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5"/>
  </p:notesMasterIdLst>
  <p:sldIdLst>
    <p:sldId id="256" r:id="rId2"/>
    <p:sldId id="296" r:id="rId3"/>
    <p:sldId id="294" r:id="rId4"/>
    <p:sldId id="295" r:id="rId5"/>
    <p:sldId id="305" r:id="rId6"/>
    <p:sldId id="311" r:id="rId7"/>
    <p:sldId id="316" r:id="rId8"/>
    <p:sldId id="314" r:id="rId9"/>
    <p:sldId id="317" r:id="rId10"/>
    <p:sldId id="319" r:id="rId11"/>
    <p:sldId id="298" r:id="rId12"/>
    <p:sldId id="321" r:id="rId13"/>
    <p:sldId id="315" r:id="rId14"/>
    <p:sldId id="320" r:id="rId15"/>
    <p:sldId id="306" r:id="rId16"/>
    <p:sldId id="322" r:id="rId17"/>
    <p:sldId id="326" r:id="rId18"/>
    <p:sldId id="327" r:id="rId19"/>
    <p:sldId id="323" r:id="rId20"/>
    <p:sldId id="328" r:id="rId21"/>
    <p:sldId id="329" r:id="rId22"/>
    <p:sldId id="332" r:id="rId23"/>
    <p:sldId id="330" r:id="rId24"/>
    <p:sldId id="387" r:id="rId25"/>
    <p:sldId id="333" r:id="rId26"/>
    <p:sldId id="337" r:id="rId27"/>
    <p:sldId id="335" r:id="rId28"/>
    <p:sldId id="336" r:id="rId29"/>
    <p:sldId id="325" r:id="rId30"/>
    <p:sldId id="385" r:id="rId31"/>
    <p:sldId id="386" r:id="rId32"/>
    <p:sldId id="390" r:id="rId33"/>
    <p:sldId id="299" r:id="rId34"/>
    <p:sldId id="338" r:id="rId35"/>
    <p:sldId id="307" r:id="rId36"/>
    <p:sldId id="339" r:id="rId37"/>
    <p:sldId id="341" r:id="rId38"/>
    <p:sldId id="343" r:id="rId39"/>
    <p:sldId id="324" r:id="rId40"/>
    <p:sldId id="344" r:id="rId41"/>
    <p:sldId id="342" r:id="rId42"/>
    <p:sldId id="379" r:id="rId43"/>
    <p:sldId id="348" r:id="rId44"/>
    <p:sldId id="345" r:id="rId45"/>
    <p:sldId id="380" r:id="rId46"/>
    <p:sldId id="349" r:id="rId47"/>
    <p:sldId id="347" r:id="rId48"/>
    <p:sldId id="375" r:id="rId49"/>
    <p:sldId id="382" r:id="rId50"/>
    <p:sldId id="383" r:id="rId51"/>
    <p:sldId id="384" r:id="rId52"/>
    <p:sldId id="300" r:id="rId53"/>
    <p:sldId id="350" r:id="rId54"/>
    <p:sldId id="358" r:id="rId55"/>
    <p:sldId id="360" r:id="rId56"/>
    <p:sldId id="361" r:id="rId57"/>
    <p:sldId id="362" r:id="rId58"/>
    <p:sldId id="353" r:id="rId59"/>
    <p:sldId id="363" r:id="rId60"/>
    <p:sldId id="364" r:id="rId61"/>
    <p:sldId id="366" r:id="rId62"/>
    <p:sldId id="367" r:id="rId63"/>
    <p:sldId id="368" r:id="rId64"/>
    <p:sldId id="355" r:id="rId65"/>
    <p:sldId id="354" r:id="rId66"/>
    <p:sldId id="351" r:id="rId67"/>
    <p:sldId id="370" r:id="rId68"/>
    <p:sldId id="371" r:id="rId69"/>
    <p:sldId id="373" r:id="rId70"/>
    <p:sldId id="372" r:id="rId71"/>
    <p:sldId id="301" r:id="rId72"/>
    <p:sldId id="309" r:id="rId73"/>
    <p:sldId id="369" r:id="rId7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陳品銓" initials="陳品銓" lastIdx="3" clrIdx="0">
    <p:extLst>
      <p:ext uri="{19B8F6BF-5375-455C-9EA6-DF929625EA0E}">
        <p15:presenceInfo xmlns:p15="http://schemas.microsoft.com/office/powerpoint/2012/main" userId="陳品銓"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A7BC1"/>
    <a:srgbClr val="102B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00FA6D-BE8F-4371-3A3F-09DEEEE79DA2}" v="673" dt="2023-12-04T13:14:10.414"/>
    <p1510:client id="{9D24BFD6-F840-2F1D-44FB-551A7602961E}" v="80" dt="2023-12-27T09:30:49.084"/>
    <p1510:client id="{D6726D75-586E-09CD-8A28-4BB484CA785E}" v="866" dt="2023-12-04T13:53:50.591"/>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33" autoAdjust="0"/>
  </p:normalViewPr>
  <p:slideViewPr>
    <p:cSldViewPr snapToGrid="0">
      <p:cViewPr varScale="1">
        <p:scale>
          <a:sx n="71" d="100"/>
          <a:sy n="71" d="100"/>
        </p:scale>
        <p:origin x="1224"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en-US" sz="1800" b="0" strike="noStrike" spc="-1">
                <a:solidFill>
                  <a:srgbClr val="000000"/>
                </a:solidFill>
                <a:latin typeface="Calibri"/>
              </a:rPr>
              <a:t>Click to move the slide</a:t>
            </a:r>
          </a:p>
        </p:txBody>
      </p:sp>
      <p:sp>
        <p:nvSpPr>
          <p:cNvPr id="42" name="PlaceHolder 2"/>
          <p:cNvSpPr>
            <a:spLocks noGrp="1"/>
          </p:cNvSpPr>
          <p:nvPr>
            <p:ph type="body"/>
          </p:nvPr>
        </p:nvSpPr>
        <p:spPr>
          <a:xfrm>
            <a:off x="756000" y="5078520"/>
            <a:ext cx="6047640" cy="4811040"/>
          </a:xfrm>
          <a:prstGeom prst="rect">
            <a:avLst/>
          </a:prstGeom>
        </p:spPr>
        <p:txBody>
          <a:bodyPr lIns="0" tIns="0" rIns="0" bIns="0">
            <a:noAutofit/>
          </a:bodyPr>
          <a:lstStyle/>
          <a:p>
            <a:r>
              <a:rPr lang="en-US" sz="2000" b="0" strike="noStrike" spc="-1">
                <a:latin typeface="Arial"/>
              </a:rPr>
              <a:t>Click to edit the notes format</a:t>
            </a:r>
          </a:p>
        </p:txBody>
      </p:sp>
      <p:sp>
        <p:nvSpPr>
          <p:cNvPr id="43"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Times New Roman"/>
              </a:rPr>
              <a:t>&lt;header&gt;</a:t>
            </a:r>
          </a:p>
        </p:txBody>
      </p:sp>
      <p:sp>
        <p:nvSpPr>
          <p:cNvPr id="44"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Times New Roman"/>
              </a:rPr>
              <a:t>&lt;date/time&gt;</a:t>
            </a:r>
          </a:p>
        </p:txBody>
      </p:sp>
      <p:sp>
        <p:nvSpPr>
          <p:cNvPr id="45"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Times New Roman"/>
              </a:rPr>
              <a:t>&lt;footer&gt;</a:t>
            </a:r>
          </a:p>
        </p:txBody>
      </p:sp>
      <p:sp>
        <p:nvSpPr>
          <p:cNvPr id="46"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09C10DD9-AFBC-417C-8EEB-D1B5B3E9152A}"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rxiv.org/abs/1503.03585"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zh.wikipedia.org/wiki/%E6%AE%8B%E5%B7%AE%E7%A5%9E%E7%BB%8F%E7%BD%91%E7%BB%9C"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a:t>
            </a:fld>
            <a:endParaRPr lang="en-US" sz="12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可以把我們的資料集看成這張圖 在上方的</a:t>
            </a:r>
            <a:r>
              <a:rPr lang="en-US" altLang="zh-TW" sz="2000" b="0" strike="noStrike" spc="-1" dirty="0">
                <a:latin typeface="Arial"/>
              </a:rPr>
              <a:t>component</a:t>
            </a:r>
            <a:r>
              <a:rPr lang="zh-TW" altLang="en-US" sz="2000" b="0" strike="noStrike" spc="-1" dirty="0">
                <a:latin typeface="Arial"/>
              </a:rPr>
              <a:t>組別 左邊的是他的缺陷型態 而那個</a:t>
            </a:r>
            <a:r>
              <a:rPr lang="en-US" altLang="zh-TW" sz="2000" b="0" strike="noStrike" spc="-1" dirty="0">
                <a:latin typeface="Arial"/>
              </a:rPr>
              <a:t>missing class</a:t>
            </a:r>
            <a:r>
              <a:rPr lang="zh-TW" altLang="en-US" sz="2000" b="0" strike="noStrike" spc="-1" dirty="0">
                <a:latin typeface="Arial"/>
              </a:rPr>
              <a:t>則是我們想要產生的組合 </a:t>
            </a:r>
            <a:br>
              <a:rPr lang="en-US" altLang="zh-TW" sz="2000" b="0" strike="noStrike" spc="-1" dirty="0">
                <a:latin typeface="Arial"/>
              </a:rPr>
            </a:br>
            <a:r>
              <a:rPr lang="zh-TW" altLang="en-US" sz="2000" b="0" strike="noStrike" spc="-1" dirty="0">
                <a:latin typeface="Arial"/>
              </a:rPr>
              <a:t>在這表格也可以看的出來 每個元件的</a:t>
            </a:r>
            <a:r>
              <a:rPr lang="en-US" altLang="zh-TW" sz="2000" b="0" strike="noStrike" spc="-1" dirty="0">
                <a:latin typeface="Arial"/>
              </a:rPr>
              <a:t>Broke</a:t>
            </a:r>
            <a:r>
              <a:rPr lang="zh-TW" altLang="en-US" sz="2000" b="0" strike="noStrike" spc="-1" dirty="0">
                <a:latin typeface="Arial"/>
              </a:rPr>
              <a:t>基本上都是缺角的 所以我們希望能夠生產出</a:t>
            </a:r>
            <a:r>
              <a:rPr lang="en-US" altLang="zh-TW" sz="2000" b="0" strike="noStrike" spc="-1" dirty="0">
                <a:latin typeface="Arial"/>
              </a:rPr>
              <a:t>broke group3</a:t>
            </a:r>
            <a:r>
              <a:rPr lang="zh-TW" altLang="en-US" sz="2000" b="0" strike="noStrike" spc="-1" dirty="0">
                <a:latin typeface="Arial"/>
              </a:rPr>
              <a:t>的</a:t>
            </a:r>
            <a:r>
              <a:rPr lang="en-US" altLang="zh-TW" sz="2000" b="0" strike="noStrike" spc="-1" dirty="0">
                <a:latin typeface="Arial"/>
              </a:rPr>
              <a:t>image</a:t>
            </a: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980175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3262894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為了達到我們的目標 在這裡我們想到了</a:t>
            </a:r>
            <a:r>
              <a:rPr lang="en-US" altLang="zh-TW" sz="2000" dirty="0"/>
              <a:t>Compositional Zero-Shot Learning</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928481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3200" b="0" i="0" dirty="0">
                <a:solidFill>
                  <a:srgbClr val="D1D5DB"/>
                </a:solidFill>
                <a:effectLst/>
                <a:latin typeface="Söhne"/>
              </a:rPr>
            </a:br>
            <a:r>
              <a:rPr lang="zh-TW" altLang="en-US" sz="1400" dirty="0"/>
              <a:t>他可以模型</a:t>
            </a:r>
            <a:r>
              <a:rPr lang="zh-TW" altLang="en-US" sz="2000" b="0" i="0" dirty="0">
                <a:solidFill>
                  <a:srgbClr val="D1D5DB"/>
                </a:solidFill>
                <a:effectLst/>
                <a:latin typeface="Söhne"/>
              </a:rPr>
              <a:t>能夠識別、理解或生成從未在訓練階段遇到過的新概念或實例。 如右圖</a:t>
            </a:r>
            <a:r>
              <a:rPr lang="en-US" altLang="zh-TW" sz="2000" b="0" i="0" dirty="0">
                <a:solidFill>
                  <a:srgbClr val="D1D5DB"/>
                </a:solidFill>
                <a:effectLst/>
                <a:latin typeface="Söhne"/>
              </a:rPr>
              <a:t>…</a:t>
            </a:r>
            <a:br>
              <a:rPr lang="en-US" altLang="zh-TW" sz="2000" b="0" i="0" dirty="0">
                <a:solidFill>
                  <a:srgbClr val="D1D5DB"/>
                </a:solidFill>
                <a:effectLst/>
                <a:latin typeface="Söhne"/>
              </a:rPr>
            </a:br>
            <a:endParaRPr lang="zh-TW" altLang="en-US" sz="2000" dirty="0"/>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12655900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b="0" i="0" dirty="0">
                <a:solidFill>
                  <a:srgbClr val="D1D5DB"/>
                </a:solidFill>
                <a:effectLst/>
                <a:latin typeface="Söhne"/>
              </a:rPr>
              <a:t>跟 </a:t>
            </a:r>
            <a:r>
              <a:rPr lang="en-US" altLang="zh-TW" sz="3200" b="0" i="0" dirty="0">
                <a:solidFill>
                  <a:srgbClr val="D1D5DB"/>
                </a:solidFill>
                <a:effectLst/>
                <a:latin typeface="Söhne"/>
              </a:rPr>
              <a:t>Zero-Shot Learning</a:t>
            </a:r>
            <a:r>
              <a:rPr lang="zh-TW" altLang="en-US" sz="3200" b="0" i="0" dirty="0">
                <a:solidFill>
                  <a:srgbClr val="D1D5DB"/>
                </a:solidFill>
                <a:effectLst/>
                <a:latin typeface="Söhne"/>
              </a:rPr>
              <a:t> 不同 </a:t>
            </a:r>
            <a:r>
              <a:rPr lang="en-US" altLang="zh-TW" sz="3200" b="0" i="0" dirty="0">
                <a:solidFill>
                  <a:srgbClr val="D1D5DB"/>
                </a:solidFill>
                <a:effectLst/>
                <a:latin typeface="Söhne"/>
              </a:rPr>
              <a:t>Zero-Shot Learning</a:t>
            </a:r>
            <a:r>
              <a:rPr lang="zh-TW" altLang="en-US" sz="3200" b="0" i="0" dirty="0">
                <a:solidFill>
                  <a:srgbClr val="D1D5DB"/>
                </a:solidFill>
                <a:effectLst/>
                <a:latin typeface="Söhne"/>
              </a:rPr>
              <a:t>是在使模型能夠處理在訓練階段未見過的類別。這通過將知識從已知類別轉移到未知類別來實現，通常是通過學習這些類別之間的某種關聯性。</a:t>
            </a:r>
            <a:endParaRPr lang="en-US" altLang="zh-TW" sz="3200" b="0" i="0" dirty="0">
              <a:solidFill>
                <a:srgbClr val="D1D5DB"/>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b="0" i="0" dirty="0">
                <a:solidFill>
                  <a:srgbClr val="464646"/>
                </a:solidFill>
                <a:effectLst/>
                <a:latin typeface="Microsoft JhengHei" panose="020B0604030504040204" pitchFamily="34" charset="-120"/>
                <a:ea typeface="Microsoft JhengHei" panose="020B0604030504040204" pitchFamily="34" charset="-120"/>
              </a:rPr>
              <a:t>當人類在學習的時候，可能看過部分貓的品種，人類學到的是貓的耳朵形式、體型、尾巴等</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的概念，當今天遇到一個新的品種（最右邊）時，人類會去辨識出耳朵、體型、尾巴、毛等元素進而去推論出這應該是某種貓的品種，不會把牠認成狗或是馬。</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先</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predict </a:t>
            </a:r>
            <a:r>
              <a:rPr lang="en-US" altLang="zh-TW" sz="3200" b="0" i="0" dirty="0" err="1">
                <a:solidFill>
                  <a:srgbClr val="464646"/>
                </a:solidFill>
                <a:effectLst/>
                <a:latin typeface="Microsoft JhengHei" panose="020B0604030504040204" pitchFamily="34" charset="-120"/>
                <a:ea typeface="Microsoft JhengHei" panose="020B0604030504040204" pitchFamily="34" charset="-120"/>
              </a:rPr>
              <a:t>atr</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 </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再去比對</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en-US" altLang="zh-TW" sz="3200" b="0" i="0" dirty="0">
                <a:solidFill>
                  <a:srgbClr val="464646"/>
                </a:solidFill>
                <a:effectLst/>
                <a:latin typeface="Microsoft JhengHei" panose="020B0604030504040204" pitchFamily="34" charset="-120"/>
                <a:ea typeface="Microsoft JhengHei" panose="020B0604030504040204" pitchFamily="34" charset="-120"/>
              </a:rPr>
              <a:t>CZSL</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 沒有</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predict</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機制</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有沒有估計值</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en-US" altLang="zh-TW" sz="3200" b="0" i="0" dirty="0">
                <a:solidFill>
                  <a:srgbClr val="464646"/>
                </a:solidFill>
                <a:effectLst/>
                <a:latin typeface="Microsoft JhengHei" panose="020B0604030504040204" pitchFamily="34" charset="-120"/>
                <a:ea typeface="Microsoft JhengHei" panose="020B0604030504040204" pitchFamily="34" charset="-120"/>
              </a:rPr>
              <a:t>ZSL</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要先</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estimated </a:t>
            </a:r>
            <a:r>
              <a:rPr lang="en-US" altLang="zh-TW" sz="3200" b="0" i="0" dirty="0" err="1">
                <a:solidFill>
                  <a:srgbClr val="464646"/>
                </a:solidFill>
                <a:effectLst/>
                <a:latin typeface="Microsoft JhengHei" panose="020B0604030504040204" pitchFamily="34" charset="-120"/>
                <a:ea typeface="Microsoft JhengHei" panose="020B0604030504040204" pitchFamily="34" charset="-120"/>
              </a:rPr>
              <a:t>atr</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 再去計算相似度</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en-US" altLang="zh-TW" sz="3200" b="0" i="0" dirty="0" err="1">
                <a:solidFill>
                  <a:srgbClr val="464646"/>
                </a:solidFill>
                <a:effectLst/>
                <a:latin typeface="Microsoft JhengHei" panose="020B0604030504040204" pitchFamily="34" charset="-120"/>
                <a:ea typeface="Microsoft JhengHei" panose="020B0604030504040204" pitchFamily="34" charset="-120"/>
              </a:rPr>
              <a:t>atr</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要先定義</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可以定義的很詳細嗎</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而且有可能</a:t>
            </a:r>
            <a:r>
              <a:rPr lang="en-US" altLang="zh-TW" sz="3200" b="0" i="0" dirty="0" err="1">
                <a:solidFill>
                  <a:srgbClr val="464646"/>
                </a:solidFill>
                <a:effectLst/>
                <a:latin typeface="Microsoft JhengHei" panose="020B0604030504040204" pitchFamily="34" charset="-120"/>
                <a:ea typeface="Microsoft JhengHei" panose="020B0604030504040204" pitchFamily="34" charset="-120"/>
              </a:rPr>
              <a:t>atr</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你自己定義的不夠</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間接泛化</a:t>
            </a:r>
            <a:endParaRPr lang="en-US" altLang="zh-TW" sz="3200" b="0" i="0" dirty="0">
              <a:solidFill>
                <a:srgbClr val="464646"/>
              </a:solidFill>
              <a:effectLst/>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en-US" altLang="zh-TW" sz="3200" b="0" i="0" dirty="0">
                <a:solidFill>
                  <a:srgbClr val="464646"/>
                </a:solidFill>
                <a:effectLst/>
                <a:latin typeface="Microsoft JhengHei" panose="020B0604030504040204" pitchFamily="34" charset="-120"/>
                <a:ea typeface="Microsoft JhengHei" panose="020B0604030504040204" pitchFamily="34" charset="-120"/>
              </a:rPr>
              <a:t>CZSL</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就不用先</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estimated</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也就不用</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labeling</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 直接去</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generalize</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直接泛化</a:t>
            </a:r>
            <a:endParaRPr lang="en-US" altLang="zh-TW" sz="3200" b="0" i="0" dirty="0">
              <a:solidFill>
                <a:srgbClr val="464646"/>
              </a:solidFill>
              <a:effectLst/>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en-US" altLang="zh-TW" sz="3200" b="0" i="0" dirty="0">
                <a:solidFill>
                  <a:srgbClr val="464646"/>
                </a:solidFill>
                <a:effectLst/>
                <a:latin typeface="Microsoft JhengHei" panose="020B0604030504040204" pitchFamily="34" charset="-120"/>
                <a:ea typeface="Microsoft JhengHei" panose="020B0604030504040204" pitchFamily="34" charset="-120"/>
              </a:rPr>
              <a:t>(</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重打</a:t>
            </a:r>
            <a:r>
              <a:rPr lang="en-US" altLang="zh-TW" sz="3200" b="0" i="0" dirty="0">
                <a:solidFill>
                  <a:srgbClr val="464646"/>
                </a:solidFill>
                <a:effectLst/>
                <a:latin typeface="Microsoft JhengHei" panose="020B0604030504040204" pitchFamily="34" charset="-120"/>
                <a:ea typeface="Microsoft JhengHei" panose="020B0604030504040204" pitchFamily="34" charset="-120"/>
              </a:rPr>
              <a:t>)</a:t>
            </a:r>
            <a:br>
              <a:rPr lang="en-US" altLang="zh-TW" sz="3200" b="0" i="0" dirty="0">
                <a:solidFill>
                  <a:srgbClr val="464646"/>
                </a:solidFill>
                <a:effectLst/>
                <a:latin typeface="Microsoft JhengHei" panose="020B0604030504040204" pitchFamily="34" charset="-120"/>
                <a:ea typeface="Microsoft JhengHei" panose="020B0604030504040204" pitchFamily="34" charset="-120"/>
              </a:rPr>
            </a:br>
            <a:r>
              <a:rPr lang="zh-TW" altLang="en-US" sz="3200" b="0" i="0" dirty="0">
                <a:solidFill>
                  <a:srgbClr val="464646"/>
                </a:solidFill>
                <a:effectLst/>
                <a:latin typeface="Microsoft JhengHei" panose="020B0604030504040204" pitchFamily="34" charset="-120"/>
                <a:ea typeface="Microsoft JhengHei" panose="020B0604030504040204" pitchFamily="34" charset="-120"/>
              </a:rPr>
              <a:t>推測 </a:t>
            </a:r>
            <a:endParaRPr lang="en-US" altLang="zh-TW" sz="3200" b="0" i="0" dirty="0">
              <a:solidFill>
                <a:srgbClr val="464646"/>
              </a:solidFill>
              <a:effectLst/>
              <a:latin typeface="Microsoft JhengHei" panose="020B0604030504040204" pitchFamily="34" charset="-120"/>
              <a:ea typeface="Microsoft JhengHei" panose="020B0604030504040204" pitchFamily="34"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3200" b="0" i="0" dirty="0" err="1">
                <a:solidFill>
                  <a:srgbClr val="464646"/>
                </a:solidFill>
                <a:effectLst/>
                <a:latin typeface="Microsoft JhengHei" panose="020B0604030504040204" pitchFamily="34" charset="-120"/>
                <a:ea typeface="Microsoft JhengHei" panose="020B0604030504040204" pitchFamily="34" charset="-120"/>
              </a:rPr>
              <a:t>Atr</a:t>
            </a:r>
            <a:r>
              <a:rPr lang="zh-TW" altLang="en-US" sz="3200" b="0" i="0" dirty="0">
                <a:solidFill>
                  <a:srgbClr val="464646"/>
                </a:solidFill>
                <a:effectLst/>
                <a:latin typeface="Microsoft JhengHei" panose="020B0604030504040204" pitchFamily="34" charset="-120"/>
                <a:ea typeface="Microsoft JhengHei" panose="020B0604030504040204" pitchFamily="34" charset="-120"/>
              </a:rPr>
              <a:t>組合</a:t>
            </a:r>
            <a:endParaRPr lang="zh-TW" altLang="en-US" sz="2000" dirty="0"/>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92927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那既然要產生圖片 就要談到</a:t>
            </a:r>
            <a:r>
              <a:rPr lang="en-US" altLang="zh-TW" sz="3200" b="0" i="0" dirty="0">
                <a:solidFill>
                  <a:srgbClr val="242424"/>
                </a:solidFill>
                <a:effectLst/>
                <a:latin typeface="source-serif-pro"/>
              </a:rPr>
              <a:t>Generative Model</a:t>
            </a:r>
            <a:r>
              <a:rPr lang="zh-TW" altLang="en-US" sz="2000" b="0" strike="noStrike" spc="-1" dirty="0">
                <a:latin typeface="Arial"/>
              </a:rPr>
              <a:t> 。現今的影像生成技術又有幾個比較主流的</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38945086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i="0" dirty="0">
                <a:solidFill>
                  <a:srgbClr val="ECECF1"/>
                </a:solidFill>
                <a:effectLst/>
                <a:latin typeface="Söhne"/>
              </a:rPr>
              <a:t>幾年中常被提起的 </a:t>
            </a:r>
            <a:r>
              <a:rPr lang="en-US" altLang="zh-TW" sz="3200" b="0" i="0" dirty="0">
                <a:solidFill>
                  <a:srgbClr val="ECECF1"/>
                </a:solidFill>
                <a:effectLst/>
                <a:latin typeface="Söhne"/>
              </a:rPr>
              <a:t>VAE (Variational Auto-Encoder)</a:t>
            </a:r>
            <a:r>
              <a:rPr lang="zh-TW" altLang="en-US" sz="3200" b="0" i="0" dirty="0">
                <a:solidFill>
                  <a:srgbClr val="ECECF1"/>
                </a:solidFill>
                <a:effectLst/>
                <a:latin typeface="Söhne"/>
              </a:rPr>
              <a:t>與 </a:t>
            </a:r>
            <a:r>
              <a:rPr lang="en-US" altLang="zh-TW" sz="3200" b="0" i="0" dirty="0">
                <a:solidFill>
                  <a:srgbClr val="ECECF1"/>
                </a:solidFill>
                <a:effectLst/>
                <a:latin typeface="Söhne"/>
              </a:rPr>
              <a:t>GAN (Generative Adversarial Network)</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1099695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4400" b="1" i="0" dirty="0">
                <a:solidFill>
                  <a:srgbClr val="7E7E7E"/>
                </a:solidFill>
                <a:effectLst/>
                <a:latin typeface="Poppins" panose="00000500000000000000" pitchFamily="2" charset="0"/>
              </a:rPr>
              <a:t>VAE</a:t>
            </a:r>
            <a:r>
              <a:rPr lang="en-US" altLang="zh-TW" sz="4400" b="0" i="0" dirty="0">
                <a:solidFill>
                  <a:srgbClr val="7E7E7E"/>
                </a:solidFill>
                <a:effectLst/>
                <a:latin typeface="Poppins" panose="00000500000000000000" pitchFamily="2" charset="0"/>
              </a:rPr>
              <a:t> </a:t>
            </a:r>
            <a:r>
              <a:rPr lang="zh-TW" altLang="en-US" sz="6000" b="0" i="0" dirty="0">
                <a:solidFill>
                  <a:srgbClr val="252525"/>
                </a:solidFill>
                <a:effectLst/>
                <a:latin typeface="Roboto" panose="02000000000000000000" pitchFamily="2" charset="0"/>
              </a:rPr>
              <a:t>包含一個編碼器和一個解碼器。編碼器將高維輸入資料映射到低維表示中，而解碼器嘗試透過將這種表示映射回其原始形式來重構原始的高維輸入資料。編碼器透過預測平均值和標準差向量，輸出潛在代碼的常態分佈作為低維表示。</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上面的圖展示了</a:t>
            </a:r>
            <a:r>
              <a:rPr lang="en-US" altLang="zh-TW" sz="6000" b="0" i="0" dirty="0">
                <a:solidFill>
                  <a:srgbClr val="252525"/>
                </a:solidFill>
                <a:effectLst/>
                <a:latin typeface="Roboto" panose="02000000000000000000" pitchFamily="2" charset="0"/>
              </a:rPr>
              <a:t>VAE</a:t>
            </a:r>
            <a:r>
              <a:rPr lang="zh-TW" altLang="en-US" sz="6000" b="0" i="0" dirty="0">
                <a:solidFill>
                  <a:srgbClr val="252525"/>
                </a:solidFill>
                <a:effectLst/>
                <a:latin typeface="Roboto" panose="02000000000000000000" pitchFamily="2" charset="0"/>
              </a:rPr>
              <a:t>的工作原理</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而</a:t>
            </a:r>
            <a:r>
              <a:rPr lang="en-US" altLang="zh-TW" sz="6000" b="0" i="0" dirty="0">
                <a:solidFill>
                  <a:srgbClr val="252525"/>
                </a:solidFill>
                <a:effectLst/>
                <a:latin typeface="Roboto" panose="02000000000000000000" pitchFamily="2" charset="0"/>
              </a:rPr>
              <a:t>VAE</a:t>
            </a:r>
            <a:r>
              <a:rPr lang="zh-TW" altLang="en-US" sz="6000" b="0" i="0" dirty="0">
                <a:solidFill>
                  <a:srgbClr val="252525"/>
                </a:solidFill>
                <a:effectLst/>
                <a:latin typeface="Roboto" panose="02000000000000000000" pitchFamily="2" charset="0"/>
              </a:rPr>
              <a:t>的特色有這幾個</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低保真樣本</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簡單訓練</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多樣化</a:t>
            </a:r>
            <a:endParaRPr lang="en-US" altLang="zh-TW" sz="3200" dirty="0">
              <a:latin typeface="Söhne"/>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98675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4400" b="1" i="0" dirty="0">
                <a:solidFill>
                  <a:srgbClr val="7E7E7E"/>
                </a:solidFill>
                <a:effectLst/>
                <a:latin typeface="Poppins" panose="00000500000000000000" pitchFamily="2" charset="0"/>
              </a:rPr>
              <a:t>而</a:t>
            </a:r>
            <a:r>
              <a:rPr lang="en-US" altLang="zh-TW" sz="4400" b="1" i="0" dirty="0">
                <a:solidFill>
                  <a:srgbClr val="7E7E7E"/>
                </a:solidFill>
                <a:effectLst/>
                <a:latin typeface="Poppins" panose="00000500000000000000" pitchFamily="2" charset="0"/>
              </a:rPr>
              <a:t>GANs</a:t>
            </a:r>
            <a:r>
              <a:rPr lang="zh-TW" altLang="en-US" sz="6000" b="0" i="0" dirty="0">
                <a:solidFill>
                  <a:srgbClr val="252525"/>
                </a:solidFill>
                <a:effectLst/>
                <a:latin typeface="Roboto" panose="02000000000000000000" pitchFamily="2" charset="0"/>
              </a:rPr>
              <a:t>學習產生與訓練資料集相似的新資料。它由兩個神經網路組成，一個生成器和一個判別器。生成器接收從常態分佈中取樣的隨機值，並產生一個合成樣本，而判別器嘗試區分真實樣本和生成樣本。生成器被訓練以產生能夠欺騙判別器的逼真輸出，而判別器被訓練以正確區分真實資料和產生資料。</a:t>
            </a:r>
            <a:br>
              <a:rPr lang="en-US" altLang="zh-TW" sz="6000" b="0" i="0" dirty="0">
                <a:solidFill>
                  <a:srgbClr val="252525"/>
                </a:solidFill>
                <a:effectLst/>
                <a:latin typeface="Roboto" panose="02000000000000000000" pitchFamily="2" charset="0"/>
              </a:rPr>
            </a:br>
            <a:r>
              <a:rPr lang="zh-TW" altLang="en-US" sz="6000" b="0" i="0" dirty="0">
                <a:solidFill>
                  <a:srgbClr val="252525"/>
                </a:solidFill>
                <a:effectLst/>
                <a:latin typeface="Roboto" panose="02000000000000000000" pitchFamily="2" charset="0"/>
              </a:rPr>
              <a:t>上面的圖展示了</a:t>
            </a:r>
            <a:r>
              <a:rPr lang="en-US" altLang="zh-TW" sz="6000" b="1" i="0" dirty="0">
                <a:solidFill>
                  <a:srgbClr val="7E7E7E"/>
                </a:solidFill>
                <a:effectLst/>
                <a:latin typeface="Poppins" panose="00000500000000000000" pitchFamily="2" charset="0"/>
              </a:rPr>
              <a:t>GANs</a:t>
            </a:r>
            <a:r>
              <a:rPr lang="zh-TW" altLang="en-US" sz="6000" b="0" i="0" dirty="0">
                <a:solidFill>
                  <a:srgbClr val="252525"/>
                </a:solidFill>
                <a:effectLst/>
                <a:latin typeface="Roboto" panose="02000000000000000000" pitchFamily="2" charset="0"/>
              </a:rPr>
              <a:t>的工作原理</a:t>
            </a:r>
            <a:br>
              <a:rPr lang="en-US" altLang="zh-TW" sz="6000" b="0" i="0" dirty="0">
                <a:solidFill>
                  <a:srgbClr val="252525"/>
                </a:solidFill>
                <a:effectLst/>
                <a:latin typeface="Roboto" panose="02000000000000000000" pitchFamily="2" charset="0"/>
              </a:rPr>
            </a:br>
            <a:r>
              <a:rPr lang="zh-TW" altLang="en-US" sz="2000" b="0" i="0" dirty="0">
                <a:solidFill>
                  <a:srgbClr val="252525"/>
                </a:solidFill>
                <a:effectLst/>
                <a:latin typeface="Roboto" panose="02000000000000000000" pitchFamily="2" charset="0"/>
              </a:rPr>
              <a:t>而</a:t>
            </a:r>
            <a:r>
              <a:rPr lang="en-US" altLang="zh-TW" sz="2000" b="0" i="0" dirty="0">
                <a:solidFill>
                  <a:srgbClr val="252525"/>
                </a:solidFill>
                <a:effectLst/>
                <a:latin typeface="Roboto" panose="02000000000000000000" pitchFamily="2" charset="0"/>
              </a:rPr>
              <a:t>GAN</a:t>
            </a:r>
            <a:r>
              <a:rPr lang="zh-TW" altLang="en-US" sz="2000" b="0" i="0" dirty="0">
                <a:solidFill>
                  <a:srgbClr val="252525"/>
                </a:solidFill>
                <a:effectLst/>
                <a:latin typeface="Roboto" panose="02000000000000000000" pitchFamily="2" charset="0"/>
              </a:rPr>
              <a:t>的特色有這幾個</a:t>
            </a:r>
            <a:br>
              <a:rPr lang="en-US" altLang="zh-TW" sz="2000" b="0" i="0" dirty="0">
                <a:solidFill>
                  <a:srgbClr val="252525"/>
                </a:solidFill>
                <a:effectLst/>
                <a:latin typeface="Roboto" panose="02000000000000000000" pitchFamily="2" charset="0"/>
              </a:rPr>
            </a:br>
            <a:r>
              <a:rPr lang="zh-TW" altLang="en-US" sz="2000" b="0" i="0" dirty="0">
                <a:solidFill>
                  <a:srgbClr val="252525"/>
                </a:solidFill>
                <a:effectLst/>
                <a:latin typeface="Roboto" panose="02000000000000000000" pitchFamily="2" charset="0"/>
              </a:rPr>
              <a:t>高保真樣本</a:t>
            </a:r>
            <a:br>
              <a:rPr lang="en-US" altLang="zh-TW" sz="2000" b="0" i="0" dirty="0">
                <a:solidFill>
                  <a:srgbClr val="252525"/>
                </a:solidFill>
                <a:effectLst/>
                <a:latin typeface="Roboto" panose="02000000000000000000" pitchFamily="2" charset="0"/>
              </a:rPr>
            </a:br>
            <a:r>
              <a:rPr lang="zh-TW" altLang="en-US" sz="2000" b="0" i="0" dirty="0">
                <a:solidFill>
                  <a:srgbClr val="252525"/>
                </a:solidFill>
                <a:effectLst/>
                <a:latin typeface="Roboto" panose="02000000000000000000" pitchFamily="2" charset="0"/>
              </a:rPr>
              <a:t>低多樣化</a:t>
            </a:r>
            <a:br>
              <a:rPr lang="en-US" altLang="zh-TW" sz="2000" b="0" i="0" dirty="0">
                <a:solidFill>
                  <a:srgbClr val="252525"/>
                </a:solidFill>
                <a:effectLst/>
                <a:latin typeface="Roboto" panose="02000000000000000000" pitchFamily="2" charset="0"/>
              </a:rPr>
            </a:br>
            <a:r>
              <a:rPr lang="zh-TW" altLang="en-US" sz="2000" b="0" i="0" dirty="0">
                <a:solidFill>
                  <a:srgbClr val="252525"/>
                </a:solidFill>
                <a:effectLst/>
                <a:latin typeface="Roboto" panose="02000000000000000000" pitchFamily="2" charset="0"/>
              </a:rPr>
              <a:t>難以訓練</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1862785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i="0" dirty="0">
                <a:solidFill>
                  <a:srgbClr val="242424"/>
                </a:solidFill>
                <a:effectLst/>
                <a:latin typeface="source-serif-pro"/>
              </a:rPr>
              <a:t>近年崛起 比較成功的其中一個方法就是</a:t>
            </a:r>
            <a:r>
              <a:rPr lang="zh-TW" altLang="en-US" sz="2000" b="0" i="0" u="sng" dirty="0">
                <a:effectLst/>
                <a:latin typeface="source-serif-pro"/>
                <a:hlinkClick r:id="rId3"/>
              </a:rPr>
              <a:t>擴散模型 </a:t>
            </a:r>
            <a:r>
              <a:rPr lang="en-US" altLang="zh-TW" sz="2000" b="0" i="0" u="sng" dirty="0">
                <a:effectLst/>
                <a:latin typeface="source-serif-pro"/>
                <a:hlinkClick r:id="rId3"/>
              </a:rPr>
              <a:t>(Diffusion Model)</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424011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a:t>
            </a:fld>
            <a:endParaRPr lang="en-US" sz="1200" b="0" strike="noStrike" spc="-1">
              <a:latin typeface="Times New Roman"/>
            </a:endParaRPr>
          </a:p>
        </p:txBody>
      </p:sp>
    </p:spTree>
    <p:extLst>
      <p:ext uri="{BB962C8B-B14F-4D97-AF65-F5344CB8AC3E}">
        <p14:creationId xmlns:p14="http://schemas.microsoft.com/office/powerpoint/2010/main" val="1663726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i="0" dirty="0">
                <a:solidFill>
                  <a:srgbClr val="242424"/>
                </a:solidFill>
                <a:effectLst/>
                <a:latin typeface="source-serif-pro"/>
              </a:rPr>
              <a:t>啟發於非平衡態熱力學 </a:t>
            </a:r>
            <a:r>
              <a:rPr lang="en-US" altLang="zh-TW" sz="2000" b="0" i="0" dirty="0">
                <a:solidFill>
                  <a:srgbClr val="242424"/>
                </a:solidFill>
                <a:effectLst/>
                <a:latin typeface="source-serif-pro"/>
              </a:rPr>
              <a:t>(Non-Equilibrium Thermodynamics)</a:t>
            </a:r>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4043692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1" i="0" dirty="0">
                <a:solidFill>
                  <a:srgbClr val="7E7E7E"/>
                </a:solidFill>
                <a:effectLst/>
                <a:latin typeface="Poppins" panose="00000500000000000000" pitchFamily="2" charset="0"/>
              </a:rPr>
              <a:t>不一定要教</a:t>
            </a:r>
            <a:r>
              <a:rPr lang="en-US" altLang="zh-TW" sz="3200" b="1" i="0" dirty="0">
                <a:solidFill>
                  <a:srgbClr val="7E7E7E"/>
                </a:solidFill>
                <a:effectLst/>
                <a:latin typeface="Poppins" panose="00000500000000000000" pitchFamily="2" charset="0"/>
              </a:rPr>
              <a:t>(</a:t>
            </a:r>
            <a:r>
              <a:rPr lang="zh-TW" altLang="en-US" sz="3200" b="1" i="0" dirty="0">
                <a:solidFill>
                  <a:srgbClr val="7E7E7E"/>
                </a:solidFill>
                <a:effectLst/>
                <a:latin typeface="Poppins" panose="00000500000000000000" pitchFamily="2" charset="0"/>
              </a:rPr>
              <a:t>李弘毅</a:t>
            </a:r>
            <a:r>
              <a:rPr lang="en-US" altLang="zh-TW" sz="3200" b="1" i="0" dirty="0">
                <a:solidFill>
                  <a:srgbClr val="7E7E7E"/>
                </a:solidFill>
                <a:effectLst/>
                <a:latin typeface="Poppins" panose="00000500000000000000" pitchFamily="2" charset="0"/>
              </a:rPr>
              <a:t>)</a:t>
            </a:r>
            <a:br>
              <a:rPr lang="en-US" altLang="zh-TW" sz="3200" b="1" i="0" dirty="0">
                <a:solidFill>
                  <a:srgbClr val="7E7E7E"/>
                </a:solidFill>
                <a:effectLst/>
                <a:latin typeface="Poppins" panose="00000500000000000000" pitchFamily="2" charset="0"/>
              </a:rPr>
            </a:br>
            <a:br>
              <a:rPr lang="en-US" altLang="zh-TW" sz="3200" b="1" i="0" dirty="0">
                <a:solidFill>
                  <a:srgbClr val="7E7E7E"/>
                </a:solidFill>
                <a:effectLst/>
                <a:latin typeface="Poppins" panose="00000500000000000000" pitchFamily="2" charset="0"/>
              </a:rPr>
            </a:br>
            <a:r>
              <a:rPr lang="en-US" altLang="zh-TW" sz="3200" b="1" i="0" dirty="0">
                <a:solidFill>
                  <a:srgbClr val="7E7E7E"/>
                </a:solidFill>
                <a:effectLst/>
                <a:latin typeface="Poppins" panose="00000500000000000000" pitchFamily="2" charset="0"/>
              </a:rPr>
              <a:t>Diffusion models</a:t>
            </a:r>
            <a:r>
              <a:rPr lang="zh-TW" altLang="en-US" sz="2000" b="0" i="0" dirty="0">
                <a:solidFill>
                  <a:srgbClr val="252525"/>
                </a:solidFill>
                <a:effectLst/>
                <a:latin typeface="Roboto" panose="02000000000000000000" pitchFamily="2" charset="0"/>
              </a:rPr>
              <a:t>包括前向擴散和逆向擴散過程。</a:t>
            </a:r>
            <a:br>
              <a:rPr lang="en-US" altLang="zh-TW" sz="2000" b="0" i="0" dirty="0">
                <a:solidFill>
                  <a:srgbClr val="252525"/>
                </a:solidFill>
                <a:effectLst/>
                <a:latin typeface="Roboto" panose="02000000000000000000" pitchFamily="2" charset="0"/>
              </a:rPr>
            </a:br>
            <a:r>
              <a:rPr lang="zh-TW" altLang="en-US" sz="2000" b="0" i="0" dirty="0">
                <a:solidFill>
                  <a:srgbClr val="252525"/>
                </a:solidFill>
                <a:effectLst/>
                <a:latin typeface="Roboto" panose="02000000000000000000" pitchFamily="2" charset="0"/>
              </a:rPr>
              <a:t>前向擴散是一個馬可夫鏈，逐漸向</a:t>
            </a:r>
            <a:r>
              <a:rPr lang="en-US" altLang="zh-TW" sz="2000" b="0" i="0" dirty="0">
                <a:solidFill>
                  <a:srgbClr val="252525"/>
                </a:solidFill>
                <a:effectLst/>
                <a:latin typeface="Roboto" panose="02000000000000000000" pitchFamily="2" charset="0"/>
              </a:rPr>
              <a:t>xt-1</a:t>
            </a:r>
            <a:r>
              <a:rPr lang="zh-TW" altLang="en-US" sz="2000" b="0" i="0" dirty="0">
                <a:solidFill>
                  <a:srgbClr val="252525"/>
                </a:solidFill>
                <a:effectLst/>
                <a:latin typeface="Roboto" panose="02000000000000000000" pitchFamily="2" charset="0"/>
              </a:rPr>
              <a:t>添加具有方差</a:t>
            </a:r>
            <a:r>
              <a:rPr lang="en-US" altLang="zh-TW" sz="2000" b="0" i="0" dirty="0" err="1">
                <a:solidFill>
                  <a:srgbClr val="252525"/>
                </a:solidFill>
                <a:effectLst/>
                <a:latin typeface="Roboto" panose="02000000000000000000" pitchFamily="2" charset="0"/>
              </a:rPr>
              <a:t>Bt</a:t>
            </a:r>
            <a:r>
              <a:rPr lang="zh-TW" altLang="en-US" sz="2000" b="0" i="0" dirty="0">
                <a:solidFill>
                  <a:srgbClr val="252525"/>
                </a:solidFill>
                <a:effectLst/>
                <a:latin typeface="Roboto" panose="02000000000000000000" pitchFamily="2" charset="0"/>
              </a:rPr>
              <a:t>的高斯</a:t>
            </a:r>
            <a:r>
              <a:rPr lang="en-US" altLang="zh-TW" sz="2000" b="0" i="0" dirty="0">
                <a:solidFill>
                  <a:srgbClr val="252525"/>
                </a:solidFill>
                <a:effectLst/>
                <a:latin typeface="Roboto" panose="02000000000000000000" pitchFamily="2" charset="0"/>
              </a:rPr>
              <a:t>noise</a:t>
            </a:r>
            <a:r>
              <a:rPr lang="zh-TW" altLang="en-US" sz="2000" b="0" i="0" dirty="0">
                <a:solidFill>
                  <a:srgbClr val="252525"/>
                </a:solidFill>
                <a:effectLst/>
                <a:latin typeface="Roboto" panose="02000000000000000000" pitchFamily="2" charset="0"/>
              </a:rPr>
              <a:t> 產生一個新的淺在變量</a:t>
            </a:r>
            <a:r>
              <a:rPr lang="en-US" altLang="zh-TW" sz="2000" b="0" i="0" dirty="0" err="1">
                <a:solidFill>
                  <a:srgbClr val="252525"/>
                </a:solidFill>
                <a:effectLst/>
                <a:latin typeface="Roboto" panose="02000000000000000000" pitchFamily="2" charset="0"/>
              </a:rPr>
              <a:t>xt</a:t>
            </a:r>
            <a:r>
              <a:rPr lang="zh-TW" altLang="en-US" sz="2000" b="0" i="0" dirty="0">
                <a:solidFill>
                  <a:srgbClr val="252525"/>
                </a:solidFill>
                <a:effectLst/>
                <a:latin typeface="Roboto" panose="02000000000000000000" pitchFamily="2" charset="0"/>
              </a:rPr>
              <a:t> 簡單來說就是不斷的像照片增加</a:t>
            </a:r>
            <a:r>
              <a:rPr lang="en-US" altLang="zh-TW" sz="2000" b="0" i="0" dirty="0">
                <a:solidFill>
                  <a:srgbClr val="252525"/>
                </a:solidFill>
                <a:effectLst/>
                <a:latin typeface="Roboto" panose="02000000000000000000" pitchFamily="2" charset="0"/>
              </a:rPr>
              <a:t>noise</a:t>
            </a:r>
            <a:r>
              <a:rPr lang="zh-TW" altLang="en-US" sz="2000" b="0" i="0" dirty="0">
                <a:solidFill>
                  <a:srgbClr val="252525"/>
                </a:solidFill>
                <a:effectLst/>
                <a:latin typeface="Roboto" panose="02000000000000000000" pitchFamily="2" charset="0"/>
              </a:rPr>
              <a:t>到最後會像左邊那個圖 全部都是</a:t>
            </a:r>
            <a:r>
              <a:rPr lang="en-US" altLang="zh-TW" sz="2000" b="0" i="0" dirty="0">
                <a:solidFill>
                  <a:srgbClr val="252525"/>
                </a:solidFill>
                <a:effectLst/>
                <a:latin typeface="Roboto" panose="02000000000000000000" pitchFamily="2" charset="0"/>
              </a:rPr>
              <a:t>noise</a:t>
            </a:r>
            <a:br>
              <a:rPr lang="en-US" altLang="zh-TW" sz="2000" b="0" i="0" dirty="0">
                <a:solidFill>
                  <a:srgbClr val="252525"/>
                </a:solidFill>
                <a:effectLst/>
                <a:latin typeface="Roboto" panose="02000000000000000000" pitchFamily="2" charset="0"/>
              </a:rPr>
            </a:br>
            <a:br>
              <a:rPr lang="en-US" altLang="zh-TW" sz="2000" b="0" i="0" dirty="0">
                <a:solidFill>
                  <a:srgbClr val="252525"/>
                </a:solidFill>
                <a:effectLst/>
                <a:latin typeface="Roboto" panose="02000000000000000000" pitchFamily="2" charset="0"/>
              </a:rPr>
            </a:br>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21</a:t>
            </a:fld>
            <a:endParaRPr lang="en-US" sz="1200" b="0" strike="noStrike" spc="-1">
              <a:latin typeface="Times New Roman"/>
            </a:endParaRPr>
          </a:p>
        </p:txBody>
      </p:sp>
    </p:spTree>
    <p:extLst>
      <p:ext uri="{BB962C8B-B14F-4D97-AF65-F5344CB8AC3E}">
        <p14:creationId xmlns:p14="http://schemas.microsoft.com/office/powerpoint/2010/main" val="23403063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22</a:t>
            </a:fld>
            <a:endParaRPr lang="en-US" sz="1200" b="0" strike="noStrike" spc="-1">
              <a:latin typeface="Times New Roman"/>
            </a:endParaRPr>
          </a:p>
        </p:txBody>
      </p:sp>
    </p:spTree>
    <p:extLst>
      <p:ext uri="{BB962C8B-B14F-4D97-AF65-F5344CB8AC3E}">
        <p14:creationId xmlns:p14="http://schemas.microsoft.com/office/powerpoint/2010/main" val="40476488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i="0" dirty="0">
                <a:solidFill>
                  <a:srgbClr val="252525"/>
                </a:solidFill>
                <a:effectLst/>
                <a:latin typeface="Roboto" panose="02000000000000000000" pitchFamily="2" charset="0"/>
              </a:rPr>
              <a:t>而</a:t>
            </a:r>
            <a:r>
              <a:rPr lang="zh-TW" altLang="en-US" sz="3200" b="0" i="0" dirty="0">
                <a:solidFill>
                  <a:srgbClr val="252525"/>
                </a:solidFill>
                <a:effectLst/>
                <a:latin typeface="Roboto" panose="02000000000000000000" pitchFamily="2" charset="0"/>
              </a:rPr>
              <a:t>逆向擴散過程是指在逐步逆轉前向過程，透過移除雜訊來恢復原始資料。逆向擴散過程是使用一個可訓練的神經網路來實現的。</a:t>
            </a:r>
            <a:br>
              <a:rPr lang="en-US" altLang="zh-TW" sz="3200" b="0" i="0" dirty="0">
                <a:solidFill>
                  <a:srgbClr val="7E7E7E"/>
                </a:solidFill>
                <a:effectLst/>
                <a:latin typeface="Poppins" panose="00000500000000000000" pitchFamily="2" charset="0"/>
              </a:rPr>
            </a:br>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23</a:t>
            </a:fld>
            <a:endParaRPr lang="en-US" sz="1200" b="0" strike="noStrike" spc="-1">
              <a:latin typeface="Times New Roman"/>
            </a:endParaRPr>
          </a:p>
        </p:txBody>
      </p:sp>
    </p:spTree>
    <p:extLst>
      <p:ext uri="{BB962C8B-B14F-4D97-AF65-F5344CB8AC3E}">
        <p14:creationId xmlns:p14="http://schemas.microsoft.com/office/powerpoint/2010/main" val="28250354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i="0" dirty="0">
                <a:solidFill>
                  <a:srgbClr val="252525"/>
                </a:solidFill>
                <a:effectLst/>
                <a:latin typeface="Roboto" panose="02000000000000000000" pitchFamily="2" charset="0"/>
              </a:rPr>
              <a:t>而</a:t>
            </a:r>
            <a:r>
              <a:rPr lang="zh-TW" altLang="en-US" sz="3200" b="0" i="0" dirty="0">
                <a:solidFill>
                  <a:srgbClr val="252525"/>
                </a:solidFill>
                <a:effectLst/>
                <a:latin typeface="Roboto" panose="02000000000000000000" pitchFamily="2" charset="0"/>
              </a:rPr>
              <a:t>逆向擴散過程是指在逐步逆轉前向過程，透過移除雜訊來恢復原始資料。逆向擴散過程是使用一個可訓練的神經網路來實現的。</a:t>
            </a:r>
            <a:br>
              <a:rPr lang="en-US" altLang="zh-TW" sz="3200" b="0" i="0" dirty="0">
                <a:solidFill>
                  <a:srgbClr val="252525"/>
                </a:solidFill>
                <a:effectLst/>
                <a:latin typeface="Roboto" panose="02000000000000000000" pitchFamily="2" charset="0"/>
              </a:rPr>
            </a:br>
            <a:br>
              <a:rPr lang="en-US" altLang="zh-TW" sz="3200" b="0" i="0" dirty="0">
                <a:solidFill>
                  <a:srgbClr val="7E7E7E"/>
                </a:solidFill>
                <a:effectLst/>
                <a:latin typeface="Poppins" panose="00000500000000000000" pitchFamily="2" charset="0"/>
              </a:rPr>
            </a:br>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24</a:t>
            </a:fld>
            <a:endParaRPr lang="en-US" sz="1200" b="0" strike="noStrike" spc="-1">
              <a:latin typeface="Times New Roman"/>
            </a:endParaRPr>
          </a:p>
        </p:txBody>
      </p:sp>
    </p:spTree>
    <p:extLst>
      <p:ext uri="{BB962C8B-B14F-4D97-AF65-F5344CB8AC3E}">
        <p14:creationId xmlns:p14="http://schemas.microsoft.com/office/powerpoint/2010/main" val="3123379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i="0" dirty="0">
                <a:solidFill>
                  <a:srgbClr val="242424"/>
                </a:solidFill>
                <a:effectLst/>
                <a:latin typeface="source-serif-pro"/>
              </a:rPr>
              <a:t>兩個高斯分佈的</a:t>
            </a:r>
            <a:r>
              <a:rPr lang="en-US" altLang="zh-TW" sz="3200" b="0" i="0" dirty="0">
                <a:solidFill>
                  <a:srgbClr val="242424"/>
                </a:solidFill>
                <a:effectLst/>
                <a:latin typeface="source-serif-pro"/>
              </a:rPr>
              <a:t>mean</a:t>
            </a:r>
            <a:r>
              <a:rPr lang="zh-TW" altLang="en-US" sz="3200" b="0" i="0" dirty="0">
                <a:solidFill>
                  <a:srgbClr val="242424"/>
                </a:solidFill>
                <a:effectLst/>
                <a:latin typeface="source-serif-pro"/>
              </a:rPr>
              <a:t>越靠近，其</a:t>
            </a:r>
            <a:r>
              <a:rPr lang="en-US" altLang="zh-TW" sz="3200" b="0" i="0" dirty="0">
                <a:solidFill>
                  <a:srgbClr val="242424"/>
                </a:solidFill>
                <a:effectLst/>
                <a:latin typeface="source-serif-pro"/>
              </a:rPr>
              <a:t>KL </a:t>
            </a:r>
            <a:r>
              <a:rPr lang="en-US" altLang="zh-TW" sz="3200" b="0" i="0" dirty="0" err="1">
                <a:solidFill>
                  <a:srgbClr val="242424"/>
                </a:solidFill>
                <a:effectLst/>
                <a:latin typeface="source-serif-pro"/>
              </a:rPr>
              <a:t>divergen</a:t>
            </a:r>
            <a:r>
              <a:rPr lang="zh-TW" altLang="en-US" sz="3200" b="0" i="0" dirty="0">
                <a:solidFill>
                  <a:srgbClr val="242424"/>
                </a:solidFill>
                <a:effectLst/>
                <a:latin typeface="source-serif-pro"/>
              </a:rPr>
              <a:t>就越小，因此我們直接使</a:t>
            </a:r>
            <a:r>
              <a:rPr lang="en-US" altLang="zh-TW" sz="3200" b="0" i="0" dirty="0">
                <a:solidFill>
                  <a:srgbClr val="242424"/>
                </a:solidFill>
                <a:effectLst/>
                <a:latin typeface="source-serif-pro"/>
              </a:rPr>
              <a:t>q</a:t>
            </a:r>
            <a:r>
              <a:rPr lang="zh-TW" altLang="en-US" sz="3200" b="0" i="0" dirty="0">
                <a:solidFill>
                  <a:srgbClr val="242424"/>
                </a:solidFill>
                <a:effectLst/>
                <a:latin typeface="source-serif-pro"/>
              </a:rPr>
              <a:t>計算出來的</a:t>
            </a:r>
            <a:r>
              <a:rPr lang="en-US" altLang="zh-TW" sz="3200" b="0" i="0" dirty="0">
                <a:solidFill>
                  <a:srgbClr val="242424"/>
                </a:solidFill>
                <a:effectLst/>
                <a:latin typeface="source-serif-pro"/>
              </a:rPr>
              <a:t>mean</a:t>
            </a:r>
            <a:r>
              <a:rPr lang="zh-TW" altLang="en-US" sz="3200" b="0" i="0" dirty="0">
                <a:solidFill>
                  <a:srgbClr val="242424"/>
                </a:solidFill>
                <a:effectLst/>
                <a:latin typeface="source-serif-pro"/>
              </a:rPr>
              <a:t>作為</a:t>
            </a:r>
            <a:r>
              <a:rPr lang="en-US" altLang="zh-TW" sz="3200" b="0" i="0" dirty="0" err="1">
                <a:solidFill>
                  <a:srgbClr val="242424"/>
                </a:solidFill>
                <a:effectLst/>
                <a:latin typeface="source-serif-pro"/>
              </a:rPr>
              <a:t>pθ</a:t>
            </a:r>
            <a:r>
              <a:rPr lang="zh-TW" altLang="en-US" sz="3200" b="0" i="0" dirty="0">
                <a:solidFill>
                  <a:srgbClr val="242424"/>
                </a:solidFill>
                <a:effectLst/>
                <a:latin typeface="source-serif-pro"/>
              </a:rPr>
              <a:t>的</a:t>
            </a:r>
            <a:r>
              <a:rPr lang="en-US" altLang="zh-TW" sz="3200" b="0" i="0" dirty="0">
                <a:solidFill>
                  <a:srgbClr val="242424"/>
                </a:solidFill>
                <a:effectLst/>
                <a:latin typeface="source-serif-pro"/>
              </a:rPr>
              <a:t>mean</a:t>
            </a:r>
            <a:r>
              <a:rPr lang="zh-TW" altLang="en-US" sz="3200" b="0" i="0" dirty="0">
                <a:solidFill>
                  <a:srgbClr val="242424"/>
                </a:solidFill>
                <a:effectLst/>
                <a:latin typeface="source-serif-pro"/>
              </a:rPr>
              <a:t>，如下圖所示，而這個</a:t>
            </a:r>
            <a:r>
              <a:rPr lang="en-US" altLang="zh-TW" sz="3200" b="0" i="0" dirty="0">
                <a:solidFill>
                  <a:srgbClr val="242424"/>
                </a:solidFill>
                <a:effectLst/>
                <a:latin typeface="source-serif-pro"/>
              </a:rPr>
              <a:t>mean</a:t>
            </a:r>
            <a:r>
              <a:rPr lang="zh-TW" altLang="en-US" sz="3200" b="0" i="0" dirty="0">
                <a:solidFill>
                  <a:srgbClr val="242424"/>
                </a:solidFill>
                <a:effectLst/>
                <a:latin typeface="source-serif-pro"/>
              </a:rPr>
              <a:t>的前面都是人工設定的常數，只有</a:t>
            </a:r>
            <a:r>
              <a:rPr lang="en-US" altLang="zh-TW" sz="3200" b="0" i="0" dirty="0">
                <a:solidFill>
                  <a:srgbClr val="242424"/>
                </a:solidFill>
                <a:effectLst/>
                <a:latin typeface="source-serif-pro"/>
              </a:rPr>
              <a:t>epsilon</a:t>
            </a:r>
            <a:r>
              <a:rPr lang="zh-TW" altLang="en-US" sz="3200" b="0" i="0" dirty="0">
                <a:solidFill>
                  <a:srgbClr val="242424"/>
                </a:solidFill>
                <a:effectLst/>
                <a:latin typeface="source-serif-pro"/>
              </a:rPr>
              <a:t>是不知道的，因此我們的模型只需要預測這個</a:t>
            </a:r>
            <a:r>
              <a:rPr lang="en-US" altLang="zh-TW" sz="3200" b="0" i="0" dirty="0">
                <a:solidFill>
                  <a:srgbClr val="242424"/>
                </a:solidFill>
                <a:effectLst/>
                <a:latin typeface="source-serif-pro"/>
              </a:rPr>
              <a:t>epsilon</a:t>
            </a:r>
            <a:r>
              <a:rPr lang="zh-TW" altLang="en-US" sz="3200" b="0" i="0" dirty="0">
                <a:solidFill>
                  <a:srgbClr val="242424"/>
                </a:solidFill>
                <a:effectLst/>
                <a:latin typeface="source-serif-pro"/>
              </a:rPr>
              <a:t>即可得到我們要的結果。</a:t>
            </a:r>
            <a:endParaRPr lang="en-US" altLang="zh-TW" sz="14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25</a:t>
            </a:fld>
            <a:endParaRPr lang="en-US" sz="1200" b="0" strike="noStrike" spc="-1">
              <a:latin typeface="Times New Roman"/>
            </a:endParaRPr>
          </a:p>
        </p:txBody>
      </p:sp>
    </p:spTree>
    <p:extLst>
      <p:ext uri="{BB962C8B-B14F-4D97-AF65-F5344CB8AC3E}">
        <p14:creationId xmlns:p14="http://schemas.microsoft.com/office/powerpoint/2010/main" val="22788724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dirty="0"/>
              <a:t>而我們選擇</a:t>
            </a:r>
            <a:r>
              <a:rPr lang="en-US" altLang="zh-TW" sz="3200" dirty="0"/>
              <a:t>Diffusion model </a:t>
            </a:r>
            <a:r>
              <a:rPr lang="zh-TW" altLang="en-US" sz="3200" dirty="0"/>
              <a:t>作為我們的影像生成模型 是因為一般認為 </a:t>
            </a:r>
            <a:r>
              <a:rPr lang="en-US" altLang="zh-TW" sz="3200" dirty="0"/>
              <a:t>GAN </a:t>
            </a:r>
            <a:r>
              <a:rPr lang="zh-TW" altLang="en-US" sz="3200" dirty="0"/>
              <a:t>所生成之影 像多樣化較為不足 故本計畫以</a:t>
            </a:r>
            <a:r>
              <a:rPr lang="en-US" altLang="zh-TW" sz="3200" dirty="0"/>
              <a:t>diffusion model</a:t>
            </a:r>
            <a:r>
              <a:rPr lang="zh-TW" altLang="en-US" sz="3200" dirty="0"/>
              <a:t>為主</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26</a:t>
            </a:fld>
            <a:endParaRPr lang="en-US" sz="1200" b="0" strike="noStrike" spc="-1">
              <a:latin typeface="Times New Roman"/>
            </a:endParaRPr>
          </a:p>
        </p:txBody>
      </p:sp>
    </p:spTree>
    <p:extLst>
      <p:ext uri="{BB962C8B-B14F-4D97-AF65-F5344CB8AC3E}">
        <p14:creationId xmlns:p14="http://schemas.microsoft.com/office/powerpoint/2010/main" val="3309142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i="0" strike="noStrike" spc="-1" dirty="0">
                <a:solidFill>
                  <a:srgbClr val="242424"/>
                </a:solidFill>
                <a:effectLst/>
                <a:latin typeface="source-serif-pro"/>
              </a:rPr>
              <a:t>上述所說的都是產生圖片的方法 而有條件式的生成模型 </a:t>
            </a:r>
            <a:endParaRPr lang="en-US" altLang="zh-TW" sz="2000" b="0" strike="noStrike" spc="-1" dirty="0">
              <a:latin typeface="Arial"/>
            </a:endParaRPr>
          </a:p>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27</a:t>
            </a:fld>
            <a:endParaRPr lang="en-US" sz="1200" b="0" strike="noStrike" spc="-1">
              <a:latin typeface="Times New Roman"/>
            </a:endParaRPr>
          </a:p>
        </p:txBody>
      </p:sp>
    </p:spTree>
    <p:extLst>
      <p:ext uri="{BB962C8B-B14F-4D97-AF65-F5344CB8AC3E}">
        <p14:creationId xmlns:p14="http://schemas.microsoft.com/office/powerpoint/2010/main" val="5253076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當今最紅的</a:t>
            </a:r>
            <a:r>
              <a:rPr lang="en-US" altLang="zh-TW" sz="2000" b="0" strike="noStrike" spc="-1" dirty="0">
                <a:latin typeface="Arial"/>
              </a:rPr>
              <a:t>Stable diffusion</a:t>
            </a:r>
            <a:r>
              <a:rPr lang="zh-TW" altLang="en-US" sz="2000" b="0" strike="noStrike" spc="-1" dirty="0">
                <a:latin typeface="Arial"/>
              </a:rPr>
              <a:t>是</a:t>
            </a:r>
            <a:r>
              <a:rPr lang="en-US" altLang="zh-TW" sz="2000" b="0" strike="noStrike" spc="-1" dirty="0">
                <a:latin typeface="Arial"/>
              </a:rPr>
              <a:t>2022</a:t>
            </a:r>
            <a:r>
              <a:rPr lang="zh-TW" altLang="en-US" sz="2000" b="0" strike="noStrike" spc="-1" dirty="0">
                <a:latin typeface="Arial"/>
              </a:rPr>
              <a:t>年發布的</a:t>
            </a:r>
            <a:r>
              <a:rPr lang="en-US" altLang="zh-TW" sz="2000" b="0" strike="noStrike" spc="-1" dirty="0">
                <a:latin typeface="Arial"/>
              </a:rPr>
              <a:t>text-to-image</a:t>
            </a:r>
            <a:r>
              <a:rPr lang="zh-TW" altLang="en-US" sz="2000" b="0" strike="noStrike" spc="-1" dirty="0">
                <a:latin typeface="Arial"/>
              </a:rPr>
              <a:t>的生成模型 </a:t>
            </a:r>
            <a:r>
              <a:rPr lang="zh-TW" altLang="en-US" sz="3200" b="0" i="0" dirty="0">
                <a:solidFill>
                  <a:srgbClr val="202122"/>
                </a:solidFill>
                <a:effectLst/>
                <a:latin typeface="Arial" panose="020B0604020202020204" pitchFamily="34" charset="0"/>
              </a:rPr>
              <a:t>它主要用於根據文字的描述產生詳細圖像</a:t>
            </a:r>
            <a:br>
              <a:rPr lang="en-US" altLang="zh-TW" sz="3200" b="0" i="0" dirty="0">
                <a:solidFill>
                  <a:srgbClr val="202122"/>
                </a:solidFill>
                <a:effectLst/>
                <a:latin typeface="Arial" panose="020B0604020202020204" pitchFamily="34" charset="0"/>
              </a:rPr>
            </a:br>
            <a:r>
              <a:rPr lang="zh-TW" altLang="en-US" sz="3200" b="0" i="0" dirty="0">
                <a:solidFill>
                  <a:srgbClr val="202122"/>
                </a:solidFill>
                <a:effectLst/>
                <a:latin typeface="Arial" panose="020B0604020202020204" pitchFamily="34" charset="0"/>
              </a:rPr>
              <a:t>而他的架構分別有</a:t>
            </a:r>
            <a:r>
              <a:rPr lang="en-US" altLang="zh-TW" sz="3200" b="0" i="0" dirty="0">
                <a:solidFill>
                  <a:srgbClr val="202122"/>
                </a:solidFill>
                <a:effectLst/>
                <a:latin typeface="Arial" panose="020B0604020202020204" pitchFamily="34" charset="0"/>
              </a:rPr>
              <a:t>VAE</a:t>
            </a:r>
            <a:r>
              <a:rPr lang="zh-TW" altLang="en-US" sz="3200" b="0" i="0" dirty="0">
                <a:solidFill>
                  <a:srgbClr val="202122"/>
                </a:solidFill>
                <a:effectLst/>
                <a:latin typeface="Arial" panose="020B0604020202020204" pitchFamily="34" charset="0"/>
              </a:rPr>
              <a:t> </a:t>
            </a:r>
            <a:r>
              <a:rPr lang="en-US" altLang="zh-TW" sz="3200" b="0" i="0" dirty="0">
                <a:solidFill>
                  <a:srgbClr val="202122"/>
                </a:solidFill>
                <a:effectLst/>
                <a:latin typeface="Arial" panose="020B0604020202020204" pitchFamily="34" charset="0"/>
              </a:rPr>
              <a:t>U-net </a:t>
            </a:r>
            <a:r>
              <a:rPr lang="zh-TW" altLang="en-US" sz="3200" b="0" i="0" dirty="0">
                <a:solidFill>
                  <a:srgbClr val="202122"/>
                </a:solidFill>
                <a:effectLst/>
                <a:latin typeface="Arial" panose="020B0604020202020204" pitchFamily="34" charset="0"/>
              </a:rPr>
              <a:t>跟 </a:t>
            </a:r>
            <a:r>
              <a:rPr lang="en-US" altLang="zh-TW" sz="3200" b="0" i="0" dirty="0">
                <a:solidFill>
                  <a:srgbClr val="202122"/>
                </a:solidFill>
                <a:effectLst/>
                <a:latin typeface="Arial" panose="020B0604020202020204" pitchFamily="34" charset="0"/>
              </a:rPr>
              <a:t>CLIP</a:t>
            </a:r>
            <a:br>
              <a:rPr lang="en-US" altLang="zh-TW" sz="3200" b="0" i="0" dirty="0">
                <a:solidFill>
                  <a:srgbClr val="202122"/>
                </a:solidFill>
                <a:effectLst/>
                <a:latin typeface="Arial" panose="020B0604020202020204" pitchFamily="34" charset="0"/>
              </a:rPr>
            </a:br>
            <a:r>
              <a:rPr lang="zh-TW" altLang="en-US" sz="3200" b="0" i="0" dirty="0">
                <a:solidFill>
                  <a:srgbClr val="202122"/>
                </a:solidFill>
                <a:effectLst/>
                <a:latin typeface="Arial" panose="020B0604020202020204" pitchFamily="34" charset="0"/>
              </a:rPr>
              <a:t>最剛開始會有一張圖片 經過</a:t>
            </a:r>
            <a:r>
              <a:rPr lang="en-US" altLang="zh-TW" sz="3200" b="0" i="0" dirty="0">
                <a:solidFill>
                  <a:srgbClr val="202122"/>
                </a:solidFill>
                <a:effectLst/>
                <a:latin typeface="Arial" panose="020B0604020202020204" pitchFamily="34" charset="0"/>
              </a:rPr>
              <a:t>VAE</a:t>
            </a:r>
            <a:r>
              <a:rPr lang="zh-TW" altLang="en-US" sz="3200" b="0" i="0" dirty="0">
                <a:solidFill>
                  <a:srgbClr val="202122"/>
                </a:solidFill>
                <a:effectLst/>
                <a:latin typeface="Arial" panose="020B0604020202020204" pitchFamily="34" charset="0"/>
              </a:rPr>
              <a:t>的壓縮 壓縮到一個</a:t>
            </a:r>
            <a:r>
              <a:rPr lang="en-US" altLang="zh-TW" sz="3200" b="0" i="0" dirty="0">
                <a:solidFill>
                  <a:srgbClr val="202122"/>
                </a:solidFill>
                <a:effectLst/>
                <a:latin typeface="Arial" panose="020B0604020202020204" pitchFamily="34" charset="0"/>
              </a:rPr>
              <a:t>laten</a:t>
            </a:r>
            <a:r>
              <a:rPr lang="zh-TW" altLang="en-US" sz="3200" b="0" i="0" dirty="0">
                <a:solidFill>
                  <a:srgbClr val="202122"/>
                </a:solidFill>
                <a:effectLst/>
                <a:latin typeface="Arial" panose="020B0604020202020204" pitchFamily="34" charset="0"/>
              </a:rPr>
              <a:t>在經過</a:t>
            </a:r>
            <a:r>
              <a:rPr lang="en-US" altLang="zh-TW" sz="3200" b="0" i="0" dirty="0">
                <a:solidFill>
                  <a:srgbClr val="202122"/>
                </a:solidFill>
                <a:effectLst/>
                <a:latin typeface="Arial" panose="020B0604020202020204" pitchFamily="34" charset="0"/>
              </a:rPr>
              <a:t>diffusion </a:t>
            </a:r>
            <a:r>
              <a:rPr lang="en-US" altLang="zh-TW" sz="3200" b="0" i="0" dirty="0" err="1">
                <a:solidFill>
                  <a:srgbClr val="202122"/>
                </a:solidFill>
                <a:effectLst/>
                <a:latin typeface="Arial" panose="020B0604020202020204" pitchFamily="34" charset="0"/>
              </a:rPr>
              <a:t>proces</a:t>
            </a:r>
            <a:r>
              <a:rPr lang="zh-TW" altLang="en-US" sz="3200" b="0" i="0" dirty="0">
                <a:solidFill>
                  <a:srgbClr val="202122"/>
                </a:solidFill>
                <a:effectLst/>
                <a:latin typeface="Arial" panose="020B0604020202020204" pitchFamily="34" charset="0"/>
              </a:rPr>
              <a:t>加入</a:t>
            </a:r>
            <a:r>
              <a:rPr lang="en-US" altLang="zh-TW" sz="3200" b="0" i="0" dirty="0">
                <a:solidFill>
                  <a:srgbClr val="202122"/>
                </a:solidFill>
                <a:effectLst/>
                <a:latin typeface="Arial" panose="020B0604020202020204" pitchFamily="34" charset="0"/>
              </a:rPr>
              <a:t>noise </a:t>
            </a:r>
            <a:br>
              <a:rPr lang="en-US" altLang="zh-TW" sz="3200" b="0" i="0" dirty="0">
                <a:solidFill>
                  <a:srgbClr val="202122"/>
                </a:solidFill>
                <a:effectLst/>
                <a:latin typeface="Arial" panose="020B0604020202020204" pitchFamily="34" charset="0"/>
              </a:rPr>
            </a:br>
            <a:r>
              <a:rPr lang="zh-TW" altLang="en-US" sz="3200" b="0" i="0" dirty="0">
                <a:solidFill>
                  <a:srgbClr val="202122"/>
                </a:solidFill>
                <a:effectLst/>
                <a:latin typeface="Arial" panose="020B0604020202020204" pitchFamily="34" charset="0"/>
              </a:rPr>
              <a:t>而</a:t>
            </a:r>
            <a:r>
              <a:rPr lang="en-US" altLang="zh-TW" sz="3200" b="0" i="0" dirty="0">
                <a:solidFill>
                  <a:srgbClr val="202122"/>
                </a:solidFill>
                <a:effectLst/>
                <a:latin typeface="Arial" panose="020B0604020202020204" pitchFamily="34" charset="0"/>
              </a:rPr>
              <a:t>conditioning</a:t>
            </a:r>
            <a:r>
              <a:rPr lang="zh-TW" altLang="en-US" sz="3200" b="0" i="0" dirty="0">
                <a:solidFill>
                  <a:srgbClr val="202122"/>
                </a:solidFill>
                <a:effectLst/>
                <a:latin typeface="Arial" panose="020B0604020202020204" pitchFamily="34" charset="0"/>
              </a:rPr>
              <a:t>的方法是用</a:t>
            </a:r>
            <a:r>
              <a:rPr lang="en-US" altLang="zh-TW" sz="3200" b="0" i="0" dirty="0">
                <a:solidFill>
                  <a:srgbClr val="202122"/>
                </a:solidFill>
                <a:effectLst/>
                <a:latin typeface="Arial" panose="020B0604020202020204" pitchFamily="34" charset="0"/>
              </a:rPr>
              <a:t>CLIP</a:t>
            </a:r>
            <a:r>
              <a:rPr lang="zh-TW" altLang="en-US" sz="2000" b="0" i="0" strike="noStrike" spc="-1" dirty="0">
                <a:solidFill>
                  <a:srgbClr val="202122"/>
                </a:solidFill>
                <a:effectLst/>
                <a:latin typeface="Arial"/>
              </a:rPr>
              <a:t> 使用者可以給他一個</a:t>
            </a:r>
            <a:r>
              <a:rPr lang="en-US" altLang="zh-TW" sz="2000" b="0" i="0" strike="noStrike" spc="-1" dirty="0">
                <a:solidFill>
                  <a:srgbClr val="202122"/>
                </a:solidFill>
                <a:effectLst/>
                <a:latin typeface="Arial"/>
              </a:rPr>
              <a:t>caption</a:t>
            </a:r>
            <a:r>
              <a:rPr lang="zh-TW" altLang="en-US" sz="2000" b="0" i="0" strike="noStrike" spc="-1" dirty="0">
                <a:solidFill>
                  <a:srgbClr val="202122"/>
                </a:solidFill>
                <a:effectLst/>
                <a:latin typeface="Arial"/>
              </a:rPr>
              <a:t> 例如 </a:t>
            </a:r>
            <a:r>
              <a:rPr lang="en-US" altLang="zh-TW" sz="2000" b="0" strike="noStrike" spc="-1" dirty="0">
                <a:solidFill>
                  <a:srgbClr val="FF0000"/>
                </a:solidFill>
                <a:latin typeface="Calibri"/>
              </a:rPr>
              <a:t>Red dog </a:t>
            </a:r>
            <a:r>
              <a:rPr lang="zh-TW" altLang="en-US" sz="2000" b="0" strike="noStrike" spc="-1" dirty="0">
                <a:solidFill>
                  <a:srgbClr val="FF0000"/>
                </a:solidFill>
                <a:latin typeface="Calibri"/>
              </a:rPr>
              <a:t>經過</a:t>
            </a:r>
            <a:r>
              <a:rPr lang="en-US" altLang="zh-TW" sz="2000" b="0" strike="noStrike" spc="-1" dirty="0">
                <a:solidFill>
                  <a:srgbClr val="FF0000"/>
                </a:solidFill>
                <a:latin typeface="Calibri"/>
              </a:rPr>
              <a:t>CLIP </a:t>
            </a:r>
            <a:r>
              <a:rPr lang="zh-TW" altLang="en-US" sz="2000" b="0" strike="noStrike" spc="-1" dirty="0">
                <a:solidFill>
                  <a:srgbClr val="FF0000"/>
                </a:solidFill>
                <a:latin typeface="Calibri"/>
              </a:rPr>
              <a:t>產生出一個</a:t>
            </a:r>
            <a:r>
              <a:rPr lang="en-US" altLang="zh-TW" sz="2000" b="0" strike="noStrike" spc="-1" dirty="0">
                <a:solidFill>
                  <a:srgbClr val="FF0000"/>
                </a:solidFill>
                <a:latin typeface="Calibri"/>
              </a:rPr>
              <a:t>Embedding</a:t>
            </a:r>
            <a:r>
              <a:rPr lang="zh-TW" altLang="en-US" sz="2000" b="0" strike="noStrike" spc="-1" dirty="0">
                <a:solidFill>
                  <a:srgbClr val="FF0000"/>
                </a:solidFill>
                <a:latin typeface="Calibri"/>
              </a:rPr>
              <a:t> </a:t>
            </a:r>
            <a:r>
              <a:rPr lang="zh-TW" altLang="en-US" sz="3200" b="0" i="0" dirty="0">
                <a:solidFill>
                  <a:srgbClr val="202122"/>
                </a:solidFill>
                <a:effectLst/>
                <a:latin typeface="Arial" panose="020B0604020202020204" pitchFamily="34" charset="0"/>
              </a:rPr>
              <a:t>每個去噪步驟都再由一個包含</a:t>
            </a:r>
            <a:r>
              <a:rPr lang="en-US" altLang="zh-TW" sz="3200" b="0" i="0" u="none" strike="noStrike" dirty="0">
                <a:solidFill>
                  <a:schemeClr val="tx1"/>
                </a:solidFill>
                <a:effectLst/>
                <a:latin typeface="Arial" panose="020B0604020202020204" pitchFamily="34" charset="0"/>
                <a:hlinkClick r:id="rId3">
                  <a:extLst>
                    <a:ext uri="{A12FA001-AC4F-418D-AE19-62706E023703}">
                      <ahyp:hlinkClr xmlns:ahyp="http://schemas.microsoft.com/office/drawing/2018/hyperlinkcolor" val="tx"/>
                    </a:ext>
                  </a:extLst>
                </a:hlinkClick>
              </a:rPr>
              <a:t>ResNet</a:t>
            </a:r>
            <a:r>
              <a:rPr lang="zh-TW" altLang="en-US" sz="3200" b="0" i="0" dirty="0">
                <a:solidFill>
                  <a:srgbClr val="202122"/>
                </a:solidFill>
                <a:effectLst/>
                <a:latin typeface="Arial" panose="020B0604020202020204" pitchFamily="34" charset="0"/>
              </a:rPr>
              <a:t>骨幹的</a:t>
            </a:r>
            <a:r>
              <a:rPr lang="en-US" altLang="zh-TW" sz="3200" b="0" i="0" dirty="0">
                <a:solidFill>
                  <a:srgbClr val="202122"/>
                </a:solidFill>
                <a:effectLst/>
                <a:latin typeface="Arial" panose="020B0604020202020204" pitchFamily="34" charset="0"/>
              </a:rPr>
              <a:t>U-Net</a:t>
            </a:r>
            <a:r>
              <a:rPr lang="zh-TW" altLang="en-US" sz="3200" b="0" i="0" dirty="0">
                <a:solidFill>
                  <a:srgbClr val="202122"/>
                </a:solidFill>
                <a:effectLst/>
                <a:latin typeface="Arial" panose="020B0604020202020204" pitchFamily="34" charset="0"/>
              </a:rPr>
              <a:t>架構完成</a:t>
            </a:r>
            <a:br>
              <a:rPr lang="en-US" altLang="zh-TW" sz="3200" b="0" i="0" dirty="0">
                <a:solidFill>
                  <a:srgbClr val="202122"/>
                </a:solidFill>
                <a:effectLst/>
                <a:latin typeface="Arial" panose="020B0604020202020204" pitchFamily="34" charset="0"/>
              </a:rPr>
            </a:br>
            <a:r>
              <a:rPr lang="zh-TW" altLang="en-US" sz="4400" b="0" i="0" dirty="0">
                <a:solidFill>
                  <a:srgbClr val="202122"/>
                </a:solidFill>
                <a:effectLst/>
                <a:latin typeface="Arial" panose="020B0604020202020204" pitchFamily="34" charset="0"/>
              </a:rPr>
              <a:t>通過從前向擴散往反方向去噪而獲得潛在表徵。最後，</a:t>
            </a:r>
            <a:r>
              <a:rPr lang="en-US" altLang="zh-TW" sz="4400" b="0" i="0" dirty="0">
                <a:solidFill>
                  <a:srgbClr val="202122"/>
                </a:solidFill>
                <a:effectLst/>
                <a:latin typeface="Arial" panose="020B0604020202020204" pitchFamily="34" charset="0"/>
              </a:rPr>
              <a:t>VAE</a:t>
            </a:r>
            <a:r>
              <a:rPr lang="zh-TW" altLang="en-US" sz="4400" b="0" i="0" dirty="0">
                <a:solidFill>
                  <a:srgbClr val="202122"/>
                </a:solidFill>
                <a:effectLst/>
                <a:latin typeface="Arial" panose="020B0604020202020204" pitchFamily="34" charset="0"/>
              </a:rPr>
              <a:t>解碼器通過將表徵轉換回像素空間來生成輸出圖像。</a:t>
            </a:r>
            <a:endParaRPr lang="en-US" altLang="zh-TW" sz="3200" b="0" i="0" dirty="0">
              <a:solidFill>
                <a:srgbClr val="202122"/>
              </a:solidFill>
              <a:effectLst/>
              <a:latin typeface="Arial" panose="020B0604020202020204" pitchFamily="34" charset="0"/>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28</a:t>
            </a:fld>
            <a:endParaRPr lang="en-US" sz="1200" b="0" strike="noStrike" spc="-1">
              <a:latin typeface="Times New Roman"/>
            </a:endParaRPr>
          </a:p>
        </p:txBody>
      </p:sp>
    </p:spTree>
    <p:extLst>
      <p:ext uri="{BB962C8B-B14F-4D97-AF65-F5344CB8AC3E}">
        <p14:creationId xmlns:p14="http://schemas.microsoft.com/office/powerpoint/2010/main" val="3444592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而剛剛提到的</a:t>
            </a:r>
            <a:r>
              <a:rPr lang="en-US" altLang="zh-TW" sz="2000" b="0" strike="noStrike" spc="-1" dirty="0">
                <a:latin typeface="Arial"/>
              </a:rPr>
              <a:t>CLIP</a:t>
            </a:r>
            <a:r>
              <a:rPr lang="zh-TW" altLang="en-US" sz="2000" b="0" strike="noStrike" spc="-1" dirty="0">
                <a:latin typeface="Arial"/>
              </a:rPr>
              <a:t> 是</a:t>
            </a:r>
            <a:r>
              <a:rPr lang="en-US" altLang="zh-TW" sz="2000" b="0" i="0" dirty="0">
                <a:effectLst/>
                <a:latin typeface="arial" panose="020B0604020202020204" pitchFamily="34" charset="0"/>
              </a:rPr>
              <a:t>Contrastive Language-Image Pre-Training</a:t>
            </a:r>
            <a:r>
              <a:rPr lang="zh-TW" altLang="en-US" sz="2000" b="0" i="0" strike="noStrike" spc="-1" dirty="0">
                <a:effectLst/>
                <a:latin typeface="Arial"/>
              </a:rPr>
              <a:t>是一個</a:t>
            </a:r>
            <a:r>
              <a:rPr lang="zh-TW" altLang="en-US" sz="3200" b="0" i="0" dirty="0">
                <a:solidFill>
                  <a:srgbClr val="252525"/>
                </a:solidFill>
                <a:effectLst/>
                <a:latin typeface="Roboto" panose="02000000000000000000" pitchFamily="2" charset="0"/>
              </a:rPr>
              <a:t>語言</a:t>
            </a:r>
            <a:r>
              <a:rPr lang="en-US" altLang="zh-TW" sz="3200" b="0" i="0" dirty="0">
                <a:solidFill>
                  <a:srgbClr val="252525"/>
                </a:solidFill>
                <a:effectLst/>
                <a:latin typeface="Roboto" panose="02000000000000000000" pitchFamily="2" charset="0"/>
              </a:rPr>
              <a:t>-</a:t>
            </a:r>
            <a:r>
              <a:rPr lang="zh-TW" altLang="en-US" sz="3200" b="0" i="0" dirty="0">
                <a:solidFill>
                  <a:srgbClr val="252525"/>
                </a:solidFill>
                <a:effectLst/>
                <a:latin typeface="Roboto" panose="02000000000000000000" pitchFamily="2" charset="0"/>
              </a:rPr>
              <a:t>圖像預訓練模型</a:t>
            </a:r>
            <a:endParaRPr lang="en-US" altLang="zh-TW" sz="2000" b="0" strike="noStrike" spc="-1" dirty="0">
              <a:latin typeface="Arial"/>
            </a:endParaRPr>
          </a:p>
          <a:p>
            <a:endParaRPr lang="en-US" sz="2000" b="0" strike="noStrike" spc="-1" dirty="0">
              <a:latin typeface="Arial"/>
            </a:endParaRPr>
          </a:p>
          <a:p>
            <a:pPr algn="l">
              <a:buFont typeface="+mj-lt"/>
              <a:buAutoNum type="arabicPeriod"/>
            </a:pPr>
            <a:r>
              <a:rPr lang="zh-TW" altLang="en-US" sz="3200" b="0" i="0" dirty="0">
                <a:solidFill>
                  <a:srgbClr val="666666"/>
                </a:solidFill>
                <a:effectLst/>
                <a:latin typeface="Trebuchet MS" panose="020B0603020202020204" pitchFamily="34" charset="0"/>
              </a:rPr>
              <a:t>訓練的 </a:t>
            </a:r>
            <a:r>
              <a:rPr lang="en-US" altLang="zh-TW" sz="3200" b="0" i="0" dirty="0">
                <a:solidFill>
                  <a:srgbClr val="666666"/>
                </a:solidFill>
                <a:effectLst/>
                <a:latin typeface="Trebuchet MS" panose="020B0603020202020204" pitchFamily="34" charset="0"/>
              </a:rPr>
              <a:t>dataset </a:t>
            </a:r>
            <a:r>
              <a:rPr lang="zh-TW" altLang="en-US" sz="3200" b="0" i="0" dirty="0">
                <a:solidFill>
                  <a:srgbClr val="666666"/>
                </a:solidFill>
                <a:effectLst/>
                <a:latin typeface="Trebuchet MS" panose="020B0603020202020204" pitchFamily="34" charset="0"/>
              </a:rPr>
              <a:t>包含了圖片與其對應的一段文字</a:t>
            </a:r>
          </a:p>
          <a:p>
            <a:pPr algn="l">
              <a:buFont typeface="+mj-lt"/>
              <a:buAutoNum type="arabicPeriod"/>
            </a:pPr>
            <a:r>
              <a:rPr lang="zh-TW" altLang="en-US" sz="3200" b="0" i="0" dirty="0">
                <a:solidFill>
                  <a:srgbClr val="666666"/>
                </a:solidFill>
                <a:effectLst/>
                <a:latin typeface="Trebuchet MS" panose="020B0603020202020204" pitchFamily="34" charset="0"/>
              </a:rPr>
              <a:t>訓練時用 </a:t>
            </a:r>
            <a:r>
              <a:rPr lang="en-US" altLang="zh-TW" sz="3200" b="0" i="0" dirty="0">
                <a:solidFill>
                  <a:srgbClr val="666666"/>
                </a:solidFill>
                <a:effectLst/>
                <a:latin typeface="Trebuchet MS" panose="020B0603020202020204" pitchFamily="34" charset="0"/>
              </a:rPr>
              <a:t>contrastive </a:t>
            </a:r>
            <a:r>
              <a:rPr lang="zh-TW" altLang="en-US" sz="3200" b="0" i="0" dirty="0">
                <a:solidFill>
                  <a:srgbClr val="666666"/>
                </a:solidFill>
                <a:effectLst/>
                <a:latin typeface="Trebuchet MS" panose="020B0603020202020204" pitchFamily="34" charset="0"/>
              </a:rPr>
              <a:t>的方法，分別訓練文字與圖片的 </a:t>
            </a:r>
            <a:r>
              <a:rPr lang="en-US" altLang="zh-TW" sz="3200" b="0" i="0" dirty="0">
                <a:solidFill>
                  <a:srgbClr val="666666"/>
                </a:solidFill>
                <a:effectLst/>
                <a:latin typeface="Trebuchet MS" panose="020B0603020202020204" pitchFamily="34" charset="0"/>
              </a:rPr>
              <a:t>encoder</a:t>
            </a:r>
            <a:r>
              <a:rPr lang="zh-TW" altLang="en-US" sz="3200" b="0" i="0" dirty="0">
                <a:solidFill>
                  <a:srgbClr val="666666"/>
                </a:solidFill>
                <a:effectLst/>
                <a:latin typeface="Trebuchet MS" panose="020B0603020202020204" pitchFamily="34" charset="0"/>
              </a:rPr>
              <a:t>，再用 </a:t>
            </a:r>
            <a:r>
              <a:rPr lang="en-US" altLang="zh-TW" sz="3200" b="0" i="0" dirty="0">
                <a:solidFill>
                  <a:srgbClr val="666666"/>
                </a:solidFill>
                <a:effectLst/>
                <a:latin typeface="Trebuchet MS" panose="020B0603020202020204" pitchFamily="34" charset="0"/>
              </a:rPr>
              <a:t>contrastive loss </a:t>
            </a:r>
            <a:r>
              <a:rPr lang="zh-TW" altLang="en-US" sz="3200" b="0" i="0" dirty="0">
                <a:solidFill>
                  <a:srgbClr val="666666"/>
                </a:solidFill>
                <a:effectLst/>
                <a:latin typeface="Trebuchet MS" panose="020B0603020202020204" pitchFamily="34" charset="0"/>
              </a:rPr>
              <a:t>當成 </a:t>
            </a:r>
            <a:r>
              <a:rPr lang="en-US" altLang="zh-TW" sz="3200" b="0" i="0" dirty="0">
                <a:solidFill>
                  <a:srgbClr val="666666"/>
                </a:solidFill>
                <a:effectLst/>
                <a:latin typeface="Trebuchet MS" panose="020B0603020202020204" pitchFamily="34" charset="0"/>
              </a:rPr>
              <a:t>loss function</a:t>
            </a:r>
            <a:r>
              <a:rPr lang="zh-TW" altLang="en-US" sz="3200" b="0" i="0" dirty="0">
                <a:solidFill>
                  <a:srgbClr val="666666"/>
                </a:solidFill>
                <a:effectLst/>
                <a:latin typeface="Trebuchet MS" panose="020B0603020202020204" pitchFamily="34" charset="0"/>
              </a:rPr>
              <a:t>。</a:t>
            </a:r>
          </a:p>
          <a:p>
            <a:pPr algn="l">
              <a:buFont typeface="+mj-lt"/>
              <a:buAutoNum type="arabicPeriod"/>
            </a:pPr>
            <a:r>
              <a:rPr lang="zh-TW" altLang="en-US" sz="3200" b="0" i="0" dirty="0">
                <a:solidFill>
                  <a:srgbClr val="666666"/>
                </a:solidFill>
                <a:effectLst/>
                <a:latin typeface="Trebuchet MS" panose="020B0603020202020204" pitchFamily="34" charset="0"/>
              </a:rPr>
              <a:t>在 </a:t>
            </a:r>
            <a:r>
              <a:rPr lang="en-US" altLang="zh-TW" sz="3200" b="0" i="0" dirty="0">
                <a:solidFill>
                  <a:srgbClr val="666666"/>
                </a:solidFill>
                <a:effectLst/>
                <a:latin typeface="Trebuchet MS" panose="020B0603020202020204" pitchFamily="34" charset="0"/>
              </a:rPr>
              <a:t>inference </a:t>
            </a:r>
            <a:r>
              <a:rPr lang="zh-TW" altLang="en-US" sz="3200" b="0" i="0" dirty="0">
                <a:solidFill>
                  <a:srgbClr val="666666"/>
                </a:solidFill>
                <a:effectLst/>
                <a:latin typeface="Trebuchet MS" panose="020B0603020202020204" pitchFamily="34" charset="0"/>
              </a:rPr>
              <a:t>時，假設目標是 </a:t>
            </a:r>
            <a:r>
              <a:rPr lang="en-US" altLang="zh-TW" sz="3200" b="0" i="0" dirty="0">
                <a:solidFill>
                  <a:srgbClr val="666666"/>
                </a:solidFill>
                <a:effectLst/>
                <a:latin typeface="Trebuchet MS" panose="020B0603020202020204" pitchFamily="34" charset="0"/>
              </a:rPr>
              <a:t>image classification</a:t>
            </a:r>
            <a:r>
              <a:rPr lang="zh-TW" altLang="en-US" sz="3200" b="0" i="0" dirty="0">
                <a:solidFill>
                  <a:srgbClr val="666666"/>
                </a:solidFill>
                <a:effectLst/>
                <a:latin typeface="Trebuchet MS" panose="020B0603020202020204" pitchFamily="34" charset="0"/>
              </a:rPr>
              <a:t>，則用此文字 </a:t>
            </a:r>
            <a:r>
              <a:rPr lang="en-US" altLang="zh-TW" sz="3200" b="0" i="0" dirty="0">
                <a:solidFill>
                  <a:srgbClr val="666666"/>
                </a:solidFill>
                <a:effectLst/>
                <a:latin typeface="Trebuchet MS" panose="020B0603020202020204" pitchFamily="34" charset="0"/>
              </a:rPr>
              <a:t>"A photo of a {object}" </a:t>
            </a:r>
            <a:r>
              <a:rPr lang="zh-TW" altLang="en-US" sz="3200" b="0" i="0" dirty="0">
                <a:solidFill>
                  <a:srgbClr val="666666"/>
                </a:solidFill>
                <a:effectLst/>
                <a:latin typeface="Trebuchet MS" panose="020B0603020202020204" pitchFamily="34" charset="0"/>
              </a:rPr>
              <a:t>分別填入可能的分類、送入 </a:t>
            </a:r>
            <a:r>
              <a:rPr lang="en-US" altLang="zh-TW" sz="3200" b="0" i="0" dirty="0">
                <a:solidFill>
                  <a:srgbClr val="666666"/>
                </a:solidFill>
                <a:effectLst/>
                <a:latin typeface="Trebuchet MS" panose="020B0603020202020204" pitchFamily="34" charset="0"/>
              </a:rPr>
              <a:t>encoder</a:t>
            </a:r>
            <a:r>
              <a:rPr lang="zh-TW" altLang="en-US" sz="3200" b="0" i="0" dirty="0">
                <a:solidFill>
                  <a:srgbClr val="666666"/>
                </a:solidFill>
                <a:effectLst/>
                <a:latin typeface="Trebuchet MS" panose="020B0603020202020204" pitchFamily="34" charset="0"/>
              </a:rPr>
              <a:t>，利用與 </a:t>
            </a:r>
            <a:r>
              <a:rPr lang="en-US" altLang="zh-TW" sz="3200" b="0" i="0" dirty="0">
                <a:solidFill>
                  <a:srgbClr val="666666"/>
                </a:solidFill>
                <a:effectLst/>
                <a:latin typeface="Trebuchet MS" panose="020B0603020202020204" pitchFamily="34" charset="0"/>
              </a:rPr>
              <a:t>image encoder </a:t>
            </a:r>
            <a:r>
              <a:rPr lang="zh-TW" altLang="en-US" sz="3200" b="0" i="0" dirty="0">
                <a:solidFill>
                  <a:srgbClr val="666666"/>
                </a:solidFill>
                <a:effectLst/>
                <a:latin typeface="Trebuchet MS" panose="020B0603020202020204" pitchFamily="34" charset="0"/>
              </a:rPr>
              <a:t>的內積找出最有可能的圖片分類。</a:t>
            </a:r>
            <a:br>
              <a:rPr lang="en-US" altLang="zh-TW" sz="3200" b="0" i="0" dirty="0">
                <a:solidFill>
                  <a:srgbClr val="666666"/>
                </a:solidFill>
                <a:effectLst/>
                <a:latin typeface="Trebuchet MS" panose="020B0603020202020204" pitchFamily="34" charset="0"/>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29</a:t>
            </a:fld>
            <a:endParaRPr lang="en-US" sz="1200" b="0" strike="noStrike" spc="-1">
              <a:latin typeface="Times New Roman"/>
            </a:endParaRPr>
          </a:p>
        </p:txBody>
      </p:sp>
    </p:spTree>
    <p:extLst>
      <p:ext uri="{BB962C8B-B14F-4D97-AF65-F5344CB8AC3E}">
        <p14:creationId xmlns:p14="http://schemas.microsoft.com/office/powerpoint/2010/main" val="3419521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我的內容會分成五個章節跟教授報告 </a:t>
            </a:r>
            <a:br>
              <a:rPr lang="en-US" altLang="zh-TW" sz="2000" b="0" strike="noStrike" spc="-1" dirty="0">
                <a:latin typeface="Arial"/>
              </a:rPr>
            </a:br>
            <a:r>
              <a:rPr lang="zh-TW" altLang="en-US" sz="2000" b="0" strike="noStrike" spc="-1" dirty="0">
                <a:latin typeface="Arial"/>
              </a:rPr>
              <a:t>第一篇章會說明我們的動機目標跟資料集的資訊</a:t>
            </a:r>
            <a:br>
              <a:rPr lang="en-US" altLang="zh-TW" sz="2000" b="0" strike="noStrike" spc="-1" dirty="0">
                <a:latin typeface="Arial"/>
              </a:rPr>
            </a:br>
            <a:r>
              <a:rPr lang="zh-TW" altLang="en-US" sz="2000" b="0" strike="noStrike" spc="-1" dirty="0">
                <a:latin typeface="Arial"/>
              </a:rPr>
              <a:t>第二篇章會</a:t>
            </a:r>
            <a:r>
              <a:rPr lang="zh-TW" altLang="en-US" sz="3200" b="0" i="0" dirty="0">
                <a:solidFill>
                  <a:srgbClr val="D1D5DB"/>
                </a:solidFill>
                <a:effectLst/>
                <a:latin typeface="Söhne"/>
              </a:rPr>
              <a:t>討論與自己研究主題相關或類似的先前研究。</a:t>
            </a:r>
            <a:endParaRPr lang="en-US" altLang="zh-TW" sz="3200" b="0" i="0" dirty="0">
              <a:solidFill>
                <a:srgbClr val="D1D5DB"/>
              </a:solidFill>
              <a:effectLst/>
              <a:latin typeface="Söhne"/>
            </a:endParaRPr>
          </a:p>
          <a:p>
            <a:r>
              <a:rPr lang="zh-TW" altLang="en-US" sz="2000" b="0" strike="noStrike" spc="-1" dirty="0">
                <a:latin typeface="Arial"/>
              </a:rPr>
              <a:t>第三篇章會描述本研究的整體架構及設計方法</a:t>
            </a:r>
            <a:endParaRPr lang="en-US" altLang="zh-TW" sz="2000" b="0" strike="noStrike" spc="-1" dirty="0">
              <a:latin typeface="Arial"/>
            </a:endParaRPr>
          </a:p>
          <a:p>
            <a:r>
              <a:rPr lang="zh-TW" altLang="en-US" sz="2000" b="0" strike="noStrike" spc="-1" dirty="0">
                <a:latin typeface="Arial"/>
              </a:rPr>
              <a:t>第四篇章會展示我們的實驗方法跟結果</a:t>
            </a:r>
            <a:br>
              <a:rPr lang="en-US" altLang="zh-TW" sz="2000" b="0" strike="noStrike" spc="-1" dirty="0">
                <a:latin typeface="Arial"/>
              </a:rPr>
            </a:br>
            <a:r>
              <a:rPr lang="zh-TW" altLang="en-US" sz="2000" b="0" strike="noStrike" spc="-1" dirty="0">
                <a:latin typeface="Arial"/>
              </a:rPr>
              <a:t>最後會做一個總結</a:t>
            </a:r>
            <a:endParaRPr lang="en-US" altLang="zh-TW" sz="2000" b="0" strike="noStrike" spc="-1" dirty="0">
              <a:latin typeface="Arial"/>
            </a:endParaRPr>
          </a:p>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a:t>
            </a:fld>
            <a:endParaRPr lang="en-US" sz="1200" b="0" strike="noStrike" spc="-1">
              <a:latin typeface="Times New Roman"/>
            </a:endParaRPr>
          </a:p>
        </p:txBody>
      </p:sp>
    </p:spTree>
    <p:extLst>
      <p:ext uri="{BB962C8B-B14F-4D97-AF65-F5344CB8AC3E}">
        <p14:creationId xmlns:p14="http://schemas.microsoft.com/office/powerpoint/2010/main" val="4416192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2000" b="0" strike="noStrike" spc="-1" dirty="0">
                <a:latin typeface="Arial"/>
              </a:rPr>
              <a:t>Why don’t use stable diffusion model? Explain it!</a:t>
            </a:r>
            <a:br>
              <a:rPr lang="en-US" altLang="zh-TW" sz="2000" b="0" strike="noStrike" spc="-1" dirty="0">
                <a:latin typeface="Arial"/>
              </a:rPr>
            </a:br>
            <a:r>
              <a:rPr lang="en-US" altLang="zh-TW" sz="2000" b="0" strike="noStrike" spc="-1" dirty="0">
                <a:latin typeface="Arial"/>
              </a:rPr>
              <a:t>Prof </a:t>
            </a:r>
            <a:br>
              <a:rPr lang="en-US" altLang="zh-TW" sz="2000" b="0" strike="noStrike" spc="-1" dirty="0">
                <a:latin typeface="Arial"/>
              </a:rPr>
            </a:br>
            <a:br>
              <a:rPr lang="en-US" altLang="zh-TW" sz="2000" b="0" strike="noStrike" spc="-1" dirty="0">
                <a:latin typeface="Arial"/>
              </a:rPr>
            </a:br>
            <a:r>
              <a:rPr lang="en-US" altLang="zh-TW" sz="2000" b="0" strike="noStrike" spc="-1" dirty="0">
                <a:latin typeface="Arial"/>
              </a:rPr>
              <a:t>Stable diffusion model </a:t>
            </a:r>
            <a:r>
              <a:rPr lang="zh-TW" altLang="en-US" sz="2000" b="0" strike="noStrike" spc="-1" dirty="0">
                <a:latin typeface="Arial"/>
              </a:rPr>
              <a:t>有自己的想法 </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30</a:t>
            </a:fld>
            <a:endParaRPr lang="en-US" sz="1200" b="0" strike="noStrike" spc="-1">
              <a:latin typeface="Times New Roman"/>
            </a:endParaRPr>
          </a:p>
        </p:txBody>
      </p:sp>
    </p:spTree>
    <p:extLst>
      <p:ext uri="{BB962C8B-B14F-4D97-AF65-F5344CB8AC3E}">
        <p14:creationId xmlns:p14="http://schemas.microsoft.com/office/powerpoint/2010/main" val="2383003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31</a:t>
            </a:fld>
            <a:endParaRPr lang="en-US" sz="1200" b="0" strike="noStrike" spc="-1">
              <a:latin typeface="Times New Roman"/>
            </a:endParaRPr>
          </a:p>
        </p:txBody>
      </p:sp>
    </p:spTree>
    <p:extLst>
      <p:ext uri="{BB962C8B-B14F-4D97-AF65-F5344CB8AC3E}">
        <p14:creationId xmlns:p14="http://schemas.microsoft.com/office/powerpoint/2010/main" val="26772199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32</a:t>
            </a:fld>
            <a:endParaRPr lang="en-US" sz="1200" b="0" strike="noStrike" spc="-1">
              <a:latin typeface="Times New Roman"/>
            </a:endParaRPr>
          </a:p>
        </p:txBody>
      </p:sp>
    </p:spTree>
    <p:extLst>
      <p:ext uri="{BB962C8B-B14F-4D97-AF65-F5344CB8AC3E}">
        <p14:creationId xmlns:p14="http://schemas.microsoft.com/office/powerpoint/2010/main" val="2714827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比較小 針對性</a:t>
            </a:r>
            <a:r>
              <a:rPr lang="en-US" altLang="zh-TW" sz="2000" b="0" strike="noStrike" spc="-1" dirty="0">
                <a:latin typeface="Arial"/>
              </a:rPr>
              <a:t>(</a:t>
            </a:r>
            <a:r>
              <a:rPr lang="zh-TW" altLang="en-US" sz="2000" b="0" strike="noStrike" spc="-1" dirty="0">
                <a:latin typeface="Arial"/>
              </a:rPr>
              <a:t>做甚麼方法的</a:t>
            </a:r>
            <a:r>
              <a:rPr lang="en-US" altLang="zh-TW" sz="2000" b="0" strike="noStrike" spc="-1" dirty="0" err="1">
                <a:latin typeface="Arial"/>
              </a:rPr>
              <a:t>movitation</a:t>
            </a:r>
            <a:r>
              <a:rPr lang="zh-TW" altLang="en-US" sz="2000" b="0" strike="noStrike" spc="-1" dirty="0">
                <a:latin typeface="Arial"/>
              </a:rPr>
              <a:t>要說清楚</a:t>
            </a:r>
            <a:r>
              <a:rPr lang="en-US" altLang="zh-TW" sz="2000" b="0" strike="noStrike" spc="-1" dirty="0">
                <a:latin typeface="Arial"/>
              </a:rPr>
              <a:t>)</a:t>
            </a:r>
            <a:br>
              <a:rPr lang="en-US" altLang="zh-TW" sz="2000" b="0" strike="noStrike" spc="-1" dirty="0">
                <a:latin typeface="Arial"/>
              </a:rPr>
            </a:br>
            <a:r>
              <a:rPr lang="zh-TW" altLang="en-US" sz="2000" b="0" strike="noStrike" spc="-1" dirty="0">
                <a:latin typeface="Arial"/>
              </a:rPr>
              <a:t>而我們的方法 就是參考</a:t>
            </a:r>
            <a:r>
              <a:rPr lang="en-US" altLang="zh-TW" sz="2000" b="0" strike="noStrike" spc="-1" dirty="0">
                <a:latin typeface="Arial"/>
              </a:rPr>
              <a:t>Stable diffusion </a:t>
            </a:r>
            <a:r>
              <a:rPr lang="zh-TW" altLang="en-US" sz="2000" b="0" strike="noStrike" spc="-1" dirty="0">
                <a:latin typeface="Arial"/>
              </a:rPr>
              <a:t>去加以改良 </a:t>
            </a:r>
            <a:r>
              <a:rPr lang="zh-TW" altLang="en-US" sz="3200" dirty="0"/>
              <a:t>強調「從舊組合概念中學習，泛化到新組合概念」</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33</a:t>
            </a:fld>
            <a:endParaRPr lang="en-US" sz="1200" b="0" strike="noStrike" spc="-1">
              <a:latin typeface="Times New Roman"/>
            </a:endParaRPr>
          </a:p>
        </p:txBody>
      </p:sp>
    </p:spTree>
    <p:extLst>
      <p:ext uri="{BB962C8B-B14F-4D97-AF65-F5344CB8AC3E}">
        <p14:creationId xmlns:p14="http://schemas.microsoft.com/office/powerpoint/2010/main" val="415840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i="0" strike="noStrike" spc="-1" dirty="0">
                <a:solidFill>
                  <a:srgbClr val="242424"/>
                </a:solidFill>
                <a:effectLst/>
                <a:latin typeface="source-serif-pro"/>
              </a:rPr>
              <a:t>也就是我們的</a:t>
            </a:r>
            <a:r>
              <a:rPr lang="en-US" altLang="zh-TW" sz="2000" dirty="0"/>
              <a:t>Compositional Condition Diffusion Models</a:t>
            </a:r>
            <a:r>
              <a:rPr lang="zh-TW" altLang="en-US" sz="2000" b="0" strike="noStrike" spc="-1" dirty="0">
                <a:latin typeface="Arial"/>
              </a:rPr>
              <a:t>也稱 </a:t>
            </a:r>
            <a:r>
              <a:rPr lang="en-US" altLang="zh-TW" sz="2000" b="0" strike="noStrike" spc="-1" dirty="0">
                <a:latin typeface="Arial"/>
              </a:rPr>
              <a:t>(CCDM)</a:t>
            </a:r>
            <a:endParaRPr lang="en-US" altLang="zh-TW" sz="2000" dirty="0"/>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34</a:t>
            </a:fld>
            <a:endParaRPr lang="en-US" sz="1200" b="0" strike="noStrike" spc="-1">
              <a:latin typeface="Times New Roman"/>
            </a:endParaRPr>
          </a:p>
        </p:txBody>
      </p:sp>
    </p:spTree>
    <p:extLst>
      <p:ext uri="{BB962C8B-B14F-4D97-AF65-F5344CB8AC3E}">
        <p14:creationId xmlns:p14="http://schemas.microsoft.com/office/powerpoint/2010/main" val="13233532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而這是我們的整體架構 我們移除了最剛開始的</a:t>
            </a:r>
            <a:r>
              <a:rPr lang="en-US" altLang="zh-TW" sz="2000" b="0" strike="noStrike" spc="-1" dirty="0">
                <a:latin typeface="Arial"/>
              </a:rPr>
              <a:t>VAE</a:t>
            </a:r>
            <a:r>
              <a:rPr lang="zh-TW" altLang="en-US" sz="2000" b="0" strike="noStrike" spc="-1" dirty="0">
                <a:latin typeface="Arial"/>
              </a:rPr>
              <a:t> 直接讓</a:t>
            </a:r>
            <a:r>
              <a:rPr lang="en-US" altLang="zh-TW" sz="2000" b="0" strike="noStrike" spc="-1" dirty="0">
                <a:latin typeface="Arial"/>
              </a:rPr>
              <a:t>image</a:t>
            </a:r>
            <a:r>
              <a:rPr lang="zh-TW" altLang="en-US" sz="2000" b="0" strike="noStrike" spc="-1" dirty="0">
                <a:latin typeface="Arial"/>
              </a:rPr>
              <a:t>不壓縮就開始加入</a:t>
            </a:r>
            <a:r>
              <a:rPr lang="en-US" altLang="zh-TW" sz="2000" b="0" strike="noStrike" spc="-1" dirty="0">
                <a:latin typeface="Arial"/>
              </a:rPr>
              <a:t>noise</a:t>
            </a:r>
            <a:r>
              <a:rPr lang="zh-TW" altLang="en-US" sz="2000" b="0" strike="noStrike" spc="-1" dirty="0">
                <a:latin typeface="Arial"/>
              </a:rPr>
              <a:t> 之後我們</a:t>
            </a:r>
            <a:r>
              <a:rPr lang="en-US" altLang="zh-TW" sz="2000" b="0" strike="noStrike" spc="-1" dirty="0">
                <a:latin typeface="Arial"/>
              </a:rPr>
              <a:t>conditioning</a:t>
            </a:r>
            <a:r>
              <a:rPr lang="zh-TW" altLang="en-US" sz="2000" b="0" strike="noStrike" spc="-1" dirty="0">
                <a:latin typeface="Arial"/>
              </a:rPr>
              <a:t>的方法也不是透過</a:t>
            </a:r>
            <a:r>
              <a:rPr lang="en-US" altLang="zh-TW" sz="2000" b="0" strike="noStrike" spc="-1" dirty="0">
                <a:latin typeface="Arial"/>
              </a:rPr>
              <a:t>text</a:t>
            </a:r>
            <a:r>
              <a:rPr lang="zh-TW" altLang="en-US" sz="2000" b="0" strike="noStrike" spc="-1" dirty="0">
                <a:latin typeface="Arial"/>
              </a:rPr>
              <a:t> 是透過我們的</a:t>
            </a:r>
            <a:r>
              <a:rPr lang="en-US" altLang="zh-TW" sz="2000" b="0" strike="noStrike" spc="-1" dirty="0">
                <a:latin typeface="Arial"/>
              </a:rPr>
              <a:t>compositional class labels</a:t>
            </a:r>
            <a:r>
              <a:rPr lang="zh-TW" altLang="en-US" sz="2000" b="0" strike="noStrike" spc="-1" dirty="0">
                <a:latin typeface="Arial"/>
              </a:rPr>
              <a:t> 經過</a:t>
            </a:r>
            <a:r>
              <a:rPr lang="en-US" altLang="zh-TW" sz="2000" b="0" strike="noStrike" spc="-1" dirty="0">
                <a:latin typeface="Arial"/>
              </a:rPr>
              <a:t>class encoder</a:t>
            </a:r>
            <a:r>
              <a:rPr lang="zh-TW" altLang="en-US" sz="2000" b="0" strike="noStrike" spc="-1" dirty="0">
                <a:latin typeface="Arial"/>
              </a:rPr>
              <a:t>所產生的</a:t>
            </a:r>
            <a:r>
              <a:rPr lang="en-US" altLang="zh-TW" sz="2000" b="0" strike="noStrike" spc="-1" dirty="0">
                <a:latin typeface="Arial"/>
              </a:rPr>
              <a:t>embedding</a:t>
            </a:r>
            <a:br>
              <a:rPr lang="en-US" altLang="zh-TW" sz="2000" b="0" strike="noStrike" spc="-1" dirty="0">
                <a:latin typeface="Arial"/>
              </a:rPr>
            </a:br>
            <a:r>
              <a:rPr lang="zh-TW" altLang="en-US" sz="3200" dirty="0"/>
              <a:t>比起使用坊間以文字生成 圖片之技術，如 </a:t>
            </a:r>
            <a:r>
              <a:rPr lang="en-US" altLang="zh-TW" sz="3200" dirty="0"/>
              <a:t>Stable Diffusion</a:t>
            </a:r>
            <a:r>
              <a:rPr lang="zh-TW" altLang="en-US" sz="4400" dirty="0"/>
              <a:t>更具可控制性、多樣性、更適合工業生產中，樣本獨特且專有之特性。</a:t>
            </a:r>
            <a:endParaRPr lang="en-US" altLang="zh-TW" sz="2000" b="0" strike="noStrike" spc="-1" dirty="0">
              <a:latin typeface="Arial"/>
            </a:endParaRPr>
          </a:p>
          <a:p>
            <a:r>
              <a:rPr lang="zh-TW" altLang="en-US" sz="2000" b="0" strike="noStrike" spc="-1" dirty="0">
                <a:latin typeface="Arial"/>
              </a:rPr>
              <a:t>值得注意的是 我們在</a:t>
            </a:r>
            <a:r>
              <a:rPr lang="en-US" altLang="zh-TW" sz="2000" b="0" strike="noStrike" spc="-1" dirty="0" err="1">
                <a:latin typeface="Arial"/>
              </a:rPr>
              <a:t>unet</a:t>
            </a:r>
            <a:r>
              <a:rPr lang="zh-TW" altLang="en-US" sz="2000" b="0" strike="noStrike" spc="-1" dirty="0">
                <a:latin typeface="Arial"/>
              </a:rPr>
              <a:t>裡面換了兩種架構比較 其中一種是參考</a:t>
            </a:r>
            <a:r>
              <a:rPr lang="en-US" altLang="zh-TW" sz="2000" b="0" strike="noStrike" spc="-1" dirty="0">
                <a:latin typeface="Arial"/>
              </a:rPr>
              <a:t>stable diffusion </a:t>
            </a:r>
            <a:r>
              <a:rPr lang="zh-TW" altLang="en-US" sz="2000" b="0" strike="noStrike" spc="-1" dirty="0">
                <a:latin typeface="Arial"/>
              </a:rPr>
              <a:t>所設計的實驗 另一種是採用</a:t>
            </a:r>
            <a:r>
              <a:rPr lang="en-US" altLang="zh-TW" sz="2000" b="0" strike="noStrike" spc="-1" dirty="0">
                <a:latin typeface="Arial"/>
              </a:rPr>
              <a:t>addition GN</a:t>
            </a:r>
            <a:r>
              <a:rPr lang="zh-TW" altLang="en-US" sz="2000" b="0" strike="noStrike" spc="-1" dirty="0">
                <a:latin typeface="Arial"/>
              </a:rPr>
              <a:t>的方式</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35</a:t>
            </a:fld>
            <a:endParaRPr lang="en-US" sz="1200" b="0" strike="noStrike" spc="-1">
              <a:latin typeface="Times New Roman"/>
            </a:endParaRPr>
          </a:p>
        </p:txBody>
      </p:sp>
    </p:spTree>
    <p:extLst>
      <p:ext uri="{BB962C8B-B14F-4D97-AF65-F5344CB8AC3E}">
        <p14:creationId xmlns:p14="http://schemas.microsoft.com/office/powerpoint/2010/main" val="24934099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那剛剛有介紹過</a:t>
            </a:r>
            <a:r>
              <a:rPr lang="en-US" altLang="zh-TW" sz="2000" b="0" strike="noStrike" spc="-1" dirty="0">
                <a:latin typeface="Arial"/>
              </a:rPr>
              <a:t>Diffusion model </a:t>
            </a:r>
            <a:r>
              <a:rPr lang="zh-TW" altLang="en-US" sz="2000" b="0" strike="noStrike" spc="-1" dirty="0">
                <a:latin typeface="Arial"/>
              </a:rPr>
              <a:t>的</a:t>
            </a:r>
            <a:r>
              <a:rPr lang="en-US" altLang="zh-TW" sz="2000" b="0" strike="noStrike" spc="-1" dirty="0">
                <a:latin typeface="Arial"/>
              </a:rPr>
              <a:t>Forward process</a:t>
            </a:r>
            <a:r>
              <a:rPr lang="zh-TW" altLang="en-US" sz="2000" b="0" strike="noStrike" spc="-1" dirty="0">
                <a:latin typeface="Arial"/>
              </a:rPr>
              <a:t>跟</a:t>
            </a:r>
            <a:r>
              <a:rPr lang="en-US" altLang="zh-TW" sz="2000" b="0" strike="noStrike" spc="-1" dirty="0">
                <a:latin typeface="Arial"/>
              </a:rPr>
              <a:t>reverse process</a:t>
            </a: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36</a:t>
            </a:fld>
            <a:endParaRPr lang="en-US" sz="1200" b="0" strike="noStrike" spc="-1">
              <a:latin typeface="Times New Roman"/>
            </a:endParaRPr>
          </a:p>
        </p:txBody>
      </p:sp>
    </p:spTree>
    <p:extLst>
      <p:ext uri="{BB962C8B-B14F-4D97-AF65-F5344CB8AC3E}">
        <p14:creationId xmlns:p14="http://schemas.microsoft.com/office/powerpoint/2010/main" val="42008820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strike="noStrike" spc="-1" dirty="0">
                <a:latin typeface="Arial"/>
              </a:rPr>
              <a:t>而我們採用</a:t>
            </a:r>
            <a:r>
              <a:rPr lang="en-US" altLang="zh-TW" sz="3200" b="1" i="0" dirty="0">
                <a:solidFill>
                  <a:srgbClr val="191B1F"/>
                </a:solidFill>
                <a:effectLst/>
                <a:latin typeface="-apple-system"/>
              </a:rPr>
              <a:t>Classifier-Free Guidance,</a:t>
            </a:r>
            <a:r>
              <a:rPr lang="zh-TW" altLang="en-US" sz="4400" b="0" i="0" dirty="0">
                <a:solidFill>
                  <a:srgbClr val="252525"/>
                </a:solidFill>
                <a:effectLst/>
                <a:latin typeface="Roboto" panose="02000000000000000000" pitchFamily="2" charset="0"/>
              </a:rPr>
              <a:t>它的優點是在訓練過程中就引入了額外的輸入</a:t>
            </a:r>
            <a:r>
              <a:rPr lang="en-US" altLang="zh-TW" sz="4400" b="0" i="0" dirty="0">
                <a:solidFill>
                  <a:srgbClr val="FF0000"/>
                </a:solidFill>
                <a:effectLst/>
                <a:latin typeface="Roboto" panose="02000000000000000000" pitchFamily="2" charset="0"/>
              </a:rPr>
              <a:t>c,</a:t>
            </a:r>
            <a:r>
              <a:rPr lang="zh-TW" altLang="en-US" sz="6000" b="0" i="0" dirty="0">
                <a:solidFill>
                  <a:srgbClr val="252525"/>
                </a:solidFill>
                <a:effectLst/>
                <a:latin typeface="Roboto" panose="02000000000000000000" pitchFamily="2" charset="0"/>
              </a:rPr>
              <a:t>理論上輸入資訊越多越容易訓練；它的缺點也是在訓練過程中就引入了額外的輸入</a:t>
            </a:r>
            <a:r>
              <a:rPr lang="en-US" altLang="zh-TW" sz="60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，意味著每做一組訊號控制，就要重新訓練整個擴散模型。</a:t>
            </a:r>
            <a:endParaRPr lang="en-US" sz="2000" b="0" strike="noStrike" spc="-1" dirty="0">
              <a:solidFill>
                <a:srgbClr val="FF0000"/>
              </a:solidFill>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37</a:t>
            </a:fld>
            <a:endParaRPr lang="en-US" sz="1200" b="0" strike="noStrike" spc="-1">
              <a:latin typeface="Times New Roman"/>
            </a:endParaRPr>
          </a:p>
        </p:txBody>
      </p:sp>
    </p:spTree>
    <p:extLst>
      <p:ext uri="{BB962C8B-B14F-4D97-AF65-F5344CB8AC3E}">
        <p14:creationId xmlns:p14="http://schemas.microsoft.com/office/powerpoint/2010/main" val="17176174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那我們這裡的</a:t>
            </a:r>
            <a:r>
              <a:rPr lang="en-US" altLang="zh-TW" sz="2000" b="0" strike="noStrike" spc="-1" dirty="0">
                <a:latin typeface="Arial"/>
              </a:rPr>
              <a:t>C</a:t>
            </a:r>
            <a:r>
              <a:rPr lang="zh-TW" altLang="en-US" sz="2000" b="0" strike="noStrike" spc="-1" dirty="0">
                <a:latin typeface="Arial"/>
              </a:rPr>
              <a:t>指的是我們的組合條件編碼</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38</a:t>
            </a:fld>
            <a:endParaRPr lang="en-US" sz="1200" b="0" strike="noStrike" spc="-1">
              <a:latin typeface="Times New Roman"/>
            </a:endParaRPr>
          </a:p>
        </p:txBody>
      </p:sp>
    </p:spTree>
    <p:extLst>
      <p:ext uri="{BB962C8B-B14F-4D97-AF65-F5344CB8AC3E}">
        <p14:creationId xmlns:p14="http://schemas.microsoft.com/office/powerpoint/2010/main" val="20132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我們會有</a:t>
            </a:r>
            <a:r>
              <a:rPr lang="en-US" altLang="zh-TW" sz="3200" dirty="0"/>
              <a:t>Attribute</a:t>
            </a:r>
            <a:r>
              <a:rPr lang="zh-TW" altLang="en-US" sz="2000" b="0" strike="noStrike" spc="-1" dirty="0">
                <a:latin typeface="Arial"/>
              </a:rPr>
              <a:t>也就是我們的</a:t>
            </a:r>
            <a:r>
              <a:rPr lang="en-US" altLang="zh-TW" sz="2000" b="0" strike="noStrike" spc="-1" dirty="0">
                <a:latin typeface="Arial"/>
              </a:rPr>
              <a:t>defect type </a:t>
            </a:r>
            <a:r>
              <a:rPr lang="zh-TW" altLang="en-US" sz="2000" b="0" strike="noStrike" spc="-1" dirty="0">
                <a:latin typeface="Arial"/>
              </a:rPr>
              <a:t>可以是</a:t>
            </a:r>
            <a:r>
              <a:rPr lang="en-US" altLang="zh-TW" sz="2000" b="0" strike="noStrike" spc="-1" dirty="0">
                <a:latin typeface="Arial"/>
              </a:rPr>
              <a:t>good broke shift</a:t>
            </a:r>
            <a:r>
              <a:rPr lang="zh-TW" altLang="en-US" sz="2000" b="0" strike="noStrike" spc="-1" dirty="0">
                <a:latin typeface="Arial"/>
              </a:rPr>
              <a:t> 會先經過</a:t>
            </a:r>
            <a:r>
              <a:rPr lang="en-US" altLang="zh-TW" sz="2000" b="0" strike="noStrike" spc="-1" dirty="0">
                <a:latin typeface="Arial"/>
              </a:rPr>
              <a:t>encoding</a:t>
            </a:r>
            <a:r>
              <a:rPr lang="zh-TW" altLang="en-US" sz="2000" b="0" strike="noStrike" spc="-1" dirty="0">
                <a:latin typeface="Arial"/>
              </a:rPr>
              <a:t> 之後再通過一個</a:t>
            </a:r>
            <a:r>
              <a:rPr lang="en-US" altLang="zh-TW" sz="2000" b="0" strike="noStrike" spc="-1" dirty="0">
                <a:latin typeface="Arial"/>
              </a:rPr>
              <a:t>embedding table</a:t>
            </a:r>
            <a:r>
              <a:rPr lang="zh-TW" altLang="en-US" sz="2000" b="0" strike="noStrike" spc="-1" dirty="0">
                <a:latin typeface="Arial"/>
              </a:rPr>
              <a:t>跟</a:t>
            </a:r>
            <a:r>
              <a:rPr lang="en-US" altLang="zh-TW" sz="2000" b="0" strike="noStrike" spc="-1" dirty="0">
                <a:latin typeface="Arial"/>
              </a:rPr>
              <a:t>projection </a:t>
            </a:r>
            <a:r>
              <a:rPr lang="zh-TW" altLang="en-US" sz="2000" b="0" strike="noStrike" spc="-1" dirty="0">
                <a:latin typeface="Arial"/>
              </a:rPr>
              <a:t>到相同的維度 </a:t>
            </a:r>
            <a:br>
              <a:rPr lang="en-US" altLang="zh-TW" sz="2000" b="0" strike="noStrike" spc="-1" dirty="0">
                <a:latin typeface="Arial"/>
              </a:rPr>
            </a:br>
            <a:r>
              <a:rPr lang="zh-TW" altLang="en-US" sz="2000" b="0" strike="noStrike" spc="-1" dirty="0">
                <a:latin typeface="Arial"/>
              </a:rPr>
              <a:t>而我們的</a:t>
            </a:r>
            <a:r>
              <a:rPr lang="en-US" altLang="zh-TW" sz="2000" b="0" strike="noStrike" spc="-1" dirty="0">
                <a:latin typeface="Arial"/>
              </a:rPr>
              <a:t>object </a:t>
            </a:r>
            <a:r>
              <a:rPr lang="zh-TW" altLang="en-US" sz="2000" b="0" strike="noStrike" spc="-1" dirty="0">
                <a:latin typeface="Arial"/>
              </a:rPr>
              <a:t>也就是我們的</a:t>
            </a:r>
            <a:r>
              <a:rPr lang="en-US" altLang="zh-TW" sz="2000" b="0" strike="noStrike" spc="-1" dirty="0">
                <a:latin typeface="Arial"/>
              </a:rPr>
              <a:t>Group name</a:t>
            </a:r>
            <a:r>
              <a:rPr lang="zh-TW" altLang="en-US" sz="2000" b="0" strike="noStrike" spc="-1" dirty="0">
                <a:latin typeface="Arial"/>
              </a:rPr>
              <a:t> 也會經過同樣的步驟 最後將兩個產生出來的</a:t>
            </a:r>
            <a:r>
              <a:rPr lang="en-US" altLang="zh-TW" sz="2000" b="0" strike="noStrike" spc="-1" dirty="0">
                <a:latin typeface="Arial"/>
              </a:rPr>
              <a:t>embedding </a:t>
            </a:r>
            <a:r>
              <a:rPr lang="en-US" altLang="zh-TW" sz="2000" b="0" strike="noStrike" spc="-1" dirty="0" err="1">
                <a:latin typeface="Arial"/>
              </a:rPr>
              <a:t>concat</a:t>
            </a:r>
            <a:r>
              <a:rPr lang="zh-TW" altLang="en-US" sz="2000" b="0" strike="noStrike" spc="-1" dirty="0">
                <a:latin typeface="Arial"/>
              </a:rPr>
              <a:t>起來</a:t>
            </a:r>
            <a:br>
              <a:rPr lang="en-US" altLang="zh-TW" sz="2000" b="0" strike="noStrike" spc="-1" dirty="0">
                <a:latin typeface="Arial"/>
              </a:rPr>
            </a:br>
            <a:r>
              <a:rPr lang="zh-TW" altLang="en-US" sz="2000" b="0" strike="noStrike" spc="-1" dirty="0">
                <a:latin typeface="Arial"/>
              </a:rPr>
              <a:t>就是我們的</a:t>
            </a:r>
            <a:r>
              <a:rPr lang="en-US" altLang="zh-TW" sz="2000" b="0" strike="noStrike" spc="-1" dirty="0">
                <a:latin typeface="Arial"/>
              </a:rPr>
              <a:t>Compositional embedding</a:t>
            </a:r>
            <a:r>
              <a:rPr lang="zh-TW" altLang="en-US" sz="2000" b="0" strike="noStrike" spc="-1" dirty="0">
                <a:latin typeface="Arial"/>
              </a:rPr>
              <a:t>也就是我們剛剛提到的</a:t>
            </a:r>
            <a:r>
              <a:rPr lang="en-US" altLang="zh-TW" sz="2000" b="0" strike="noStrike" spc="-1" dirty="0">
                <a:latin typeface="Arial"/>
              </a:rPr>
              <a:t>C</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39</a:t>
            </a:fld>
            <a:endParaRPr lang="en-US" sz="1200" b="0" strike="noStrike" spc="-1">
              <a:latin typeface="Times New Roman"/>
            </a:endParaRPr>
          </a:p>
        </p:txBody>
      </p:sp>
    </p:spTree>
    <p:extLst>
      <p:ext uri="{BB962C8B-B14F-4D97-AF65-F5344CB8AC3E}">
        <p14:creationId xmlns:p14="http://schemas.microsoft.com/office/powerpoint/2010/main" val="107291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那將開始我們的第一章</a:t>
            </a:r>
            <a:r>
              <a:rPr lang="en-US" altLang="zh-TW" sz="2000" b="0" strike="noStrike" spc="-1" dirty="0">
                <a:latin typeface="Arial"/>
              </a:rPr>
              <a:t>introduction</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a:t>
            </a:fld>
            <a:endParaRPr lang="en-US" sz="1200" b="0" strike="noStrike" spc="-1">
              <a:latin typeface="Times New Roman"/>
            </a:endParaRPr>
          </a:p>
        </p:txBody>
      </p:sp>
    </p:spTree>
    <p:extLst>
      <p:ext uri="{BB962C8B-B14F-4D97-AF65-F5344CB8AC3E}">
        <p14:creationId xmlns:p14="http://schemas.microsoft.com/office/powerpoint/2010/main" val="649533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mc:AlternateContent xmlns:mc="http://schemas.openxmlformats.org/markup-compatibility/2006" xmlns:a14="http://schemas.microsoft.com/office/drawing/2010/main">
        <mc:Choice Requires="a14">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編碼</a:t>
                </a:r>
                <a:r>
                  <a:rPr lang="en-US" altLang="zh-TW" sz="2000" b="0" strike="noStrike" spc="-1" dirty="0">
                    <a:latin typeface="Arial"/>
                  </a:rPr>
                  <a:t>C</a:t>
                </a:r>
                <a:r>
                  <a:rPr lang="zh-TW" altLang="en-US" sz="2000" b="0" strike="noStrike" spc="-1" dirty="0">
                    <a:latin typeface="Arial"/>
                  </a:rPr>
                  <a:t> 控制</a:t>
                </a:r>
                <a:r>
                  <a:rPr lang="en-US" altLang="zh-TW" sz="2000" b="0" strike="noStrike" spc="-1" dirty="0" err="1">
                    <a:latin typeface="Arial"/>
                  </a:rPr>
                  <a:t>Denoisining</a:t>
                </a:r>
                <a:r>
                  <a:rPr lang="en-US" altLang="zh-TW" sz="2000" b="0" strike="noStrike" spc="-1" dirty="0">
                    <a:latin typeface="Arial"/>
                  </a:rPr>
                  <a:t>  Process</a:t>
                </a:r>
                <a:r>
                  <a:rPr lang="zh-TW" altLang="en-US" sz="2000" b="0" strike="noStrike" spc="-1" dirty="0">
                    <a:latin typeface="Arial"/>
                  </a:rPr>
                  <a:t>中 </a:t>
                </a:r>
                <a:r>
                  <a:rPr lang="en-US" altLang="zh-TW" sz="2000" b="0" strike="noStrike" spc="-1" dirty="0">
                    <a:latin typeface="Arial"/>
                  </a:rPr>
                  <a:t>Noise predictor </a:t>
                </a:r>
                <a14:m>
                  <m:oMath xmlns:m="http://schemas.openxmlformats.org/officeDocument/2006/math">
                    <m:sSub>
                      <m:sSubPr>
                        <m:ctrlPr>
                          <a:rPr lang="en-US" altLang="zh-TW" sz="2000" b="0" i="1" strike="noStrike" spc="-1" dirty="0" smtClean="0">
                            <a:solidFill>
                              <a:srgbClr val="836967"/>
                            </a:solidFill>
                            <a:latin typeface="Cambria Math" panose="02040503050406030204" pitchFamily="18" charset="0"/>
                          </a:rPr>
                        </m:ctrlPr>
                      </m:sSubPr>
                      <m:e>
                        <m:r>
                          <a:rPr lang="zh-TW" altLang="en-US" sz="2000" b="0" i="1" strike="noStrike" spc="-1" dirty="0">
                            <a:latin typeface="Cambria Math" panose="02040503050406030204" pitchFamily="18" charset="0"/>
                          </a:rPr>
                          <m:t>𝜖</m:t>
                        </m:r>
                      </m:e>
                      <m:sub>
                        <m:r>
                          <a:rPr lang="zh-TW" altLang="en-US" sz="2000" b="0" i="1" strike="noStrike" spc="-1" dirty="0">
                            <a:latin typeface="Cambria Math" panose="02040503050406030204" pitchFamily="18" charset="0"/>
                          </a:rPr>
                          <m:t>𝜃</m:t>
                        </m:r>
                      </m:sub>
                    </m:sSub>
                  </m:oMath>
                </a14:m>
                <a:r>
                  <a:rPr lang="en-US" sz="2000" b="0" strike="noStrike" spc="-1" dirty="0">
                    <a:latin typeface="Arial"/>
                  </a:rPr>
                  <a:t>(</a:t>
                </a:r>
                <a:r>
                  <a:rPr lang="en-US" sz="2000" b="0" strike="noStrike" spc="-1" dirty="0" err="1">
                    <a:latin typeface="Arial"/>
                  </a:rPr>
                  <a:t>x_t,c,t</a:t>
                </a:r>
                <a:r>
                  <a:rPr lang="en-US" sz="2000" b="0" strike="noStrike" spc="-1" dirty="0">
                    <a:latin typeface="Arial"/>
                  </a:rPr>
                  <a:t>)</a:t>
                </a:r>
                <a:r>
                  <a:rPr lang="zh-TW" altLang="en-US" sz="2000" b="0" strike="noStrike" spc="-1" dirty="0">
                    <a:latin typeface="Arial"/>
                  </a:rPr>
                  <a:t> 而我們的</a:t>
                </a:r>
                <a:r>
                  <a:rPr lang="en-US" altLang="zh-TW" sz="2000" b="0" strike="noStrike" spc="-1" dirty="0">
                    <a:latin typeface="Arial"/>
                  </a:rPr>
                  <a:t>noise predictor </a:t>
                </a:r>
                <a:r>
                  <a:rPr lang="zh-TW" altLang="en-US" sz="2000" b="0" strike="noStrike" spc="-1" dirty="0">
                    <a:latin typeface="Arial"/>
                  </a:rPr>
                  <a:t>採用的是</a:t>
                </a:r>
                <a:r>
                  <a:rPr lang="en-US" altLang="zh-TW" sz="2000" b="0" strike="noStrike" spc="-1" dirty="0" err="1">
                    <a:latin typeface="Arial"/>
                  </a:rPr>
                  <a:t>unet</a:t>
                </a:r>
                <a:endParaRPr lang="en-US" sz="2000" b="0" strike="noStrike" spc="-1" dirty="0">
                  <a:latin typeface="Arial"/>
                </a:endParaRPr>
              </a:p>
            </p:txBody>
          </p:sp>
        </mc:Choice>
        <mc:Fallback xmlns="">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編碼</a:t>
                </a:r>
                <a:r>
                  <a:rPr lang="en-US" altLang="zh-TW" sz="2000" b="0" strike="noStrike" spc="-1" dirty="0">
                    <a:latin typeface="Arial"/>
                  </a:rPr>
                  <a:t>C</a:t>
                </a:r>
                <a:r>
                  <a:rPr lang="zh-TW" altLang="en-US" sz="2000" b="0" strike="noStrike" spc="-1" dirty="0">
                    <a:latin typeface="Arial"/>
                  </a:rPr>
                  <a:t> 控制</a:t>
                </a:r>
                <a:r>
                  <a:rPr lang="en-US" altLang="zh-TW" sz="2000" b="0" strike="noStrike" spc="-1" dirty="0" err="1">
                    <a:latin typeface="Arial"/>
                  </a:rPr>
                  <a:t>Denoisining</a:t>
                </a:r>
                <a:r>
                  <a:rPr lang="en-US" altLang="zh-TW" sz="2000" b="0" strike="noStrike" spc="-1" dirty="0">
                    <a:latin typeface="Arial"/>
                  </a:rPr>
                  <a:t>  Process</a:t>
                </a:r>
                <a:r>
                  <a:rPr lang="zh-TW" altLang="en-US" sz="2000" b="0" strike="noStrike" spc="-1" dirty="0">
                    <a:latin typeface="Arial"/>
                  </a:rPr>
                  <a:t>中 </a:t>
                </a:r>
                <a:r>
                  <a:rPr lang="en-US" altLang="zh-TW" sz="2000" b="0" strike="noStrike" spc="-1" dirty="0">
                    <a:latin typeface="Arial"/>
                  </a:rPr>
                  <a:t>Noise predictor </a:t>
                </a:r>
                <a:r>
                  <a:rPr lang="zh-TW" altLang="en-US" sz="2000" b="0" i="0" strike="noStrike" spc="-1" dirty="0">
                    <a:latin typeface="Cambria Math" panose="02040503050406030204" pitchFamily="18" charset="0"/>
                  </a:rPr>
                  <a:t>𝜖</a:t>
                </a:r>
                <a:r>
                  <a:rPr lang="en-US" altLang="zh-TW" sz="2000" b="0" i="0" strike="noStrike" spc="-1" dirty="0">
                    <a:solidFill>
                      <a:srgbClr val="836967"/>
                    </a:solidFill>
                    <a:latin typeface="Cambria Math" panose="02040503050406030204" pitchFamily="18" charset="0"/>
                  </a:rPr>
                  <a:t>_</a:t>
                </a:r>
                <a:r>
                  <a:rPr lang="zh-TW" altLang="en-US" sz="2000" b="0" i="0" strike="noStrike" spc="-1" dirty="0">
                    <a:latin typeface="Cambria Math" panose="02040503050406030204" pitchFamily="18" charset="0"/>
                  </a:rPr>
                  <a:t>𝜃</a:t>
                </a:r>
                <a:r>
                  <a:rPr lang="en-US" sz="2000" b="0" strike="noStrike" spc="-1" dirty="0">
                    <a:latin typeface="Arial"/>
                  </a:rPr>
                  <a:t>(</a:t>
                </a:r>
                <a:r>
                  <a:rPr lang="en-US" sz="2000" b="0" strike="noStrike" spc="-1" dirty="0" err="1">
                    <a:latin typeface="Arial"/>
                  </a:rPr>
                  <a:t>x_t,c,t</a:t>
                </a:r>
                <a:r>
                  <a:rPr lang="en-US" sz="2000" b="0" strike="noStrike" spc="-1" dirty="0">
                    <a:latin typeface="Arial"/>
                  </a:rPr>
                  <a:t>)</a:t>
                </a:r>
              </a:p>
            </p:txBody>
          </p:sp>
        </mc:Fallback>
      </mc:AlternateContent>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40</a:t>
            </a:fld>
            <a:endParaRPr lang="en-US" sz="1200" b="0" strike="noStrike" spc="-1">
              <a:latin typeface="Times New Roman"/>
            </a:endParaRPr>
          </a:p>
        </p:txBody>
      </p:sp>
    </p:spTree>
    <p:extLst>
      <p:ext uri="{BB962C8B-B14F-4D97-AF65-F5344CB8AC3E}">
        <p14:creationId xmlns:p14="http://schemas.microsoft.com/office/powerpoint/2010/main" val="2095620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那在這裡我們會提到兩種</a:t>
            </a:r>
            <a:r>
              <a:rPr lang="en-US" altLang="zh-TW" sz="2000" b="0" strike="noStrike" spc="-1" dirty="0" err="1">
                <a:latin typeface="Arial"/>
              </a:rPr>
              <a:t>unet</a:t>
            </a:r>
            <a:r>
              <a:rPr lang="zh-TW" altLang="en-US" sz="2000" b="0" strike="noStrike" spc="-1" dirty="0">
                <a:latin typeface="Arial"/>
              </a:rPr>
              <a:t>架構</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41</a:t>
            </a:fld>
            <a:endParaRPr lang="en-US" sz="1200" b="0" strike="noStrike" spc="-1">
              <a:latin typeface="Times New Roman"/>
            </a:endParaRPr>
          </a:p>
        </p:txBody>
      </p:sp>
    </p:spTree>
    <p:extLst>
      <p:ext uri="{BB962C8B-B14F-4D97-AF65-F5344CB8AC3E}">
        <p14:creationId xmlns:p14="http://schemas.microsoft.com/office/powerpoint/2010/main" val="9019776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第一種方法我們使用</a:t>
            </a:r>
            <a:r>
              <a:rPr lang="en-US" altLang="zh-TW" sz="2000" b="0" strike="noStrike" spc="-1" dirty="0">
                <a:latin typeface="Arial"/>
              </a:rPr>
              <a:t>Addition Group </a:t>
            </a:r>
            <a:r>
              <a:rPr lang="en-US" altLang="zh-TW" sz="2000" b="0" strike="noStrike" spc="-1" dirty="0" err="1">
                <a:latin typeface="Arial"/>
              </a:rPr>
              <a:t>Noemalization</a:t>
            </a:r>
            <a:r>
              <a:rPr lang="en-US" altLang="zh-TW" sz="2000" b="0" strike="noStrike" spc="-1" dirty="0">
                <a:latin typeface="Arial"/>
              </a:rPr>
              <a:t>(</a:t>
            </a:r>
            <a:r>
              <a:rPr lang="en-US" altLang="zh-TW" sz="2000" b="0" strike="noStrike" spc="-1" dirty="0" err="1">
                <a:latin typeface="Arial"/>
              </a:rPr>
              <a:t>AddGN</a:t>
            </a:r>
            <a:r>
              <a:rPr lang="en-US" altLang="zh-TW" sz="2000" b="0" strike="noStrike" spc="-1" dirty="0">
                <a:latin typeface="Arial"/>
              </a:rPr>
              <a:t>)</a:t>
            </a: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42</a:t>
            </a:fld>
            <a:endParaRPr lang="en-US" sz="1200" b="0" strike="noStrike" spc="-1">
              <a:latin typeface="Times New Roman"/>
            </a:endParaRPr>
          </a:p>
        </p:txBody>
      </p:sp>
    </p:spTree>
    <p:extLst>
      <p:ext uri="{BB962C8B-B14F-4D97-AF65-F5344CB8AC3E}">
        <p14:creationId xmlns:p14="http://schemas.microsoft.com/office/powerpoint/2010/main" val="648509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我們會把</a:t>
            </a:r>
            <a:r>
              <a:rPr lang="en-US" altLang="zh-TW" sz="2000" b="0" strike="noStrike" spc="-1" dirty="0" err="1">
                <a:latin typeface="Arial"/>
              </a:rPr>
              <a:t>xt</a:t>
            </a:r>
            <a:r>
              <a:rPr lang="zh-TW" altLang="en-US" sz="2000" b="0" strike="noStrike" spc="-1" dirty="0">
                <a:latin typeface="Arial"/>
              </a:rPr>
              <a:t>也就是加了</a:t>
            </a:r>
            <a:r>
              <a:rPr lang="en-US" altLang="zh-TW" sz="2000" b="0" strike="noStrike" spc="-1" dirty="0">
                <a:latin typeface="Arial"/>
              </a:rPr>
              <a:t>t</a:t>
            </a:r>
            <a:r>
              <a:rPr lang="zh-TW" altLang="en-US" sz="2000" b="0" strike="noStrike" spc="-1" dirty="0">
                <a:latin typeface="Arial"/>
              </a:rPr>
              <a:t>次</a:t>
            </a:r>
            <a:r>
              <a:rPr lang="en-US" altLang="zh-TW" sz="2000" b="0" strike="noStrike" spc="-1" dirty="0">
                <a:latin typeface="Arial"/>
              </a:rPr>
              <a:t>noise</a:t>
            </a:r>
            <a:r>
              <a:rPr lang="zh-TW" altLang="en-US" sz="2000" b="0" strike="noStrike" spc="-1" dirty="0">
                <a:latin typeface="Arial"/>
              </a:rPr>
              <a:t>的</a:t>
            </a:r>
            <a:r>
              <a:rPr lang="en-US" altLang="zh-TW" sz="2000" b="0" strike="noStrike" spc="-1" dirty="0">
                <a:latin typeface="Arial"/>
              </a:rPr>
              <a:t>image</a:t>
            </a:r>
            <a:r>
              <a:rPr lang="zh-TW" altLang="en-US" sz="2000" b="0" strike="noStrike" spc="-1" dirty="0">
                <a:latin typeface="Arial"/>
              </a:rPr>
              <a:t>跟</a:t>
            </a:r>
            <a:r>
              <a:rPr lang="en-US" altLang="zh-TW" sz="2000" b="0" strike="noStrike" spc="-1" dirty="0">
                <a:latin typeface="Arial"/>
              </a:rPr>
              <a:t>timestep embedding</a:t>
            </a:r>
            <a:r>
              <a:rPr lang="zh-TW" altLang="en-US" sz="2000" b="0" strike="noStrike" spc="-1" dirty="0">
                <a:latin typeface="Arial"/>
              </a:rPr>
              <a:t>和剛剛的</a:t>
            </a:r>
            <a:r>
              <a:rPr lang="en-US" altLang="zh-TW" sz="2000" b="0" strike="noStrike" spc="-1" dirty="0" err="1">
                <a:latin typeface="Arial"/>
              </a:rPr>
              <a:t>concate</a:t>
            </a:r>
            <a:r>
              <a:rPr lang="en-US" altLang="zh-TW" sz="2000" b="0" strike="noStrike" spc="-1" dirty="0">
                <a:latin typeface="Arial"/>
              </a:rPr>
              <a:t> embedding(c) </a:t>
            </a:r>
            <a:r>
              <a:rPr lang="zh-TW" altLang="en-US" sz="2000" b="0" strike="noStrike" spc="-1" dirty="0">
                <a:latin typeface="Arial"/>
              </a:rPr>
              <a:t>做相加 送入</a:t>
            </a:r>
            <a:r>
              <a:rPr lang="en-US" altLang="zh-TW" sz="2000" b="0" strike="noStrike" spc="-1" dirty="0" err="1">
                <a:latin typeface="Arial"/>
              </a:rPr>
              <a:t>unet</a:t>
            </a:r>
            <a:r>
              <a:rPr lang="zh-TW" altLang="en-US" sz="2000" b="0" strike="noStrike" spc="-1" dirty="0">
                <a:latin typeface="Arial"/>
              </a:rPr>
              <a:t>中</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43</a:t>
            </a:fld>
            <a:endParaRPr lang="en-US" sz="1200" b="0" strike="noStrike" spc="-1">
              <a:latin typeface="Times New Roman"/>
            </a:endParaRPr>
          </a:p>
        </p:txBody>
      </p:sp>
    </p:spTree>
    <p:extLst>
      <p:ext uri="{BB962C8B-B14F-4D97-AF65-F5344CB8AC3E}">
        <p14:creationId xmlns:p14="http://schemas.microsoft.com/office/powerpoint/2010/main" val="38018314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 的</a:t>
            </a:r>
            <a:r>
              <a:rPr lang="en-US" altLang="zh-TW" sz="2000" b="0" strike="noStrike" spc="-1" dirty="0">
                <a:latin typeface="Arial"/>
              </a:rPr>
              <a:t>Resblock</a:t>
            </a:r>
            <a:r>
              <a:rPr lang="zh-TW" altLang="en-US" sz="2000" b="0" strike="noStrike" spc="-1" dirty="0">
                <a:latin typeface="Arial"/>
              </a:rPr>
              <a:t>裡我們定義了一個較</a:t>
            </a:r>
            <a:r>
              <a:rPr lang="en-US" altLang="zh-TW" sz="2000" b="0" strike="noStrike" spc="-1" dirty="0">
                <a:latin typeface="Arial"/>
              </a:rPr>
              <a:t>addition </a:t>
            </a:r>
            <a:r>
              <a:rPr lang="en-US" altLang="zh-TW" sz="2000" b="0" strike="noStrike" spc="-1" dirty="0" err="1">
                <a:latin typeface="Arial"/>
              </a:rPr>
              <a:t>GroupNorm</a:t>
            </a:r>
            <a:r>
              <a:rPr lang="en-US" altLang="zh-TW" sz="2000" b="0" strike="noStrike" spc="-1" dirty="0">
                <a:latin typeface="Arial"/>
              </a:rPr>
              <a:t> </a:t>
            </a:r>
            <a:r>
              <a:rPr lang="zh-TW" altLang="en-US" sz="2000" b="0" strike="noStrike" spc="-1" dirty="0">
                <a:latin typeface="Arial"/>
              </a:rPr>
              <a:t>這裡的</a:t>
            </a:r>
            <a:r>
              <a:rPr lang="en-US" altLang="zh-TW" sz="2000" b="0" strike="noStrike" spc="-1" dirty="0">
                <a:latin typeface="Arial"/>
              </a:rPr>
              <a:t>h</a:t>
            </a:r>
            <a:r>
              <a:rPr lang="zh-TW" altLang="en-US" sz="2000" b="0" strike="noStrike" spc="-1" dirty="0">
                <a:latin typeface="Arial"/>
              </a:rPr>
              <a:t>表示</a:t>
            </a:r>
            <a:r>
              <a:rPr lang="en-US" altLang="zh-TW" sz="2000" b="0" strike="noStrike" spc="-1" dirty="0">
                <a:latin typeface="Arial"/>
              </a:rPr>
              <a:t>resblock</a:t>
            </a:r>
            <a:r>
              <a:rPr lang="zh-TW" altLang="en-US" sz="2000" b="0" strike="noStrike" spc="-1" dirty="0">
                <a:latin typeface="Arial"/>
              </a:rPr>
              <a:t>的輸出 </a:t>
            </a:r>
            <a:r>
              <a:rPr lang="en-US" altLang="zh-TW" sz="2000" b="0" strike="noStrike" spc="-1" dirty="0" err="1">
                <a:latin typeface="Arial"/>
              </a:rPr>
              <a:t>ys</a:t>
            </a:r>
            <a:r>
              <a:rPr lang="zh-TW" altLang="en-US" sz="2000" b="0" strike="noStrike" spc="-1" dirty="0">
                <a:latin typeface="Arial"/>
              </a:rPr>
              <a:t>是指</a:t>
            </a:r>
            <a:r>
              <a:rPr lang="en-US" altLang="zh-TW" sz="2000" b="0" strike="noStrike" spc="-1" dirty="0">
                <a:latin typeface="Arial"/>
              </a:rPr>
              <a:t>timesteps</a:t>
            </a:r>
            <a:r>
              <a:rPr lang="zh-TW" altLang="en-US" sz="2000" b="0" strike="noStrike" spc="-1" dirty="0">
                <a:latin typeface="Arial"/>
              </a:rPr>
              <a:t>的</a:t>
            </a:r>
            <a:r>
              <a:rPr lang="en-US" altLang="zh-TW" sz="2000" b="0" strike="noStrike" spc="-1" dirty="0">
                <a:latin typeface="Arial"/>
              </a:rPr>
              <a:t>projection</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44</a:t>
            </a:fld>
            <a:endParaRPr lang="en-US" sz="1200" b="0" strike="noStrike" spc="-1">
              <a:latin typeface="Times New Roman"/>
            </a:endParaRPr>
          </a:p>
        </p:txBody>
      </p:sp>
    </p:spTree>
    <p:extLst>
      <p:ext uri="{BB962C8B-B14F-4D97-AF65-F5344CB8AC3E}">
        <p14:creationId xmlns:p14="http://schemas.microsoft.com/office/powerpoint/2010/main" val="42840149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而第二個方法則是參考</a:t>
            </a:r>
            <a:r>
              <a:rPr lang="en-US" altLang="zh-TW" sz="2000" b="0" strike="noStrike" spc="-1" dirty="0">
                <a:latin typeface="Arial"/>
              </a:rPr>
              <a:t>stable diffusion </a:t>
            </a:r>
            <a:r>
              <a:rPr lang="zh-TW" altLang="en-US" sz="2000" b="0" strike="noStrike" spc="-1" dirty="0">
                <a:latin typeface="Arial"/>
              </a:rPr>
              <a:t>的方法 </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45</a:t>
            </a:fld>
            <a:endParaRPr lang="en-US" sz="1200" b="0" strike="noStrike" spc="-1">
              <a:latin typeface="Times New Roman"/>
            </a:endParaRPr>
          </a:p>
        </p:txBody>
      </p:sp>
    </p:spTree>
    <p:extLst>
      <p:ext uri="{BB962C8B-B14F-4D97-AF65-F5344CB8AC3E}">
        <p14:creationId xmlns:p14="http://schemas.microsoft.com/office/powerpoint/2010/main" val="2376416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這裡參考</a:t>
            </a:r>
            <a:r>
              <a:rPr lang="en-US" altLang="zh-TW" sz="2000" b="0" strike="noStrike" spc="-1" dirty="0">
                <a:latin typeface="Arial"/>
              </a:rPr>
              <a:t>CLIP</a:t>
            </a:r>
            <a:r>
              <a:rPr lang="zh-TW" altLang="en-US" sz="2000" b="0" strike="noStrike" spc="-1" dirty="0">
                <a:latin typeface="Arial"/>
              </a:rPr>
              <a:t>訓練的方法 將</a:t>
            </a:r>
            <a:r>
              <a:rPr lang="en-US" altLang="zh-TW" sz="2000" b="0" strike="noStrike" spc="-1" dirty="0" err="1">
                <a:latin typeface="Arial"/>
              </a:rPr>
              <a:t>concat</a:t>
            </a:r>
            <a:r>
              <a:rPr lang="zh-TW" altLang="en-US" sz="2000" b="0" strike="noStrike" spc="-1" dirty="0">
                <a:latin typeface="Arial"/>
              </a:rPr>
              <a:t>出來的</a:t>
            </a:r>
            <a:r>
              <a:rPr lang="en-US" altLang="zh-TW" sz="2000" b="0" strike="noStrike" spc="-1" dirty="0">
                <a:latin typeface="Arial"/>
              </a:rPr>
              <a:t>embedding</a:t>
            </a:r>
            <a:r>
              <a:rPr lang="zh-TW" altLang="en-US" sz="2000" b="0" strike="noStrike" spc="-1" dirty="0">
                <a:latin typeface="Arial"/>
              </a:rPr>
              <a:t>與</a:t>
            </a:r>
            <a:r>
              <a:rPr lang="en-US" altLang="zh-TW" sz="2000" b="0" strike="noStrike" spc="-1" dirty="0">
                <a:latin typeface="Arial"/>
              </a:rPr>
              <a:t>image</a:t>
            </a:r>
            <a:r>
              <a:rPr lang="zh-TW" altLang="en-US" sz="2000" b="0" strike="noStrike" spc="-1" dirty="0">
                <a:latin typeface="Arial"/>
              </a:rPr>
              <a:t>經過</a:t>
            </a:r>
            <a:r>
              <a:rPr lang="en-US" altLang="zh-TW" sz="2000" b="0" strike="noStrike" spc="-1" dirty="0">
                <a:latin typeface="Arial"/>
              </a:rPr>
              <a:t>image encoder</a:t>
            </a:r>
            <a:r>
              <a:rPr lang="zh-TW" altLang="en-US" sz="2000" b="0" strike="noStrike" spc="-1" dirty="0">
                <a:latin typeface="Arial"/>
              </a:rPr>
              <a:t>的</a:t>
            </a:r>
            <a:r>
              <a:rPr lang="en-US" altLang="zh-TW" sz="2000" b="0" strike="noStrike" spc="-1" dirty="0">
                <a:latin typeface="Arial"/>
              </a:rPr>
              <a:t>image </a:t>
            </a:r>
            <a:r>
              <a:rPr lang="en-US" altLang="zh-TW" sz="2000" b="0" strike="noStrike" spc="-1" dirty="0" err="1">
                <a:latin typeface="Arial"/>
              </a:rPr>
              <a:t>feture</a:t>
            </a:r>
            <a:r>
              <a:rPr lang="zh-TW" altLang="en-US" sz="2000" b="0" strike="noStrike" spc="-1" dirty="0">
                <a:latin typeface="Arial"/>
              </a:rPr>
              <a:t>做對比式學習</a:t>
            </a:r>
            <a:br>
              <a:rPr lang="en-US" altLang="zh-TW" sz="2000" b="0" strike="noStrike" spc="-1" dirty="0">
                <a:latin typeface="Arial"/>
              </a:rPr>
            </a:br>
            <a:r>
              <a:rPr lang="zh-TW" altLang="en-US" sz="2000" b="0" strike="noStrike" spc="-1" dirty="0">
                <a:latin typeface="Arial"/>
              </a:rPr>
              <a:t>與</a:t>
            </a:r>
            <a:r>
              <a:rPr lang="en-US" altLang="zh-TW" sz="2000" b="0" strike="noStrike" spc="-1" dirty="0">
                <a:latin typeface="Arial"/>
              </a:rPr>
              <a:t>CLIP</a:t>
            </a:r>
            <a:r>
              <a:rPr lang="zh-TW" altLang="en-US" sz="2000" b="0" strike="noStrike" spc="-1" dirty="0">
                <a:latin typeface="Arial"/>
              </a:rPr>
              <a:t>不同 </a:t>
            </a:r>
            <a:r>
              <a:rPr lang="en-US" altLang="zh-TW" sz="2000" b="0" strike="noStrike" spc="-1" dirty="0">
                <a:latin typeface="Arial"/>
              </a:rPr>
              <a:t>CLIP</a:t>
            </a:r>
            <a:r>
              <a:rPr lang="zh-TW" altLang="en-US" sz="2000" b="0" strike="noStrike" spc="-1" dirty="0">
                <a:latin typeface="Arial"/>
              </a:rPr>
              <a:t>是將</a:t>
            </a:r>
            <a:r>
              <a:rPr lang="en-US" altLang="zh-TW" sz="2000" b="0" strike="noStrike" spc="-1" dirty="0">
                <a:latin typeface="Arial"/>
              </a:rPr>
              <a:t>text</a:t>
            </a:r>
            <a:r>
              <a:rPr lang="zh-TW" altLang="en-US" sz="2000" b="0" strike="noStrike" spc="-1" dirty="0">
                <a:latin typeface="Arial"/>
              </a:rPr>
              <a:t>跟</a:t>
            </a:r>
            <a:r>
              <a:rPr lang="en-US" altLang="zh-TW" sz="2000" b="0" strike="noStrike" spc="-1" dirty="0">
                <a:latin typeface="Arial"/>
              </a:rPr>
              <a:t>image</a:t>
            </a:r>
            <a:r>
              <a:rPr lang="zh-TW" altLang="en-US" sz="2000" b="0" strike="noStrike" spc="-1" dirty="0">
                <a:latin typeface="Arial"/>
              </a:rPr>
              <a:t>做對比學習 而</a:t>
            </a:r>
            <a:r>
              <a:rPr lang="en-US" altLang="zh-TW" sz="2000" b="0" strike="noStrike" spc="-1" dirty="0">
                <a:latin typeface="Arial"/>
              </a:rPr>
              <a:t>cMLIP</a:t>
            </a:r>
            <a:r>
              <a:rPr lang="zh-TW" altLang="en-US" sz="2000" b="0" strike="noStrike" spc="-1" dirty="0">
                <a:latin typeface="Arial"/>
              </a:rPr>
              <a:t>是</a:t>
            </a:r>
            <a:r>
              <a:rPr lang="en-US" altLang="zh-TW" sz="2000" b="0" strike="noStrike" spc="-1" dirty="0">
                <a:latin typeface="Arial"/>
              </a:rPr>
              <a:t>Class-Label</a:t>
            </a:r>
            <a:r>
              <a:rPr lang="zh-TW" altLang="en-US" sz="2000" b="0" strike="noStrike" spc="-1" dirty="0">
                <a:latin typeface="Arial"/>
              </a:rPr>
              <a:t>跟</a:t>
            </a:r>
            <a:r>
              <a:rPr lang="en-US" altLang="zh-TW" sz="2000" b="0" strike="noStrike" spc="-1" dirty="0">
                <a:latin typeface="Arial"/>
              </a:rPr>
              <a:t>image</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46</a:t>
            </a:fld>
            <a:endParaRPr lang="en-US" sz="1200" b="0" strike="noStrike" spc="-1">
              <a:latin typeface="Times New Roman"/>
            </a:endParaRPr>
          </a:p>
        </p:txBody>
      </p:sp>
    </p:spTree>
    <p:extLst>
      <p:ext uri="{BB962C8B-B14F-4D97-AF65-F5344CB8AC3E}">
        <p14:creationId xmlns:p14="http://schemas.microsoft.com/office/powerpoint/2010/main" val="20802140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而這裡的</a:t>
            </a:r>
            <a:r>
              <a:rPr lang="en-US" altLang="zh-TW" sz="2000" b="0" strike="noStrike" spc="-1" dirty="0" err="1">
                <a:latin typeface="Arial"/>
              </a:rPr>
              <a:t>unet</a:t>
            </a:r>
            <a:r>
              <a:rPr lang="zh-TW" altLang="en-US" sz="2000" b="0" strike="noStrike" spc="-1" dirty="0">
                <a:latin typeface="Arial"/>
              </a:rPr>
              <a:t>是將</a:t>
            </a:r>
            <a:r>
              <a:rPr lang="en-US" altLang="zh-TW" sz="2000" b="0" strike="noStrike" spc="-1" dirty="0">
                <a:latin typeface="Arial"/>
              </a:rPr>
              <a:t>resblock</a:t>
            </a:r>
            <a:r>
              <a:rPr lang="zh-TW" altLang="en-US" sz="2000" b="0" strike="noStrike" spc="-1" dirty="0">
                <a:latin typeface="Arial"/>
              </a:rPr>
              <a:t>的輸出為</a:t>
            </a:r>
            <a:r>
              <a:rPr lang="en-US" altLang="zh-TW" sz="2000" b="0" strike="noStrike" spc="-1" dirty="0">
                <a:latin typeface="Arial"/>
              </a:rPr>
              <a:t>QKV</a:t>
            </a:r>
            <a:r>
              <a:rPr lang="zh-TW" altLang="en-US" sz="2000" b="0" strike="noStrike" spc="-1" dirty="0">
                <a:latin typeface="Arial"/>
              </a:rPr>
              <a:t>的</a:t>
            </a:r>
            <a:r>
              <a:rPr lang="en-US" altLang="zh-TW" sz="2000" b="0" strike="noStrike" spc="-1" dirty="0">
                <a:latin typeface="Arial"/>
              </a:rPr>
              <a:t>Query</a:t>
            </a:r>
            <a:r>
              <a:rPr lang="zh-TW" altLang="en-US" sz="2000" b="0" strike="noStrike" spc="-1" dirty="0">
                <a:latin typeface="Arial"/>
              </a:rPr>
              <a:t>輸入 </a:t>
            </a:r>
            <a:br>
              <a:rPr lang="en-US" altLang="zh-TW" sz="2000" b="0" strike="noStrike" spc="-1" dirty="0">
                <a:latin typeface="Arial"/>
              </a:rPr>
            </a:br>
            <a:r>
              <a:rPr lang="en-US" altLang="zh-TW" sz="2000" b="0" strike="noStrike" spc="-1" dirty="0">
                <a:latin typeface="Arial"/>
              </a:rPr>
              <a:t>cMLIP embedding</a:t>
            </a:r>
            <a:r>
              <a:rPr lang="zh-TW" altLang="en-US" sz="2000" b="0" strike="noStrike" spc="-1" dirty="0">
                <a:latin typeface="Arial"/>
              </a:rPr>
              <a:t>為</a:t>
            </a:r>
            <a:r>
              <a:rPr lang="en-US" altLang="zh-TW" sz="2000" b="0" strike="noStrike" spc="-1" dirty="0">
                <a:latin typeface="Arial"/>
              </a:rPr>
              <a:t>QKV</a:t>
            </a:r>
            <a:r>
              <a:rPr lang="zh-TW" altLang="en-US" sz="2000" b="0" strike="noStrike" spc="-1" dirty="0">
                <a:latin typeface="Arial"/>
              </a:rPr>
              <a:t>的</a:t>
            </a:r>
            <a:r>
              <a:rPr lang="en-US" altLang="zh-TW" sz="2000" b="0" strike="noStrike" spc="-1" dirty="0">
                <a:latin typeface="Arial"/>
              </a:rPr>
              <a:t>key</a:t>
            </a:r>
            <a:r>
              <a:rPr lang="zh-TW" altLang="en-US" sz="2000" b="0" strike="noStrike" spc="-1" dirty="0">
                <a:latin typeface="Arial"/>
              </a:rPr>
              <a:t>跟</a:t>
            </a:r>
            <a:r>
              <a:rPr lang="en-US" altLang="zh-TW" sz="2000" b="0" strike="noStrike" spc="-1" dirty="0">
                <a:latin typeface="Arial"/>
              </a:rPr>
              <a:t>value</a:t>
            </a:r>
            <a:br>
              <a:rPr lang="en-US" altLang="zh-TW" sz="2000" b="0" strike="noStrike" spc="-1" dirty="0">
                <a:latin typeface="Arial"/>
              </a:rPr>
            </a:br>
            <a:br>
              <a:rPr lang="en-US" altLang="zh-TW" sz="2000" b="0" strike="noStrike" spc="-1" dirty="0">
                <a:latin typeface="Arial"/>
              </a:rPr>
            </a:br>
            <a:r>
              <a:rPr lang="en-US" altLang="zh-TW" sz="2000" b="0" strike="noStrike" spc="-1" dirty="0">
                <a:latin typeface="Arial"/>
              </a:rPr>
              <a:t>(QKV)</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47</a:t>
            </a:fld>
            <a:endParaRPr lang="en-US" sz="1200" b="0" strike="noStrike" spc="-1">
              <a:latin typeface="Times New Roman"/>
            </a:endParaRPr>
          </a:p>
        </p:txBody>
      </p:sp>
    </p:spTree>
    <p:extLst>
      <p:ext uri="{BB962C8B-B14F-4D97-AF65-F5344CB8AC3E}">
        <p14:creationId xmlns:p14="http://schemas.microsoft.com/office/powerpoint/2010/main" val="3795702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48</a:t>
            </a:fld>
            <a:endParaRPr lang="en-US" sz="1200" b="0" strike="noStrike" spc="-1">
              <a:latin typeface="Times New Roman"/>
            </a:endParaRPr>
          </a:p>
        </p:txBody>
      </p:sp>
    </p:spTree>
    <p:extLst>
      <p:ext uri="{BB962C8B-B14F-4D97-AF65-F5344CB8AC3E}">
        <p14:creationId xmlns:p14="http://schemas.microsoft.com/office/powerpoint/2010/main" val="114201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這是我們的演算法 我們採用</a:t>
            </a:r>
            <a:r>
              <a:rPr lang="en-US" altLang="zh-TW" sz="2000" b="0" strike="noStrike" spc="-1" dirty="0">
                <a:latin typeface="Arial"/>
              </a:rPr>
              <a:t>classifier free guidance</a:t>
            </a:r>
            <a:r>
              <a:rPr lang="zh-TW" altLang="en-US" sz="2000" b="0" strike="noStrike" spc="-1" dirty="0">
                <a:latin typeface="Arial"/>
              </a:rPr>
              <a:t>的方式 </a:t>
            </a:r>
            <a:r>
              <a:rPr lang="zh-TW" altLang="en-US" sz="3200" b="0" i="0" dirty="0">
                <a:solidFill>
                  <a:srgbClr val="252525"/>
                </a:solidFill>
                <a:effectLst/>
                <a:latin typeface="Roboto" panose="02000000000000000000" pitchFamily="2" charset="0"/>
              </a:rPr>
              <a:t>是同時訓練了 </a:t>
            </a:r>
            <a:r>
              <a:rPr lang="en-US" altLang="zh-TW" sz="3200" b="0" i="0" dirty="0">
                <a:solidFill>
                  <a:srgbClr val="252525"/>
                </a:solidFill>
                <a:effectLst/>
                <a:latin typeface="Roboto" panose="02000000000000000000" pitchFamily="2" charset="0"/>
              </a:rPr>
              <a:t>condition model </a:t>
            </a:r>
            <a:r>
              <a:rPr lang="zh-TW" altLang="en-US" sz="3200" b="0" i="0" dirty="0">
                <a:solidFill>
                  <a:srgbClr val="252525"/>
                </a:solidFill>
                <a:effectLst/>
                <a:latin typeface="Roboto" panose="02000000000000000000" pitchFamily="2" charset="0"/>
              </a:rPr>
              <a:t>和 </a:t>
            </a:r>
            <a:r>
              <a:rPr lang="en-US" altLang="zh-TW" sz="3200" b="0" i="0" dirty="0">
                <a:solidFill>
                  <a:srgbClr val="252525"/>
                </a:solidFill>
                <a:effectLst/>
                <a:latin typeface="Roboto" panose="02000000000000000000" pitchFamily="2" charset="0"/>
              </a:rPr>
              <a:t>unconditional model</a:t>
            </a:r>
            <a:r>
              <a:rPr lang="zh-TW" altLang="en-US" sz="3200" b="0" i="0" dirty="0">
                <a:solidFill>
                  <a:srgbClr val="252525"/>
                </a:solidFill>
                <a:effectLst/>
                <a:latin typeface="Roboto" panose="02000000000000000000" pitchFamily="2" charset="0"/>
              </a:rPr>
              <a:t> 而且使用同一個網路來實現</a:t>
            </a:r>
            <a:endParaRPr lang="en-US" altLang="zh-TW" sz="3200" b="0" i="0" dirty="0">
              <a:solidFill>
                <a:srgbClr val="252525"/>
              </a:solidFill>
              <a:effectLst/>
              <a:latin typeface="Roboto" panose="02000000000000000000" pitchFamily="2" charset="0"/>
            </a:endParaRPr>
          </a:p>
          <a:p>
            <a:r>
              <a:rPr lang="zh-TW" altLang="en-US" sz="3200" b="0" i="0" dirty="0">
                <a:solidFill>
                  <a:srgbClr val="252525"/>
                </a:solidFill>
                <a:effectLst/>
                <a:latin typeface="Roboto" panose="02000000000000000000" pitchFamily="2" charset="0"/>
              </a:rPr>
              <a:t>訓練的時候 對於</a:t>
            </a:r>
            <a:r>
              <a:rPr lang="en-US" altLang="zh-TW" sz="3200" b="0" i="0" dirty="0">
                <a:solidFill>
                  <a:srgbClr val="252525"/>
                </a:solidFill>
                <a:effectLst/>
                <a:latin typeface="Roboto" panose="02000000000000000000" pitchFamily="2" charset="0"/>
              </a:rPr>
              <a:t>conditional model</a:t>
            </a:r>
            <a:r>
              <a:rPr lang="zh-TW" altLang="en-US" sz="3200" b="0" i="0" dirty="0">
                <a:solidFill>
                  <a:srgbClr val="252525"/>
                </a:solidFill>
                <a:effectLst/>
                <a:latin typeface="Roboto" panose="02000000000000000000" pitchFamily="2" charset="0"/>
              </a:rPr>
              <a:t>  </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  </a:t>
            </a:r>
            <a:r>
              <a:rPr lang="en-US" altLang="zh-TW" sz="3200" b="0" i="0" dirty="0">
                <a:solidFill>
                  <a:srgbClr val="252525"/>
                </a:solidFill>
                <a:effectLst/>
                <a:latin typeface="Roboto" panose="02000000000000000000" pitchFamily="2" charset="0"/>
              </a:rPr>
              <a:t> </a:t>
            </a:r>
            <a:r>
              <a:rPr lang="zh-TW" altLang="en-US" sz="3200" b="0" i="0" dirty="0">
                <a:solidFill>
                  <a:srgbClr val="252525"/>
                </a:solidFill>
                <a:effectLst/>
                <a:latin typeface="Roboto" panose="02000000000000000000" pitchFamily="2" charset="0"/>
              </a:rPr>
              <a:t>的取值則為圖像</a:t>
            </a:r>
            <a:r>
              <a:rPr lang="en-US" altLang="zh-TW" sz="3200" b="0" i="0" dirty="0">
                <a:solidFill>
                  <a:srgbClr val="252525"/>
                </a:solidFill>
                <a:effectLst/>
                <a:latin typeface="Roboto" panose="02000000000000000000" pitchFamily="2" charset="0"/>
              </a:rPr>
              <a:t>label +1</a:t>
            </a:r>
            <a:r>
              <a:rPr lang="zh-TW" altLang="en-US" sz="3200" b="0" i="0" dirty="0">
                <a:solidFill>
                  <a:srgbClr val="252525"/>
                </a:solidFill>
                <a:effectLst/>
                <a:latin typeface="Roboto" panose="02000000000000000000" pitchFamily="2" charset="0"/>
              </a:rPr>
              <a:t>，對於</a:t>
            </a:r>
            <a:r>
              <a:rPr lang="en-US" altLang="zh-TW" sz="3200" b="0" i="0" dirty="0">
                <a:solidFill>
                  <a:srgbClr val="252525"/>
                </a:solidFill>
                <a:effectLst/>
                <a:latin typeface="Roboto" panose="02000000000000000000" pitchFamily="2" charset="0"/>
              </a:rPr>
              <a:t>unconditional model</a:t>
            </a:r>
            <a:r>
              <a:rPr lang="zh-TW" altLang="en-US" sz="3200" b="0" i="0" dirty="0">
                <a:solidFill>
                  <a:srgbClr val="252525"/>
                </a:solidFill>
                <a:effectLst/>
                <a:latin typeface="Roboto" panose="02000000000000000000" pitchFamily="2" charset="0"/>
              </a:rPr>
              <a:t>，</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的取值則為</a:t>
            </a:r>
            <a:r>
              <a:rPr lang="en-US" altLang="zh-TW" sz="3200" b="0" i="0" dirty="0">
                <a:solidFill>
                  <a:srgbClr val="252525"/>
                </a:solidFill>
                <a:effectLst/>
                <a:latin typeface="Roboto" panose="02000000000000000000" pitchFamily="2" charset="0"/>
              </a:rPr>
              <a:t>0</a:t>
            </a:r>
            <a:r>
              <a:rPr lang="zh-TW" altLang="en-US" sz="3200" b="0" i="0" dirty="0">
                <a:solidFill>
                  <a:srgbClr val="252525"/>
                </a:solidFill>
                <a:effectLst/>
                <a:latin typeface="Roboto" panose="02000000000000000000" pitchFamily="2" charset="0"/>
              </a:rPr>
              <a:t>（因為此時對於所有類別的圖像，類型</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都為</a:t>
            </a:r>
            <a:r>
              <a:rPr lang="en-US" altLang="zh-TW" sz="3200" b="0" i="0" dirty="0">
                <a:solidFill>
                  <a:srgbClr val="252525"/>
                </a:solidFill>
                <a:effectLst/>
                <a:latin typeface="Roboto" panose="02000000000000000000" pitchFamily="2" charset="0"/>
              </a:rPr>
              <a:t>0</a:t>
            </a:r>
            <a:r>
              <a:rPr lang="zh-TW" altLang="en-US" sz="3200" b="0" i="0" dirty="0">
                <a:solidFill>
                  <a:srgbClr val="252525"/>
                </a:solidFill>
                <a:effectLst/>
                <a:latin typeface="Roboto" panose="02000000000000000000" pitchFamily="2" charset="0"/>
              </a:rPr>
              <a:t>，也相當於沒有類別資訊）</a:t>
            </a:r>
            <a:endParaRPr lang="en-US" altLang="zh-TW" sz="3200" b="0" i="0" dirty="0">
              <a:solidFill>
                <a:srgbClr val="252525"/>
              </a:solidFill>
              <a:effectLst/>
              <a:latin typeface="Roboto" panose="02000000000000000000" pitchFamily="2" charset="0"/>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49</a:t>
            </a:fld>
            <a:endParaRPr lang="en-US" sz="1200" b="0" strike="noStrike" spc="-1">
              <a:latin typeface="Times New Roman"/>
            </a:endParaRPr>
          </a:p>
        </p:txBody>
      </p:sp>
    </p:spTree>
    <p:extLst>
      <p:ext uri="{BB962C8B-B14F-4D97-AF65-F5344CB8AC3E}">
        <p14:creationId xmlns:p14="http://schemas.microsoft.com/office/powerpoint/2010/main" val="41249332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strike="noStrike" spc="-1" dirty="0">
                <a:latin typeface="Arial"/>
              </a:rPr>
              <a:t>首先要先提到</a:t>
            </a:r>
            <a:r>
              <a:rPr lang="en-US" altLang="zh-TW" sz="2000" b="0" strike="noStrike" spc="-1" dirty="0">
                <a:latin typeface="Arial"/>
              </a:rPr>
              <a:t>Defect detection </a:t>
            </a:r>
            <a:endParaRPr lang="zh-TW" altLang="en-US" sz="2000" dirty="0"/>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a:t>
            </a:fld>
            <a:endParaRPr lang="en-US" sz="1200" b="0" strike="noStrike" spc="-1">
              <a:latin typeface="Times New Roman"/>
            </a:endParaRPr>
          </a:p>
        </p:txBody>
      </p:sp>
    </p:spTree>
    <p:extLst>
      <p:ext uri="{BB962C8B-B14F-4D97-AF65-F5344CB8AC3E}">
        <p14:creationId xmlns:p14="http://schemas.microsoft.com/office/powerpoint/2010/main" val="31637893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i="0" dirty="0">
                <a:solidFill>
                  <a:srgbClr val="252525"/>
                </a:solidFill>
                <a:effectLst/>
                <a:latin typeface="Roboto" panose="02000000000000000000" pitchFamily="2" charset="0"/>
              </a:rPr>
              <a:t>在生成過程中 則是同時使用了</a:t>
            </a:r>
            <a:r>
              <a:rPr lang="en-US" altLang="zh-TW" sz="3200" b="0" i="0" dirty="0">
                <a:solidFill>
                  <a:srgbClr val="252525"/>
                </a:solidFill>
                <a:effectLst/>
                <a:latin typeface="Roboto" panose="02000000000000000000" pitchFamily="2" charset="0"/>
              </a:rPr>
              <a:t>conditional model </a:t>
            </a:r>
            <a:r>
              <a:rPr lang="zh-TW" altLang="en-US" sz="3200" b="0" i="0" dirty="0">
                <a:solidFill>
                  <a:srgbClr val="252525"/>
                </a:solidFill>
                <a:effectLst/>
                <a:latin typeface="Roboto" panose="02000000000000000000" pitchFamily="2" charset="0"/>
              </a:rPr>
              <a:t>和</a:t>
            </a:r>
            <a:r>
              <a:rPr lang="en-US" altLang="zh-TW" sz="3200" b="0" i="0" dirty="0">
                <a:solidFill>
                  <a:srgbClr val="252525"/>
                </a:solidFill>
                <a:effectLst/>
                <a:latin typeface="Roboto" panose="02000000000000000000" pitchFamily="2" charset="0"/>
              </a:rPr>
              <a:t>unconditional model </a:t>
            </a:r>
            <a:r>
              <a:rPr lang="zh-TW" altLang="en-US" sz="3200" b="0" i="0" dirty="0">
                <a:solidFill>
                  <a:srgbClr val="252525"/>
                </a:solidFill>
                <a:effectLst/>
                <a:latin typeface="Roboto" panose="02000000000000000000" pitchFamily="2" charset="0"/>
              </a:rPr>
              <a:t>進行計算，在使用一個</a:t>
            </a:r>
            <a:r>
              <a:rPr lang="en-US" altLang="zh-TW" sz="3200" b="0" i="0" dirty="0">
                <a:solidFill>
                  <a:srgbClr val="252525"/>
                </a:solidFill>
                <a:effectLst/>
                <a:latin typeface="Roboto" panose="02000000000000000000" pitchFamily="2" charset="0"/>
              </a:rPr>
              <a:t>w </a:t>
            </a:r>
            <a:r>
              <a:rPr lang="zh-TW" altLang="en-US" sz="3200" b="0" i="0" dirty="0">
                <a:solidFill>
                  <a:srgbClr val="252525"/>
                </a:solidFill>
                <a:effectLst/>
                <a:latin typeface="Roboto" panose="02000000000000000000" pitchFamily="2" charset="0"/>
              </a:rPr>
              <a:t>權重來調整兩者的佔比，</a:t>
            </a:r>
            <a:r>
              <a:rPr lang="en-US" altLang="zh-TW" sz="3200" b="0" i="0" dirty="0">
                <a:solidFill>
                  <a:srgbClr val="252525"/>
                </a:solidFill>
                <a:effectLst/>
                <a:latin typeface="Roboto" panose="02000000000000000000" pitchFamily="2" charset="0"/>
              </a:rPr>
              <a:t>w </a:t>
            </a:r>
            <a:r>
              <a:rPr lang="zh-TW" altLang="en-US" sz="3200" b="0" i="0" dirty="0">
                <a:solidFill>
                  <a:srgbClr val="252525"/>
                </a:solidFill>
                <a:effectLst/>
                <a:latin typeface="Roboto" panose="02000000000000000000" pitchFamily="2" charset="0"/>
              </a:rPr>
              <a:t>越大的時候，</a:t>
            </a:r>
            <a:r>
              <a:rPr lang="en-US" altLang="zh-TW" sz="3200" b="0" i="0" dirty="0">
                <a:solidFill>
                  <a:srgbClr val="252525"/>
                </a:solidFill>
                <a:effectLst/>
                <a:latin typeface="Roboto" panose="02000000000000000000" pitchFamily="2" charset="0"/>
              </a:rPr>
              <a:t>conditional model </a:t>
            </a:r>
            <a:r>
              <a:rPr lang="zh-TW" altLang="en-US" sz="3200" b="0" i="0" dirty="0">
                <a:solidFill>
                  <a:srgbClr val="252525"/>
                </a:solidFill>
                <a:effectLst/>
                <a:latin typeface="Roboto" panose="02000000000000000000" pitchFamily="2" charset="0"/>
              </a:rPr>
              <a:t>作用越大，則生成的圖像越真實，也可以指定要產生哪一類影像。</a:t>
            </a:r>
            <a:br>
              <a:rPr lang="en-US" altLang="zh-TW" sz="3200" b="0" i="0" dirty="0">
                <a:solidFill>
                  <a:srgbClr val="252525"/>
                </a:solidFill>
                <a:effectLst/>
                <a:latin typeface="Roboto" panose="02000000000000000000" pitchFamily="2" charset="0"/>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50</a:t>
            </a:fld>
            <a:endParaRPr lang="en-US" sz="1200" b="0" strike="noStrike" spc="-1">
              <a:latin typeface="Times New Roman"/>
            </a:endParaRPr>
          </a:p>
        </p:txBody>
      </p:sp>
    </p:spTree>
    <p:extLst>
      <p:ext uri="{BB962C8B-B14F-4D97-AF65-F5344CB8AC3E}">
        <p14:creationId xmlns:p14="http://schemas.microsoft.com/office/powerpoint/2010/main" val="1190575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最後 這是我們的演算法 我們採用</a:t>
            </a:r>
            <a:r>
              <a:rPr lang="en-US" altLang="zh-TW" sz="2000" b="0" strike="noStrike" spc="-1" dirty="0">
                <a:latin typeface="Arial"/>
              </a:rPr>
              <a:t>classifier free guidance</a:t>
            </a:r>
            <a:r>
              <a:rPr lang="zh-TW" altLang="en-US" sz="2000" b="0" strike="noStrike" spc="-1" dirty="0">
                <a:latin typeface="Arial"/>
              </a:rPr>
              <a:t>的方式 </a:t>
            </a:r>
            <a:r>
              <a:rPr lang="zh-TW" altLang="en-US" sz="3200" b="0" i="0" dirty="0">
                <a:solidFill>
                  <a:srgbClr val="252525"/>
                </a:solidFill>
                <a:effectLst/>
                <a:latin typeface="Roboto" panose="02000000000000000000" pitchFamily="2" charset="0"/>
              </a:rPr>
              <a:t>是同時訓練了 </a:t>
            </a:r>
            <a:r>
              <a:rPr lang="en-US" altLang="zh-TW" sz="3200" b="0" i="0" dirty="0">
                <a:solidFill>
                  <a:srgbClr val="252525"/>
                </a:solidFill>
                <a:effectLst/>
                <a:latin typeface="Roboto" panose="02000000000000000000" pitchFamily="2" charset="0"/>
              </a:rPr>
              <a:t>condition model </a:t>
            </a:r>
            <a:r>
              <a:rPr lang="zh-TW" altLang="en-US" sz="3200" b="0" i="0" dirty="0">
                <a:solidFill>
                  <a:srgbClr val="252525"/>
                </a:solidFill>
                <a:effectLst/>
                <a:latin typeface="Roboto" panose="02000000000000000000" pitchFamily="2" charset="0"/>
              </a:rPr>
              <a:t>和 </a:t>
            </a:r>
            <a:r>
              <a:rPr lang="en-US" altLang="zh-TW" sz="3200" b="0" i="0" dirty="0">
                <a:solidFill>
                  <a:srgbClr val="252525"/>
                </a:solidFill>
                <a:effectLst/>
                <a:latin typeface="Roboto" panose="02000000000000000000" pitchFamily="2" charset="0"/>
              </a:rPr>
              <a:t>unconditional model</a:t>
            </a:r>
            <a:r>
              <a:rPr lang="zh-TW" altLang="en-US" sz="3200" b="0" i="0" dirty="0">
                <a:solidFill>
                  <a:srgbClr val="252525"/>
                </a:solidFill>
                <a:effectLst/>
                <a:latin typeface="Roboto" panose="02000000000000000000" pitchFamily="2" charset="0"/>
              </a:rPr>
              <a:t> 而且使用同一個網路來實現</a:t>
            </a:r>
            <a:endParaRPr lang="en-US" altLang="zh-TW" sz="3200" b="0" i="0" dirty="0">
              <a:solidFill>
                <a:srgbClr val="252525"/>
              </a:solidFill>
              <a:effectLst/>
              <a:latin typeface="Roboto" panose="02000000000000000000" pitchFamily="2" charset="0"/>
            </a:endParaRPr>
          </a:p>
          <a:p>
            <a:r>
              <a:rPr lang="zh-TW" altLang="en-US" sz="3200" b="0" i="0" dirty="0">
                <a:solidFill>
                  <a:srgbClr val="252525"/>
                </a:solidFill>
                <a:effectLst/>
                <a:latin typeface="Roboto" panose="02000000000000000000" pitchFamily="2" charset="0"/>
              </a:rPr>
              <a:t>訓練的時候 對於</a:t>
            </a:r>
            <a:r>
              <a:rPr lang="en-US" altLang="zh-TW" sz="3200" b="0" i="0" dirty="0">
                <a:solidFill>
                  <a:srgbClr val="252525"/>
                </a:solidFill>
                <a:effectLst/>
                <a:latin typeface="Roboto" panose="02000000000000000000" pitchFamily="2" charset="0"/>
              </a:rPr>
              <a:t>conditional model</a:t>
            </a:r>
            <a:r>
              <a:rPr lang="zh-TW" altLang="en-US" sz="3200" b="0" i="0" dirty="0">
                <a:solidFill>
                  <a:srgbClr val="252525"/>
                </a:solidFill>
                <a:effectLst/>
                <a:latin typeface="Roboto" panose="02000000000000000000" pitchFamily="2" charset="0"/>
              </a:rPr>
              <a:t>  </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  </a:t>
            </a:r>
            <a:r>
              <a:rPr lang="en-US" altLang="zh-TW" sz="3200" b="0" i="0" dirty="0">
                <a:solidFill>
                  <a:srgbClr val="252525"/>
                </a:solidFill>
                <a:effectLst/>
                <a:latin typeface="Roboto" panose="02000000000000000000" pitchFamily="2" charset="0"/>
              </a:rPr>
              <a:t> </a:t>
            </a:r>
            <a:r>
              <a:rPr lang="zh-TW" altLang="en-US" sz="3200" b="0" i="0" dirty="0">
                <a:solidFill>
                  <a:srgbClr val="252525"/>
                </a:solidFill>
                <a:effectLst/>
                <a:latin typeface="Roboto" panose="02000000000000000000" pitchFamily="2" charset="0"/>
              </a:rPr>
              <a:t>的取值則為圖像</a:t>
            </a:r>
            <a:r>
              <a:rPr lang="en-US" altLang="zh-TW" sz="3200" b="0" i="0" dirty="0">
                <a:solidFill>
                  <a:srgbClr val="252525"/>
                </a:solidFill>
                <a:effectLst/>
                <a:latin typeface="Roboto" panose="02000000000000000000" pitchFamily="2" charset="0"/>
              </a:rPr>
              <a:t>label +1</a:t>
            </a:r>
            <a:r>
              <a:rPr lang="zh-TW" altLang="en-US" sz="3200" b="0" i="0" dirty="0">
                <a:solidFill>
                  <a:srgbClr val="252525"/>
                </a:solidFill>
                <a:effectLst/>
                <a:latin typeface="Roboto" panose="02000000000000000000" pitchFamily="2" charset="0"/>
              </a:rPr>
              <a:t>，對於</a:t>
            </a:r>
            <a:r>
              <a:rPr lang="en-US" altLang="zh-TW" sz="3200" b="0" i="0" dirty="0">
                <a:solidFill>
                  <a:srgbClr val="252525"/>
                </a:solidFill>
                <a:effectLst/>
                <a:latin typeface="Roboto" panose="02000000000000000000" pitchFamily="2" charset="0"/>
              </a:rPr>
              <a:t>unconditional model</a:t>
            </a:r>
            <a:r>
              <a:rPr lang="zh-TW" altLang="en-US" sz="3200" b="0" i="0" dirty="0">
                <a:solidFill>
                  <a:srgbClr val="252525"/>
                </a:solidFill>
                <a:effectLst/>
                <a:latin typeface="Roboto" panose="02000000000000000000" pitchFamily="2" charset="0"/>
              </a:rPr>
              <a:t>，</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的取值則為</a:t>
            </a:r>
            <a:r>
              <a:rPr lang="en-US" altLang="zh-TW" sz="3200" b="0" i="0" dirty="0">
                <a:solidFill>
                  <a:srgbClr val="252525"/>
                </a:solidFill>
                <a:effectLst/>
                <a:latin typeface="Roboto" panose="02000000000000000000" pitchFamily="2" charset="0"/>
              </a:rPr>
              <a:t>0</a:t>
            </a:r>
            <a:r>
              <a:rPr lang="zh-TW" altLang="en-US" sz="3200" b="0" i="0" dirty="0">
                <a:solidFill>
                  <a:srgbClr val="252525"/>
                </a:solidFill>
                <a:effectLst/>
                <a:latin typeface="Roboto" panose="02000000000000000000" pitchFamily="2" charset="0"/>
              </a:rPr>
              <a:t>（因為此時對於所有類別的圖像，類型</a:t>
            </a:r>
            <a:r>
              <a:rPr lang="en-US" altLang="zh-TW" sz="3200" b="0" i="0" dirty="0">
                <a:solidFill>
                  <a:srgbClr val="252525"/>
                </a:solidFill>
                <a:effectLst/>
                <a:latin typeface="Roboto" panose="02000000000000000000" pitchFamily="2" charset="0"/>
              </a:rPr>
              <a:t>c </a:t>
            </a:r>
            <a:r>
              <a:rPr lang="zh-TW" altLang="en-US" sz="3200" b="0" i="0" dirty="0">
                <a:solidFill>
                  <a:srgbClr val="252525"/>
                </a:solidFill>
                <a:effectLst/>
                <a:latin typeface="Roboto" panose="02000000000000000000" pitchFamily="2" charset="0"/>
              </a:rPr>
              <a:t>都為</a:t>
            </a:r>
            <a:r>
              <a:rPr lang="en-US" altLang="zh-TW" sz="3200" b="0" i="0" dirty="0">
                <a:solidFill>
                  <a:srgbClr val="252525"/>
                </a:solidFill>
                <a:effectLst/>
                <a:latin typeface="Roboto" panose="02000000000000000000" pitchFamily="2" charset="0"/>
              </a:rPr>
              <a:t>0</a:t>
            </a:r>
            <a:r>
              <a:rPr lang="zh-TW" altLang="en-US" sz="3200" b="0" i="0" dirty="0">
                <a:solidFill>
                  <a:srgbClr val="252525"/>
                </a:solidFill>
                <a:effectLst/>
                <a:latin typeface="Roboto" panose="02000000000000000000" pitchFamily="2" charset="0"/>
              </a:rPr>
              <a:t>，也相當於沒有類別資訊）</a:t>
            </a:r>
            <a:endParaRPr lang="en-US" altLang="zh-TW" sz="3200" b="0" i="0" dirty="0">
              <a:solidFill>
                <a:srgbClr val="252525"/>
              </a:solidFill>
              <a:effectLst/>
              <a:latin typeface="Roboto" panose="02000000000000000000" pitchFamily="2" charset="0"/>
            </a:endParaRPr>
          </a:p>
          <a:p>
            <a:r>
              <a:rPr lang="zh-TW" altLang="en-US" sz="3200" b="0" i="0" dirty="0">
                <a:solidFill>
                  <a:srgbClr val="252525"/>
                </a:solidFill>
                <a:effectLst/>
                <a:latin typeface="Roboto" panose="02000000000000000000" pitchFamily="2" charset="0"/>
              </a:rPr>
              <a:t>在生成過程中 則是同時使用了</a:t>
            </a:r>
            <a:r>
              <a:rPr lang="en-US" altLang="zh-TW" sz="3200" b="0" i="0" dirty="0">
                <a:solidFill>
                  <a:srgbClr val="252525"/>
                </a:solidFill>
                <a:effectLst/>
                <a:latin typeface="Roboto" panose="02000000000000000000" pitchFamily="2" charset="0"/>
              </a:rPr>
              <a:t>conditional model </a:t>
            </a:r>
            <a:r>
              <a:rPr lang="zh-TW" altLang="en-US" sz="3200" b="0" i="0" dirty="0">
                <a:solidFill>
                  <a:srgbClr val="252525"/>
                </a:solidFill>
                <a:effectLst/>
                <a:latin typeface="Roboto" panose="02000000000000000000" pitchFamily="2" charset="0"/>
              </a:rPr>
              <a:t>和</a:t>
            </a:r>
            <a:r>
              <a:rPr lang="en-US" altLang="zh-TW" sz="3200" b="0" i="0" dirty="0">
                <a:solidFill>
                  <a:srgbClr val="252525"/>
                </a:solidFill>
                <a:effectLst/>
                <a:latin typeface="Roboto" panose="02000000000000000000" pitchFamily="2" charset="0"/>
              </a:rPr>
              <a:t>unconditional model </a:t>
            </a:r>
            <a:r>
              <a:rPr lang="zh-TW" altLang="en-US" sz="3200" b="0" i="0" dirty="0">
                <a:solidFill>
                  <a:srgbClr val="252525"/>
                </a:solidFill>
                <a:effectLst/>
                <a:latin typeface="Roboto" panose="02000000000000000000" pitchFamily="2" charset="0"/>
              </a:rPr>
              <a:t>進行計算，在使用一個</a:t>
            </a:r>
            <a:r>
              <a:rPr lang="en-US" altLang="zh-TW" sz="3200" b="0" i="0" dirty="0">
                <a:solidFill>
                  <a:srgbClr val="252525"/>
                </a:solidFill>
                <a:effectLst/>
                <a:latin typeface="Roboto" panose="02000000000000000000" pitchFamily="2" charset="0"/>
              </a:rPr>
              <a:t>w </a:t>
            </a:r>
            <a:r>
              <a:rPr lang="zh-TW" altLang="en-US" sz="3200" b="0" i="0" dirty="0">
                <a:solidFill>
                  <a:srgbClr val="252525"/>
                </a:solidFill>
                <a:effectLst/>
                <a:latin typeface="Roboto" panose="02000000000000000000" pitchFamily="2" charset="0"/>
              </a:rPr>
              <a:t>權重來調整兩者的佔比，</a:t>
            </a:r>
            <a:r>
              <a:rPr lang="en-US" altLang="zh-TW" sz="3200" b="0" i="0" dirty="0">
                <a:solidFill>
                  <a:srgbClr val="252525"/>
                </a:solidFill>
                <a:effectLst/>
                <a:latin typeface="Roboto" panose="02000000000000000000" pitchFamily="2" charset="0"/>
              </a:rPr>
              <a:t>w </a:t>
            </a:r>
            <a:r>
              <a:rPr lang="zh-TW" altLang="en-US" sz="3200" b="0" i="0" dirty="0">
                <a:solidFill>
                  <a:srgbClr val="252525"/>
                </a:solidFill>
                <a:effectLst/>
                <a:latin typeface="Roboto" panose="02000000000000000000" pitchFamily="2" charset="0"/>
              </a:rPr>
              <a:t>越大的時候，</a:t>
            </a:r>
            <a:r>
              <a:rPr lang="en-US" altLang="zh-TW" sz="3200" b="0" i="0" dirty="0">
                <a:solidFill>
                  <a:srgbClr val="252525"/>
                </a:solidFill>
                <a:effectLst/>
                <a:latin typeface="Roboto" panose="02000000000000000000" pitchFamily="2" charset="0"/>
              </a:rPr>
              <a:t>conditional model </a:t>
            </a:r>
            <a:r>
              <a:rPr lang="zh-TW" altLang="en-US" sz="3200" b="0" i="0" dirty="0">
                <a:solidFill>
                  <a:srgbClr val="252525"/>
                </a:solidFill>
                <a:effectLst/>
                <a:latin typeface="Roboto" panose="02000000000000000000" pitchFamily="2" charset="0"/>
              </a:rPr>
              <a:t>作用越大，則生成的圖像越真實，也可以指定要產生哪一類影像。</a:t>
            </a:r>
            <a:br>
              <a:rPr lang="en-US" altLang="zh-TW" sz="3200" b="0" i="0" dirty="0">
                <a:solidFill>
                  <a:srgbClr val="252525"/>
                </a:solidFill>
                <a:effectLst/>
                <a:latin typeface="Roboto" panose="02000000000000000000" pitchFamily="2" charset="0"/>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51</a:t>
            </a:fld>
            <a:endParaRPr lang="en-US" sz="1200" b="0" strike="noStrike" spc="-1">
              <a:latin typeface="Times New Roman"/>
            </a:endParaRPr>
          </a:p>
        </p:txBody>
      </p:sp>
    </p:spTree>
    <p:extLst>
      <p:ext uri="{BB962C8B-B14F-4D97-AF65-F5344CB8AC3E}">
        <p14:creationId xmlns:p14="http://schemas.microsoft.com/office/powerpoint/2010/main" val="22850689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再來就是我們的實驗設計跟結果 我們最剛開始為了確認想法及演算法是對的 先設計了一個小的資料集</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52</a:t>
            </a:fld>
            <a:endParaRPr lang="en-US" sz="1200" b="0" strike="noStrike" spc="-1">
              <a:latin typeface="Times New Roman"/>
            </a:endParaRPr>
          </a:p>
        </p:txBody>
      </p:sp>
    </p:spTree>
    <p:extLst>
      <p:ext uri="{BB962C8B-B14F-4D97-AF65-F5344CB8AC3E}">
        <p14:creationId xmlns:p14="http://schemas.microsoft.com/office/powerpoint/2010/main" val="20762674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第一個小的資料集我們稱為</a:t>
            </a:r>
            <a:r>
              <a:rPr lang="en-US" altLang="zh-TW" sz="2000" b="0" strike="noStrike" spc="-1" dirty="0">
                <a:latin typeface="Arial"/>
              </a:rPr>
              <a:t>Toy Dataset</a:t>
            </a:r>
          </a:p>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53</a:t>
            </a:fld>
            <a:endParaRPr lang="en-US" sz="1200" b="0" strike="noStrike" spc="-1">
              <a:latin typeface="Times New Roman"/>
            </a:endParaRPr>
          </a:p>
        </p:txBody>
      </p:sp>
    </p:spTree>
    <p:extLst>
      <p:ext uri="{BB962C8B-B14F-4D97-AF65-F5344CB8AC3E}">
        <p14:creationId xmlns:p14="http://schemas.microsoft.com/office/powerpoint/2010/main" val="25243049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而這個資料集我們設計的方式是透過</a:t>
            </a:r>
            <a:r>
              <a:rPr lang="en-US" altLang="zh-TW" sz="2000" b="0" strike="noStrike" spc="-1" dirty="0">
                <a:latin typeface="Arial"/>
              </a:rPr>
              <a:t>python</a:t>
            </a:r>
            <a:r>
              <a:rPr lang="zh-TW" altLang="en-US" sz="2000" b="0" strike="noStrike" spc="-1" dirty="0">
                <a:latin typeface="Arial"/>
              </a:rPr>
              <a:t>的</a:t>
            </a:r>
            <a:r>
              <a:rPr lang="en-US" altLang="zh-TW" sz="2000" b="0" strike="noStrike" spc="-1" dirty="0">
                <a:latin typeface="Arial"/>
              </a:rPr>
              <a:t>cv2</a:t>
            </a:r>
            <a:r>
              <a:rPr lang="zh-TW" altLang="en-US" sz="2000" b="0" strike="noStrike" spc="-1" dirty="0">
                <a:latin typeface="Arial"/>
              </a:rPr>
              <a:t>去產生圖片的 每個圖片顏色有些微差異 而</a:t>
            </a:r>
            <a:r>
              <a:rPr lang="en-US" altLang="zh-TW" sz="2000" b="0" strike="noStrike" spc="-1" dirty="0">
                <a:latin typeface="Arial"/>
              </a:rPr>
              <a:t>Broke</a:t>
            </a:r>
            <a:r>
              <a:rPr lang="zh-TW" altLang="en-US" sz="2000" b="0" strike="noStrike" spc="-1" dirty="0">
                <a:latin typeface="Arial"/>
              </a:rPr>
              <a:t>則是讓他</a:t>
            </a:r>
            <a:r>
              <a:rPr lang="en-US" altLang="zh-TW" sz="2000" b="0" strike="noStrike" spc="-1" dirty="0">
                <a:latin typeface="Arial"/>
              </a:rPr>
              <a:t>random</a:t>
            </a:r>
            <a:r>
              <a:rPr lang="zh-TW" altLang="en-US" sz="2000" b="0" strike="noStrike" spc="-1" dirty="0">
                <a:latin typeface="Arial"/>
              </a:rPr>
              <a:t>在四個角落 隨機缺角 則</a:t>
            </a:r>
            <a:r>
              <a:rPr lang="en-US" altLang="zh-TW" sz="2000" b="0" strike="noStrike" spc="-1" dirty="0">
                <a:latin typeface="Arial"/>
              </a:rPr>
              <a:t>shift</a:t>
            </a:r>
            <a:r>
              <a:rPr lang="zh-TW" altLang="en-US" sz="2000" b="0" strike="noStrike" spc="-1" dirty="0">
                <a:latin typeface="Arial"/>
              </a:rPr>
              <a:t>是讓他有</a:t>
            </a:r>
            <a:r>
              <a:rPr lang="en-US" altLang="zh-TW" sz="2000" b="0" strike="noStrike" spc="-1" dirty="0">
                <a:latin typeface="Arial"/>
              </a:rPr>
              <a:t>&gt;1</a:t>
            </a:r>
            <a:r>
              <a:rPr lang="zh-TW" altLang="en-US" sz="2000" b="0" strike="noStrike" spc="-1" dirty="0">
                <a:latin typeface="Arial"/>
              </a:rPr>
              <a:t>度 </a:t>
            </a:r>
            <a:r>
              <a:rPr lang="en-US" altLang="zh-TW" sz="2000" b="0" strike="noStrike" spc="-1" dirty="0">
                <a:latin typeface="Arial"/>
              </a:rPr>
              <a:t>&lt;45</a:t>
            </a:r>
            <a:r>
              <a:rPr lang="zh-TW" altLang="en-US" sz="2000" b="0" strike="noStrike" spc="-1" dirty="0">
                <a:latin typeface="Arial"/>
              </a:rPr>
              <a:t>度的旋轉</a:t>
            </a:r>
            <a:endParaRPr lang="en-US" altLang="zh-TW" sz="2000" b="0" strike="noStrike" spc="-1" dirty="0">
              <a:latin typeface="Arial"/>
            </a:endParaRPr>
          </a:p>
          <a:p>
            <a:r>
              <a:rPr lang="zh-TW" altLang="en-US" sz="2000" b="0" strike="noStrike" spc="-1" dirty="0">
                <a:latin typeface="Arial"/>
              </a:rPr>
              <a:t>這裡每張圖都產生出</a:t>
            </a:r>
            <a:r>
              <a:rPr lang="en-US" altLang="zh-TW" sz="2000" b="0" strike="noStrike" spc="-1" dirty="0">
                <a:latin typeface="Arial"/>
              </a:rPr>
              <a:t>500</a:t>
            </a:r>
            <a:r>
              <a:rPr lang="zh-TW" altLang="en-US" sz="2000" b="0" strike="noStrike" spc="-1" dirty="0">
                <a:latin typeface="Arial"/>
              </a:rPr>
              <a:t>個 所以總共有</a:t>
            </a:r>
            <a:r>
              <a:rPr lang="en-US" altLang="zh-TW" sz="2000" b="0" strike="noStrike" spc="-1" dirty="0">
                <a:latin typeface="Arial"/>
              </a:rPr>
              <a:t>3*5*500</a:t>
            </a:r>
            <a:r>
              <a:rPr lang="zh-TW" altLang="en-US" sz="2000" b="0" strike="noStrike" spc="-1" dirty="0">
                <a:latin typeface="Arial"/>
              </a:rPr>
              <a:t>個</a:t>
            </a:r>
            <a:r>
              <a:rPr lang="en-US" altLang="zh-TW" sz="2000" b="0" strike="noStrike" spc="-1" dirty="0">
                <a:latin typeface="Arial"/>
              </a:rPr>
              <a:t>images</a:t>
            </a:r>
            <a:r>
              <a:rPr lang="zh-TW" altLang="en-US" sz="2000" b="0" strike="noStrike" spc="-1" dirty="0">
                <a:latin typeface="Arial"/>
              </a:rPr>
              <a:t>去做訓練</a:t>
            </a:r>
            <a:br>
              <a:rPr lang="en-US" altLang="zh-TW" sz="2000" b="0" strike="noStrike" spc="-1" dirty="0">
                <a:latin typeface="Arial"/>
              </a:rPr>
            </a:br>
            <a:r>
              <a:rPr lang="zh-TW" altLang="en-US" sz="2000" b="0" strike="noStrike" spc="-1" dirty="0">
                <a:latin typeface="Arial"/>
              </a:rPr>
              <a:t>而我框起來的部分就是設定為</a:t>
            </a:r>
            <a:r>
              <a:rPr lang="en-US" altLang="zh-TW" sz="2000" b="0" strike="noStrike" spc="-1" dirty="0">
                <a:latin typeface="Arial"/>
              </a:rPr>
              <a:t>unseen image </a:t>
            </a:r>
            <a:r>
              <a:rPr lang="zh-TW" altLang="en-US" sz="2000" b="0" strike="noStrike" spc="-1" dirty="0">
                <a:latin typeface="Arial"/>
              </a:rPr>
              <a:t>則不會加入資料集 </a:t>
            </a:r>
            <a:br>
              <a:rPr lang="en-US" altLang="zh-TW" sz="2000" b="0" strike="noStrike" spc="-1" dirty="0">
                <a:latin typeface="Arial"/>
              </a:rPr>
            </a:br>
            <a:r>
              <a:rPr lang="zh-TW" altLang="en-US" sz="2000" b="0" strike="noStrike" spc="-1" dirty="0">
                <a:latin typeface="Arial"/>
              </a:rPr>
              <a:t>目標則是希望能產生</a:t>
            </a:r>
            <a:r>
              <a:rPr lang="en-US" altLang="zh-TW" sz="2000" b="0" strike="noStrike" spc="-1" dirty="0">
                <a:latin typeface="Arial"/>
              </a:rPr>
              <a:t>unseen</a:t>
            </a:r>
            <a:r>
              <a:rPr lang="zh-TW" altLang="en-US" sz="2000" b="0" strike="noStrike" spc="-1" dirty="0">
                <a:latin typeface="Arial"/>
              </a:rPr>
              <a:t>的</a:t>
            </a:r>
            <a:r>
              <a:rPr lang="en-US" altLang="zh-TW" sz="2000" b="0" strike="noStrike" spc="-1" dirty="0">
                <a:latin typeface="Arial"/>
              </a:rPr>
              <a:t>image</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54</a:t>
            </a:fld>
            <a:endParaRPr lang="en-US" sz="1200" b="0" strike="noStrike" spc="-1">
              <a:latin typeface="Times New Roman"/>
            </a:endParaRPr>
          </a:p>
        </p:txBody>
      </p:sp>
    </p:spTree>
    <p:extLst>
      <p:ext uri="{BB962C8B-B14F-4D97-AF65-F5344CB8AC3E}">
        <p14:creationId xmlns:p14="http://schemas.microsoft.com/office/powerpoint/2010/main" val="22934072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這是我們用</a:t>
            </a:r>
            <a:r>
              <a:rPr lang="en-US" altLang="zh-TW" sz="2000" b="0" strike="noStrike" spc="-1" dirty="0">
                <a:latin typeface="Arial"/>
              </a:rPr>
              <a:t>cMLIP</a:t>
            </a:r>
            <a:r>
              <a:rPr lang="zh-TW" altLang="en-US" sz="2000" b="0" strike="noStrike" spc="-1" dirty="0">
                <a:latin typeface="Arial"/>
              </a:rPr>
              <a:t>去訓練的超參數 這上面的超參數是參考</a:t>
            </a:r>
            <a:r>
              <a:rPr lang="en-US" altLang="zh-TW" sz="2000" b="0" strike="noStrike" spc="-1" dirty="0">
                <a:latin typeface="Arial"/>
              </a:rPr>
              <a:t>CLIP</a:t>
            </a:r>
            <a:r>
              <a:rPr lang="zh-TW" altLang="en-US" sz="2000" b="0" strike="noStrike" spc="-1" dirty="0">
                <a:latin typeface="Arial"/>
              </a:rPr>
              <a:t>去做設計的 不一樣的是</a:t>
            </a:r>
            <a:r>
              <a:rPr lang="en-US" altLang="zh-TW" sz="2000" b="0" i="0" kern="1200" dirty="0">
                <a:solidFill>
                  <a:schemeClr val="dk1"/>
                </a:solidFill>
                <a:effectLst/>
                <a:latin typeface="+mn-lt"/>
                <a:ea typeface="+mn-ea"/>
                <a:cs typeface="+mn-cs"/>
              </a:rPr>
              <a:t>Embedding</a:t>
            </a:r>
            <a:r>
              <a:rPr lang="zh-TW" altLang="en-US" sz="2000" b="0" i="0" kern="1200" dirty="0">
                <a:solidFill>
                  <a:schemeClr val="dk1"/>
                </a:solidFill>
                <a:effectLst/>
                <a:latin typeface="+mn-lt"/>
                <a:ea typeface="+mn-ea"/>
                <a:cs typeface="+mn-cs"/>
              </a:rPr>
              <a:t> </a:t>
            </a:r>
            <a:r>
              <a:rPr lang="en-US" altLang="zh-TW" sz="2000" b="0" i="0" kern="1200" dirty="0">
                <a:solidFill>
                  <a:schemeClr val="dk1"/>
                </a:solidFill>
                <a:effectLst/>
                <a:latin typeface="+mn-lt"/>
                <a:ea typeface="+mn-ea"/>
                <a:cs typeface="+mn-cs"/>
              </a:rPr>
              <a:t>dimension </a:t>
            </a:r>
            <a:br>
              <a:rPr lang="en-US" altLang="zh-TW" sz="2000" b="0" i="0" kern="1200" dirty="0">
                <a:solidFill>
                  <a:schemeClr val="dk1"/>
                </a:solidFill>
                <a:effectLst/>
                <a:latin typeface="+mn-lt"/>
                <a:ea typeface="+mn-ea"/>
                <a:cs typeface="+mn-cs"/>
              </a:rPr>
            </a:br>
            <a:r>
              <a:rPr lang="en-US" altLang="zh-TW" sz="2000" b="0" i="0" kern="1200" dirty="0">
                <a:solidFill>
                  <a:schemeClr val="dk1"/>
                </a:solidFill>
                <a:effectLst/>
                <a:latin typeface="+mn-lt"/>
                <a:ea typeface="+mn-ea"/>
                <a:cs typeface="+mn-cs"/>
              </a:rPr>
              <a:t>CLIP</a:t>
            </a:r>
            <a:r>
              <a:rPr lang="zh-TW" altLang="en-US" sz="2000" b="0" i="0" kern="1200" dirty="0">
                <a:solidFill>
                  <a:schemeClr val="dk1"/>
                </a:solidFill>
                <a:effectLst/>
                <a:latin typeface="+mn-lt"/>
                <a:ea typeface="+mn-ea"/>
                <a:cs typeface="+mn-cs"/>
              </a:rPr>
              <a:t>是</a:t>
            </a:r>
            <a:r>
              <a:rPr lang="en-US" altLang="zh-TW" sz="2000" b="0" i="0" kern="1200" dirty="0">
                <a:solidFill>
                  <a:schemeClr val="dk1"/>
                </a:solidFill>
                <a:effectLst/>
                <a:latin typeface="+mn-lt"/>
                <a:ea typeface="+mn-ea"/>
                <a:cs typeface="+mn-cs"/>
              </a:rPr>
              <a:t>768</a:t>
            </a:r>
            <a:r>
              <a:rPr lang="zh-TW" altLang="en-US" sz="2000" b="0" i="0" kern="1200" dirty="0">
                <a:solidFill>
                  <a:schemeClr val="dk1"/>
                </a:solidFill>
                <a:effectLst/>
                <a:latin typeface="+mn-lt"/>
                <a:ea typeface="+mn-ea"/>
                <a:cs typeface="+mn-cs"/>
              </a:rPr>
              <a:t> 我們則是</a:t>
            </a:r>
            <a:r>
              <a:rPr lang="en-US" altLang="zh-TW" sz="2000" b="0" i="0" kern="1200" dirty="0">
                <a:solidFill>
                  <a:schemeClr val="dk1"/>
                </a:solidFill>
                <a:effectLst/>
                <a:latin typeface="+mn-lt"/>
                <a:ea typeface="+mn-ea"/>
                <a:cs typeface="+mn-cs"/>
              </a:rPr>
              <a:t>512</a:t>
            </a:r>
            <a:r>
              <a:rPr lang="zh-TW" altLang="en-US" sz="2000" b="0" i="0" kern="1200" dirty="0">
                <a:solidFill>
                  <a:schemeClr val="dk1"/>
                </a:solidFill>
                <a:effectLst/>
                <a:latin typeface="+mn-lt"/>
                <a:ea typeface="+mn-ea"/>
                <a:cs typeface="+mn-cs"/>
              </a:rPr>
              <a:t> </a:t>
            </a:r>
            <a:br>
              <a:rPr lang="en-US" altLang="zh-TW" sz="2000" b="0" i="0" kern="1200" dirty="0">
                <a:solidFill>
                  <a:schemeClr val="dk1"/>
                </a:solidFill>
                <a:effectLst/>
                <a:latin typeface="+mn-lt"/>
                <a:ea typeface="+mn-ea"/>
                <a:cs typeface="+mn-cs"/>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55</a:t>
            </a:fld>
            <a:endParaRPr lang="en-US" sz="1200" b="0" strike="noStrike" spc="-1">
              <a:latin typeface="Times New Roman"/>
            </a:endParaRPr>
          </a:p>
        </p:txBody>
      </p:sp>
    </p:spTree>
    <p:extLst>
      <p:ext uri="{BB962C8B-B14F-4D97-AF65-F5344CB8AC3E}">
        <p14:creationId xmlns:p14="http://schemas.microsoft.com/office/powerpoint/2010/main" val="22823124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en-US" altLang="zh-TW" sz="2000" b="0" strike="noStrike" spc="-1" dirty="0" err="1">
                <a:latin typeface="Arial"/>
              </a:rPr>
              <a:t>cMLIP</a:t>
            </a:r>
            <a:r>
              <a:rPr lang="zh-TW" altLang="en-US" sz="2000" b="0" strike="noStrike" spc="-1" dirty="0">
                <a:latin typeface="Arial"/>
              </a:rPr>
              <a:t>去</a:t>
            </a:r>
            <a:r>
              <a:rPr lang="en-US" altLang="zh-TW" sz="2000" b="0" strike="noStrike" spc="-1" dirty="0">
                <a:latin typeface="Arial"/>
              </a:rPr>
              <a:t>fix embedding</a:t>
            </a:r>
            <a:br>
              <a:rPr lang="en-US" altLang="zh-TW" sz="2000" b="0" strike="noStrike" spc="-1" dirty="0">
                <a:latin typeface="Arial"/>
              </a:rPr>
            </a:br>
            <a:r>
              <a:rPr lang="en-US" altLang="zh-TW" sz="2000" b="0" strike="noStrike" spc="-1" dirty="0" err="1">
                <a:latin typeface="Arial"/>
              </a:rPr>
              <a:t>addGN</a:t>
            </a:r>
            <a:r>
              <a:rPr lang="zh-TW" altLang="en-US" sz="2000" b="0" strike="noStrike" spc="-1" dirty="0">
                <a:latin typeface="Arial"/>
              </a:rPr>
              <a:t>是 </a:t>
            </a:r>
            <a:r>
              <a:rPr lang="en-US" altLang="zh-TW" sz="2000" b="0" strike="noStrike" spc="-1" dirty="0">
                <a:latin typeface="Arial"/>
              </a:rPr>
              <a:t>learning</a:t>
            </a:r>
            <a:r>
              <a:rPr lang="zh-TW" altLang="en-US" sz="2000" b="0" strike="noStrike" spc="-1" dirty="0">
                <a:latin typeface="Arial"/>
              </a:rPr>
              <a:t>的</a:t>
            </a:r>
            <a:br>
              <a:rPr lang="en-US" altLang="zh-TW" sz="2000" b="0" strike="noStrike" spc="-1" dirty="0">
                <a:latin typeface="Arial"/>
              </a:rPr>
            </a:br>
            <a:br>
              <a:rPr lang="en-US" altLang="zh-TW" sz="2000" b="0" strike="noStrike" spc="-1" dirty="0">
                <a:latin typeface="Arial"/>
              </a:rPr>
            </a:br>
            <a:r>
              <a:rPr lang="zh-TW" altLang="en-US" sz="2000" b="0" strike="noStrike" spc="-1" dirty="0">
                <a:latin typeface="Arial"/>
              </a:rPr>
              <a:t>我框起來的部分是</a:t>
            </a:r>
            <a:r>
              <a:rPr lang="en-US" altLang="zh-TW" sz="2000" b="0" strike="noStrike" spc="-1" dirty="0">
                <a:latin typeface="Arial"/>
              </a:rPr>
              <a:t>unseen image</a:t>
            </a:r>
            <a:r>
              <a:rPr lang="zh-TW" altLang="en-US" sz="2000" b="0" strike="noStrike" spc="-1" dirty="0">
                <a:latin typeface="Arial"/>
              </a:rPr>
              <a:t>的樣子 我們算出</a:t>
            </a:r>
            <a:r>
              <a:rPr lang="en-US" altLang="zh-TW" sz="2000" b="0" strike="noStrike" spc="-1" dirty="0">
                <a:latin typeface="Arial"/>
              </a:rPr>
              <a:t>compositional </a:t>
            </a:r>
            <a:r>
              <a:rPr lang="en-US" altLang="zh-TW" sz="2000" b="0" strike="noStrike" spc="-1" dirty="0" err="1">
                <a:latin typeface="Arial"/>
              </a:rPr>
              <a:t>Mulit</a:t>
            </a:r>
            <a:r>
              <a:rPr lang="en-US" altLang="zh-TW" sz="2000" b="0" strike="noStrike" spc="-1" dirty="0">
                <a:latin typeface="Arial"/>
              </a:rPr>
              <a:t>-Label</a:t>
            </a:r>
            <a:r>
              <a:rPr lang="zh-TW" altLang="en-US" sz="3200" b="0" strike="noStrike" spc="-1" dirty="0">
                <a:latin typeface="Arial"/>
              </a:rPr>
              <a:t>與圖片</a:t>
            </a:r>
            <a:r>
              <a:rPr lang="zh-TW" altLang="en-US" sz="3200" b="0" i="0" dirty="0">
                <a:solidFill>
                  <a:srgbClr val="252525"/>
                </a:solidFill>
                <a:effectLst/>
                <a:latin typeface="Roboto" panose="02000000000000000000" pitchFamily="2" charset="0"/>
              </a:rPr>
              <a:t>中前 </a:t>
            </a:r>
            <a:r>
              <a:rPr lang="en-US" altLang="zh-TW" sz="3200" b="0" i="0" dirty="0">
                <a:solidFill>
                  <a:srgbClr val="252525"/>
                </a:solidFill>
                <a:effectLst/>
                <a:latin typeface="Roboto" panose="02000000000000000000" pitchFamily="2" charset="0"/>
              </a:rPr>
              <a:t>1 </a:t>
            </a:r>
            <a:r>
              <a:rPr lang="zh-TW" altLang="en-US" sz="3200" b="0" i="0" dirty="0">
                <a:solidFill>
                  <a:srgbClr val="252525"/>
                </a:solidFill>
                <a:effectLst/>
                <a:latin typeface="Roboto" panose="02000000000000000000" pitchFamily="2" charset="0"/>
              </a:rPr>
              <a:t>個最相似的標籤 在</a:t>
            </a:r>
            <a:r>
              <a:rPr lang="en-US" altLang="zh-TW" sz="3200" b="0" i="0" dirty="0">
                <a:solidFill>
                  <a:srgbClr val="252525"/>
                </a:solidFill>
                <a:effectLst/>
                <a:latin typeface="Roboto" panose="02000000000000000000" pitchFamily="2" charset="0"/>
              </a:rPr>
              <a:t>unseen image</a:t>
            </a:r>
            <a:r>
              <a:rPr lang="zh-TW" altLang="en-US" sz="3200" b="0" i="0" dirty="0">
                <a:solidFill>
                  <a:srgbClr val="252525"/>
                </a:solidFill>
                <a:effectLst/>
                <a:latin typeface="Roboto" panose="02000000000000000000" pitchFamily="2" charset="0"/>
              </a:rPr>
              <a:t>中 </a:t>
            </a:r>
            <a:r>
              <a:rPr lang="en-US" altLang="zh-TW" sz="3200" b="0" i="0" dirty="0">
                <a:solidFill>
                  <a:srgbClr val="252525"/>
                </a:solidFill>
                <a:effectLst/>
                <a:latin typeface="Roboto" panose="02000000000000000000" pitchFamily="2" charset="0"/>
              </a:rPr>
              <a:t>Broke Group1</a:t>
            </a:r>
            <a:r>
              <a:rPr lang="zh-TW" altLang="en-US" sz="3200" b="0" i="0" dirty="0">
                <a:solidFill>
                  <a:srgbClr val="252525"/>
                </a:solidFill>
                <a:effectLst/>
                <a:latin typeface="Roboto" panose="02000000000000000000" pitchFamily="2" charset="0"/>
              </a:rPr>
              <a:t>有</a:t>
            </a:r>
            <a:r>
              <a:rPr lang="en-US" altLang="zh-TW" sz="3200" b="0" i="0" dirty="0">
                <a:solidFill>
                  <a:srgbClr val="252525"/>
                </a:solidFill>
                <a:effectLst/>
                <a:latin typeface="Roboto" panose="02000000000000000000" pitchFamily="2" charset="0"/>
              </a:rPr>
              <a:t>97%</a:t>
            </a:r>
            <a:r>
              <a:rPr lang="zh-TW" altLang="en-US" sz="3200" b="0" i="0" dirty="0">
                <a:solidFill>
                  <a:srgbClr val="252525"/>
                </a:solidFill>
                <a:effectLst/>
                <a:latin typeface="Roboto" panose="02000000000000000000" pitchFamily="2" charset="0"/>
              </a:rPr>
              <a:t>的準確率 而</a:t>
            </a:r>
            <a:r>
              <a:rPr lang="en-US" altLang="zh-TW" sz="3200" b="0" i="0" dirty="0">
                <a:solidFill>
                  <a:srgbClr val="252525"/>
                </a:solidFill>
                <a:effectLst/>
                <a:latin typeface="Roboto" panose="02000000000000000000" pitchFamily="2" charset="0"/>
              </a:rPr>
              <a:t>shift</a:t>
            </a:r>
            <a:r>
              <a:rPr lang="zh-TW" altLang="en-US" sz="3200" b="0" i="0" dirty="0">
                <a:solidFill>
                  <a:srgbClr val="252525"/>
                </a:solidFill>
                <a:effectLst/>
                <a:latin typeface="Roboto" panose="02000000000000000000" pitchFamily="2" charset="0"/>
              </a:rPr>
              <a:t>則有</a:t>
            </a:r>
            <a:r>
              <a:rPr lang="en-US" altLang="zh-TW" sz="3200" b="0" i="0" dirty="0">
                <a:solidFill>
                  <a:srgbClr val="252525"/>
                </a:solidFill>
                <a:effectLst/>
                <a:latin typeface="Roboto" panose="02000000000000000000" pitchFamily="2" charset="0"/>
              </a:rPr>
              <a:t>76%</a:t>
            </a:r>
            <a:br>
              <a:rPr lang="en-US" altLang="zh-TW" sz="3200" b="0" i="0" dirty="0">
                <a:solidFill>
                  <a:srgbClr val="252525"/>
                </a:solidFill>
                <a:effectLst/>
                <a:latin typeface="Roboto" panose="02000000000000000000" pitchFamily="2" charset="0"/>
              </a:rPr>
            </a:br>
            <a:endParaRPr lang="en-US" altLang="zh-TW" sz="3200" b="0" i="0" dirty="0">
              <a:solidFill>
                <a:srgbClr val="252525"/>
              </a:solidFill>
              <a:effectLst/>
              <a:latin typeface="Roboto" panose="02000000000000000000" pitchFamily="2" charset="0"/>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56</a:t>
            </a:fld>
            <a:endParaRPr lang="en-US" sz="1200" b="0" strike="noStrike" spc="-1">
              <a:latin typeface="Times New Roman"/>
            </a:endParaRPr>
          </a:p>
        </p:txBody>
      </p:sp>
    </p:spTree>
    <p:extLst>
      <p:ext uri="{BB962C8B-B14F-4D97-AF65-F5344CB8AC3E}">
        <p14:creationId xmlns:p14="http://schemas.microsoft.com/office/powerpoint/2010/main" val="17414663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而我們的</a:t>
            </a:r>
            <a:r>
              <a:rPr lang="en-US" altLang="zh-TW" sz="2000" b="0" strike="noStrike" spc="-1" dirty="0">
                <a:latin typeface="Arial"/>
              </a:rPr>
              <a:t>CCDM</a:t>
            </a:r>
            <a:r>
              <a:rPr lang="zh-TW" altLang="en-US" sz="2000" b="0" strike="noStrike" spc="-1" dirty="0">
                <a:latin typeface="Arial"/>
              </a:rPr>
              <a:t>則是參考</a:t>
            </a:r>
            <a:r>
              <a:rPr lang="en-US" altLang="zh-TW" sz="2000" b="0" strike="noStrike" spc="-1" dirty="0" err="1">
                <a:latin typeface="Arial"/>
              </a:rPr>
              <a:t>huggingface</a:t>
            </a:r>
            <a:r>
              <a:rPr lang="zh-TW" altLang="en-US" sz="2000" b="0" strike="noStrike" spc="-1" dirty="0">
                <a:latin typeface="Arial"/>
              </a:rPr>
              <a:t>上 許多訓練</a:t>
            </a:r>
            <a:r>
              <a:rPr lang="en-US" altLang="zh-TW" sz="2000" b="0" strike="noStrike" spc="-1" dirty="0">
                <a:latin typeface="Arial"/>
              </a:rPr>
              <a:t>stable diffusion</a:t>
            </a:r>
            <a:r>
              <a:rPr lang="zh-TW" altLang="en-US" sz="2000" b="0" strike="noStrike" spc="-1" dirty="0">
                <a:latin typeface="Arial"/>
              </a:rPr>
              <a:t>的超參數 在經過多次調整後 的樣子</a:t>
            </a:r>
            <a:br>
              <a:rPr lang="en-US" altLang="zh-TW" sz="2000" b="0" strike="noStrike" spc="-1" dirty="0">
                <a:latin typeface="Arial"/>
              </a:rPr>
            </a:b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57</a:t>
            </a:fld>
            <a:endParaRPr lang="en-US" sz="1200" b="0" strike="noStrike" spc="-1">
              <a:latin typeface="Times New Roman"/>
            </a:endParaRPr>
          </a:p>
        </p:txBody>
      </p:sp>
    </p:spTree>
    <p:extLst>
      <p:ext uri="{BB962C8B-B14F-4D97-AF65-F5344CB8AC3E}">
        <p14:creationId xmlns:p14="http://schemas.microsoft.com/office/powerpoint/2010/main" val="3856157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可以看到左邊這張圖是</a:t>
            </a:r>
            <a:r>
              <a:rPr lang="en-US" altLang="zh-TW" sz="2000" b="0" strike="noStrike" spc="-1" dirty="0" err="1">
                <a:latin typeface="Arial"/>
              </a:rPr>
              <a:t>AddGN</a:t>
            </a:r>
            <a:r>
              <a:rPr lang="zh-TW" altLang="en-US" sz="2000" b="0" strike="noStrike" spc="-1" dirty="0">
                <a:latin typeface="Arial"/>
              </a:rPr>
              <a:t>右邊是採用</a:t>
            </a:r>
            <a:r>
              <a:rPr lang="en-US" altLang="zh-TW" sz="2000" b="0" strike="noStrike" spc="-1" dirty="0">
                <a:latin typeface="Arial"/>
              </a:rPr>
              <a:t>cMLIP</a:t>
            </a:r>
            <a:r>
              <a:rPr lang="zh-TW" altLang="en-US" sz="2000" b="0" strike="noStrike" spc="-1" dirty="0">
                <a:latin typeface="Arial"/>
              </a:rPr>
              <a:t>所產生的圖片</a:t>
            </a:r>
            <a:br>
              <a:rPr lang="en-US" altLang="zh-TW" sz="2000" b="0" strike="noStrike" spc="-1" dirty="0">
                <a:latin typeface="Arial"/>
              </a:rPr>
            </a:br>
            <a:r>
              <a:rPr lang="zh-TW" altLang="en-US" sz="2000" b="0" strike="noStrike" spc="-1" dirty="0">
                <a:latin typeface="Arial"/>
              </a:rPr>
              <a:t>在</a:t>
            </a:r>
            <a:r>
              <a:rPr lang="en-US" altLang="zh-TW" sz="2000" b="0" strike="noStrike" spc="-1" dirty="0">
                <a:latin typeface="Arial"/>
              </a:rPr>
              <a:t>Toy Dataset</a:t>
            </a:r>
            <a:r>
              <a:rPr lang="zh-TW" altLang="en-US" sz="2000" b="0" strike="noStrike" spc="-1" dirty="0">
                <a:latin typeface="Arial"/>
              </a:rPr>
              <a:t>上不管是 </a:t>
            </a:r>
            <a:r>
              <a:rPr lang="en-US" altLang="zh-TW" sz="2000" b="0" strike="noStrike" spc="-1" dirty="0" err="1">
                <a:latin typeface="Arial"/>
              </a:rPr>
              <a:t>AddGN</a:t>
            </a:r>
            <a:r>
              <a:rPr lang="zh-TW" altLang="en-US" sz="2000" b="0" strike="noStrike" spc="-1" dirty="0">
                <a:latin typeface="Arial"/>
              </a:rPr>
              <a:t>還是</a:t>
            </a:r>
            <a:r>
              <a:rPr lang="en-US" altLang="zh-TW" sz="2000" b="0" strike="noStrike" spc="-1" dirty="0">
                <a:latin typeface="Arial"/>
              </a:rPr>
              <a:t>cMLIP</a:t>
            </a:r>
            <a:r>
              <a:rPr lang="zh-TW" altLang="en-US" sz="2000" b="0" strike="noStrike" spc="-1" dirty="0">
                <a:latin typeface="Arial"/>
              </a:rPr>
              <a:t>都有不錯的表現 這也驗證了我們的演算法跟想法的正確性</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58</a:t>
            </a:fld>
            <a:endParaRPr lang="en-US" sz="1200" b="0" strike="noStrike" spc="-1">
              <a:latin typeface="Times New Roman"/>
            </a:endParaRPr>
          </a:p>
        </p:txBody>
      </p:sp>
    </p:spTree>
    <p:extLst>
      <p:ext uri="{BB962C8B-B14F-4D97-AF65-F5344CB8AC3E}">
        <p14:creationId xmlns:p14="http://schemas.microsoft.com/office/powerpoint/2010/main" val="1334793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所以我們將想法投入到實際中 應用到了</a:t>
            </a:r>
            <a:r>
              <a:rPr lang="en-US" altLang="zh-TW" sz="2000" b="0" strike="noStrike" spc="-1" dirty="0">
                <a:latin typeface="Arial"/>
              </a:rPr>
              <a:t>PCB</a:t>
            </a:r>
            <a:r>
              <a:rPr lang="zh-TW" altLang="en-US" sz="2000" b="0" strike="noStrike" spc="-1" dirty="0">
                <a:latin typeface="Arial"/>
              </a:rPr>
              <a:t> </a:t>
            </a:r>
            <a:r>
              <a:rPr lang="en-US" altLang="zh-TW" sz="2000" b="0" strike="noStrike" spc="-1" dirty="0">
                <a:latin typeface="Arial"/>
              </a:rPr>
              <a:t>Dataset</a:t>
            </a: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59</a:t>
            </a:fld>
            <a:endParaRPr lang="en-US" sz="1200" b="0" strike="noStrike" spc="-1">
              <a:latin typeface="Times New Roman"/>
            </a:endParaRPr>
          </a:p>
        </p:txBody>
      </p:sp>
    </p:spTree>
    <p:extLst>
      <p:ext uri="{BB962C8B-B14F-4D97-AF65-F5344CB8AC3E}">
        <p14:creationId xmlns:p14="http://schemas.microsoft.com/office/powerpoint/2010/main" val="1810627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3200" b="0" i="0" dirty="0">
                <a:solidFill>
                  <a:srgbClr val="ECECF1"/>
                </a:solidFill>
                <a:effectLst/>
                <a:latin typeface="Söhne"/>
              </a:rPr>
              <a:t>台灣的印刷電路板（</a:t>
            </a:r>
            <a:r>
              <a:rPr lang="en-US" altLang="zh-TW" sz="3200" b="0" i="0" dirty="0">
                <a:solidFill>
                  <a:srgbClr val="ECECF1"/>
                </a:solidFill>
                <a:effectLst/>
                <a:latin typeface="Söhne"/>
              </a:rPr>
              <a:t>PCB</a:t>
            </a:r>
            <a:r>
              <a:rPr lang="zh-TW" altLang="en-US" sz="3200" b="0" i="0" dirty="0">
                <a:solidFill>
                  <a:srgbClr val="ECECF1"/>
                </a:solidFill>
                <a:effectLst/>
                <a:latin typeface="Söhne"/>
              </a:rPr>
              <a:t>）產業在全球市占率居首位，對</a:t>
            </a:r>
            <a:r>
              <a:rPr lang="en-US" altLang="zh-TW" sz="3200" b="0" i="0" dirty="0">
                <a:solidFill>
                  <a:srgbClr val="ECECF1"/>
                </a:solidFill>
                <a:effectLst/>
                <a:latin typeface="Söhne"/>
              </a:rPr>
              <a:t>PCB</a:t>
            </a:r>
            <a:r>
              <a:rPr lang="zh-TW" altLang="en-US" sz="3200" b="0" i="0" dirty="0">
                <a:solidFill>
                  <a:srgbClr val="ECECF1"/>
                </a:solidFill>
                <a:effectLst/>
                <a:latin typeface="Söhne"/>
              </a:rPr>
              <a:t>業者來說，電路板良率至關重要，良率不佳會增加成本，更會損害企業信譽。</a:t>
            </a:r>
            <a:br>
              <a:rPr lang="en-US" altLang="zh-TW" sz="3200" b="0" i="0" dirty="0">
                <a:solidFill>
                  <a:srgbClr val="ECECF1"/>
                </a:solidFill>
                <a:effectLst/>
                <a:latin typeface="Söhne"/>
              </a:rPr>
            </a:br>
            <a:r>
              <a:rPr lang="zh-TW" altLang="en-US" sz="3200" b="0" i="0" dirty="0">
                <a:solidFill>
                  <a:srgbClr val="ECECF1"/>
                </a:solidFill>
                <a:effectLst/>
                <a:latin typeface="Söhne"/>
              </a:rPr>
              <a:t>有些廠商</a:t>
            </a:r>
            <a:r>
              <a:rPr lang="zh-TW" altLang="en-US" sz="4400" b="0" i="0" dirty="0">
                <a:solidFill>
                  <a:srgbClr val="ECECF1"/>
                </a:solidFill>
                <a:effectLst/>
                <a:latin typeface="Söhne"/>
              </a:rPr>
              <a:t>運用</a:t>
            </a:r>
            <a:r>
              <a:rPr lang="en-US" altLang="zh-TW" sz="4400" b="0" i="0" dirty="0">
                <a:solidFill>
                  <a:srgbClr val="ECECF1"/>
                </a:solidFill>
                <a:effectLst/>
                <a:latin typeface="Söhne"/>
              </a:rPr>
              <a:t>AI</a:t>
            </a:r>
            <a:r>
              <a:rPr lang="zh-TW" altLang="en-US" sz="4400" b="0" i="0" dirty="0">
                <a:solidFill>
                  <a:srgbClr val="ECECF1"/>
                </a:solidFill>
                <a:effectLst/>
                <a:latin typeface="Söhne"/>
              </a:rPr>
              <a:t>人工智慧，研發出「</a:t>
            </a:r>
            <a:r>
              <a:rPr lang="en-US" altLang="zh-TW" sz="4400" b="0" strike="noStrike" spc="-1" dirty="0">
                <a:latin typeface="Arial"/>
              </a:rPr>
              <a:t>Defect detection </a:t>
            </a:r>
            <a:r>
              <a:rPr lang="zh-TW" altLang="en-US" sz="4400" b="0" i="0" dirty="0">
                <a:solidFill>
                  <a:srgbClr val="ECECF1"/>
                </a:solidFill>
                <a:effectLst/>
                <a:latin typeface="Söhne"/>
              </a:rPr>
              <a:t>」，協助業者大幅提昇產品品質與檢測效率。</a:t>
            </a:r>
            <a:br>
              <a:rPr lang="en-US" altLang="zh-TW" sz="3200" b="0" i="0" dirty="0">
                <a:solidFill>
                  <a:srgbClr val="ECECF1"/>
                </a:solidFill>
                <a:effectLst/>
                <a:latin typeface="Söhne"/>
              </a:rPr>
            </a:br>
            <a:r>
              <a:rPr lang="zh-TW" altLang="en-US" sz="2000" b="0" strike="noStrike" spc="-1" dirty="0">
                <a:latin typeface="Arial"/>
              </a:rPr>
              <a:t>但是遇到</a:t>
            </a:r>
            <a:r>
              <a:rPr lang="en-US" altLang="zh-TW" sz="2000" b="0" strike="noStrike" spc="-1" dirty="0">
                <a:latin typeface="Arial"/>
              </a:rPr>
              <a:t>unseen</a:t>
            </a:r>
            <a:r>
              <a:rPr lang="zh-TW" altLang="en-US" sz="2000" b="0" strike="noStrike" spc="-1" dirty="0">
                <a:latin typeface="Arial"/>
              </a:rPr>
              <a:t>的</a:t>
            </a:r>
            <a:r>
              <a:rPr lang="en-US" altLang="zh-TW" sz="2000" b="0" strike="noStrike" spc="-1" dirty="0">
                <a:latin typeface="Arial"/>
              </a:rPr>
              <a:t>component</a:t>
            </a:r>
            <a:r>
              <a:rPr lang="zh-TW" altLang="en-US" sz="2000" b="0" strike="noStrike" spc="-1" dirty="0">
                <a:latin typeface="Arial"/>
              </a:rPr>
              <a:t>的</a:t>
            </a:r>
            <a:r>
              <a:rPr lang="en-US" altLang="zh-TW" sz="2000" b="0" strike="noStrike" spc="-1" dirty="0">
                <a:latin typeface="Arial"/>
              </a:rPr>
              <a:t>Defect type </a:t>
            </a:r>
            <a:r>
              <a:rPr lang="zh-TW" altLang="en-US" sz="2000" b="0" strike="noStrike" spc="-1" dirty="0">
                <a:latin typeface="Arial"/>
              </a:rPr>
              <a:t>就會判別得很差</a:t>
            </a:r>
            <a:br>
              <a:rPr lang="en-US" altLang="zh-TW" sz="2000" b="0" strike="noStrike" spc="-1" dirty="0">
                <a:latin typeface="Arial"/>
              </a:rPr>
            </a:b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a:t>
            </a:fld>
            <a:endParaRPr lang="en-US" sz="1200" b="0" strike="noStrike" spc="-1">
              <a:latin typeface="Times New Roman"/>
            </a:endParaRPr>
          </a:p>
        </p:txBody>
      </p:sp>
    </p:spTree>
    <p:extLst>
      <p:ext uri="{BB962C8B-B14F-4D97-AF65-F5344CB8AC3E}">
        <p14:creationId xmlns:p14="http://schemas.microsoft.com/office/powerpoint/2010/main" val="13880655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在回顧一次我們的目標及</a:t>
            </a:r>
            <a:r>
              <a:rPr lang="en-US" altLang="zh-TW" sz="2000" b="0" strike="noStrike" spc="-1" dirty="0">
                <a:latin typeface="Arial"/>
              </a:rPr>
              <a:t>Dataset</a:t>
            </a:r>
            <a:r>
              <a:rPr lang="zh-TW" altLang="en-US" sz="2000" b="0" strike="noStrike" spc="-1" dirty="0">
                <a:latin typeface="Arial"/>
              </a:rPr>
              <a:t>的樣子</a:t>
            </a:r>
            <a:br>
              <a:rPr lang="en-US" altLang="zh-TW" sz="2000" b="0" strike="noStrike" spc="-1" dirty="0">
                <a:latin typeface="Arial"/>
              </a:rPr>
            </a:br>
            <a:r>
              <a:rPr lang="zh-TW" altLang="en-US" sz="2000" b="0" strike="noStrike" spc="-1" dirty="0">
                <a:latin typeface="Arial"/>
              </a:rPr>
              <a:t>我們的目標是想要產生出缺角的</a:t>
            </a:r>
            <a:r>
              <a:rPr lang="en-US" altLang="zh-TW" sz="2000" b="0" strike="noStrike" spc="-1" dirty="0">
                <a:latin typeface="Arial"/>
              </a:rPr>
              <a:t>Gruop3</a:t>
            </a:r>
            <a:r>
              <a:rPr lang="zh-TW" altLang="en-US" sz="2000" b="0" strike="noStrike" spc="-1" dirty="0">
                <a:latin typeface="Arial"/>
              </a:rPr>
              <a:t> </a:t>
            </a:r>
            <a:br>
              <a:rPr lang="en-US" altLang="zh-TW" sz="2000" b="0" strike="noStrike" spc="-1" dirty="0">
                <a:latin typeface="Arial"/>
              </a:rPr>
            </a:br>
            <a:r>
              <a:rPr lang="zh-TW" altLang="en-US" sz="2000" b="0" strike="noStrike" spc="-1" dirty="0">
                <a:latin typeface="Arial"/>
              </a:rPr>
              <a:t>在通過觀察後發現</a:t>
            </a:r>
            <a:br>
              <a:rPr lang="en-US" altLang="zh-TW" sz="2000" b="0" strike="noStrike" spc="-1" dirty="0">
                <a:latin typeface="Arial"/>
              </a:rPr>
            </a:br>
            <a:r>
              <a:rPr lang="zh-TW" altLang="en-US" sz="2000" b="0" strike="noStrike" spc="-1" dirty="0">
                <a:latin typeface="Arial"/>
              </a:rPr>
              <a:t>在</a:t>
            </a:r>
            <a:r>
              <a:rPr lang="en-US" altLang="zh-TW" sz="2000" b="0" strike="noStrike" spc="-1" dirty="0">
                <a:latin typeface="Arial"/>
              </a:rPr>
              <a:t>Group2,6,8</a:t>
            </a:r>
            <a:r>
              <a:rPr lang="zh-TW" altLang="en-US" sz="2000" b="0" strike="noStrike" spc="-1" dirty="0">
                <a:latin typeface="Arial"/>
              </a:rPr>
              <a:t>的</a:t>
            </a:r>
            <a:r>
              <a:rPr lang="en-US" altLang="zh-TW" sz="2000" b="0" strike="noStrike" spc="-1" dirty="0">
                <a:latin typeface="Arial"/>
              </a:rPr>
              <a:t>broke</a:t>
            </a:r>
            <a:r>
              <a:rPr lang="zh-TW" altLang="en-US" sz="2000" b="0" strike="noStrike" spc="-1" dirty="0">
                <a:latin typeface="Arial"/>
              </a:rPr>
              <a:t>方式跟</a:t>
            </a:r>
            <a:r>
              <a:rPr lang="en-US" altLang="zh-TW" sz="2000" b="0" strike="noStrike" spc="-1" dirty="0">
                <a:latin typeface="Arial"/>
              </a:rPr>
              <a:t>Group1,4,5,7</a:t>
            </a:r>
            <a:r>
              <a:rPr lang="zh-TW" altLang="en-US" sz="2000" b="0" strike="noStrike" spc="-1" dirty="0">
                <a:latin typeface="Arial"/>
              </a:rPr>
              <a:t>的缺角有點不一樣</a:t>
            </a:r>
            <a:br>
              <a:rPr lang="en-US" altLang="zh-TW" sz="2000" b="0" strike="noStrike" spc="-1" dirty="0">
                <a:latin typeface="Arial"/>
              </a:rPr>
            </a:br>
            <a:r>
              <a:rPr lang="zh-TW" altLang="en-US" sz="2000" b="0" strike="noStrike" spc="-1" dirty="0">
                <a:latin typeface="Arial"/>
              </a:rPr>
              <a:t>尤其在</a:t>
            </a:r>
            <a:r>
              <a:rPr lang="en-US" altLang="zh-TW" sz="2000" b="0" strike="noStrike" spc="-1" dirty="0">
                <a:latin typeface="Arial"/>
              </a:rPr>
              <a:t>group6</a:t>
            </a:r>
            <a:r>
              <a:rPr lang="zh-TW" altLang="en-US" sz="2000" b="0" strike="noStrike" spc="-1" dirty="0">
                <a:latin typeface="Arial"/>
              </a:rPr>
              <a:t>中 </a:t>
            </a:r>
            <a:r>
              <a:rPr lang="en-US" altLang="zh-TW" sz="2000" b="0" strike="noStrike" spc="-1" dirty="0">
                <a:latin typeface="Arial"/>
              </a:rPr>
              <a:t>Broke</a:t>
            </a:r>
            <a:r>
              <a:rPr lang="zh-TW" altLang="en-US" sz="2000" b="0" strike="noStrike" spc="-1" dirty="0">
                <a:latin typeface="Arial"/>
              </a:rPr>
              <a:t>的型態也不是我們想像中缺角的樣子 </a:t>
            </a:r>
            <a:br>
              <a:rPr lang="en-US" altLang="zh-TW" sz="2000" b="0" strike="noStrike" spc="-1" dirty="0">
                <a:latin typeface="Arial"/>
              </a:rPr>
            </a:br>
            <a:r>
              <a:rPr lang="zh-TW" altLang="en-US" sz="2000" b="0" strike="noStrike" spc="-1" dirty="0">
                <a:latin typeface="Arial"/>
              </a:rPr>
              <a:t>所以在訓練的時候我們採用</a:t>
            </a:r>
            <a:r>
              <a:rPr lang="en-US" altLang="zh-TW" sz="2000" b="0" strike="noStrike" spc="-1" dirty="0">
                <a:latin typeface="Arial"/>
              </a:rPr>
              <a:t>group1,3,4,5,7</a:t>
            </a:r>
            <a:r>
              <a:rPr lang="zh-TW" altLang="en-US" sz="2000" b="0" strike="noStrike" spc="-1" dirty="0">
                <a:latin typeface="Arial"/>
              </a:rPr>
              <a:t>去做訓練</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60</a:t>
            </a:fld>
            <a:endParaRPr lang="en-US" sz="1200" b="0" strike="noStrike" spc="-1">
              <a:latin typeface="Times New Roman"/>
            </a:endParaRPr>
          </a:p>
        </p:txBody>
      </p:sp>
    </p:spTree>
    <p:extLst>
      <p:ext uri="{BB962C8B-B14F-4D97-AF65-F5344CB8AC3E}">
        <p14:creationId xmlns:p14="http://schemas.microsoft.com/office/powerpoint/2010/main" val="230317212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那這是我們用</a:t>
            </a:r>
            <a:r>
              <a:rPr lang="en-US" altLang="zh-TW" sz="2000" b="0" strike="noStrike" spc="-1" dirty="0">
                <a:latin typeface="Arial"/>
              </a:rPr>
              <a:t>PCB Dataset</a:t>
            </a:r>
            <a:r>
              <a:rPr lang="zh-TW" altLang="en-US" sz="2000" b="0" strike="noStrike" spc="-1" dirty="0">
                <a:latin typeface="Arial"/>
              </a:rPr>
              <a:t>訓練</a:t>
            </a:r>
            <a:r>
              <a:rPr lang="en-US" altLang="zh-TW" sz="2000" b="0" strike="noStrike" spc="-1" dirty="0">
                <a:latin typeface="Arial"/>
              </a:rPr>
              <a:t>cMLIP</a:t>
            </a:r>
            <a:r>
              <a:rPr lang="zh-TW" altLang="en-US" sz="2000" b="0" strike="noStrike" spc="-1" dirty="0">
                <a:latin typeface="Arial"/>
              </a:rPr>
              <a:t>的超參數</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61</a:t>
            </a:fld>
            <a:endParaRPr lang="en-US" sz="1200" b="0" strike="noStrike" spc="-1">
              <a:latin typeface="Times New Roman"/>
            </a:endParaRPr>
          </a:p>
        </p:txBody>
      </p:sp>
    </p:spTree>
    <p:extLst>
      <p:ext uri="{BB962C8B-B14F-4D97-AF65-F5344CB8AC3E}">
        <p14:creationId xmlns:p14="http://schemas.microsoft.com/office/powerpoint/2010/main" val="38878679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而在</a:t>
            </a:r>
            <a:r>
              <a:rPr lang="en-US" altLang="zh-TW" sz="2000" b="0" strike="noStrike" spc="-1" dirty="0">
                <a:latin typeface="Arial"/>
              </a:rPr>
              <a:t>unseen</a:t>
            </a:r>
            <a:r>
              <a:rPr lang="zh-TW" altLang="en-US" sz="2000" b="0" strike="noStrike" spc="-1" dirty="0">
                <a:latin typeface="Arial"/>
              </a:rPr>
              <a:t>的地方 因為沒有真實圖片去做相似度的計算 所以在這裡無法算出</a:t>
            </a:r>
            <a:r>
              <a:rPr lang="en-US" altLang="zh-TW" sz="2000" b="0" strike="noStrike" spc="-1" dirty="0">
                <a:latin typeface="Arial"/>
              </a:rPr>
              <a:t>Broke Group3</a:t>
            </a:r>
            <a:r>
              <a:rPr lang="zh-TW" altLang="en-US" sz="2000" b="0" strike="noStrike" spc="-1" dirty="0">
                <a:latin typeface="Arial"/>
              </a:rPr>
              <a:t>的表現 </a:t>
            </a:r>
            <a:br>
              <a:rPr lang="en-US" altLang="zh-TW" sz="2000" b="0" strike="noStrike" spc="-1" dirty="0">
                <a:latin typeface="Arial"/>
              </a:rPr>
            </a:br>
            <a:r>
              <a:rPr lang="zh-TW" altLang="en-US" sz="2000" b="0" strike="noStrike" spc="-1" dirty="0">
                <a:latin typeface="Arial"/>
              </a:rPr>
              <a:t>但我們也是採用這個</a:t>
            </a:r>
            <a:r>
              <a:rPr lang="en-US" altLang="zh-TW" sz="2000" b="0" strike="noStrike" spc="-1" dirty="0">
                <a:latin typeface="Arial"/>
              </a:rPr>
              <a:t>cMLIP</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62</a:t>
            </a:fld>
            <a:endParaRPr lang="en-US" sz="1200" b="0" strike="noStrike" spc="-1">
              <a:latin typeface="Times New Roman"/>
            </a:endParaRPr>
          </a:p>
        </p:txBody>
      </p:sp>
    </p:spTree>
    <p:extLst>
      <p:ext uri="{BB962C8B-B14F-4D97-AF65-F5344CB8AC3E}">
        <p14:creationId xmlns:p14="http://schemas.microsoft.com/office/powerpoint/2010/main" val="5515440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2000" b="0" strike="noStrike" spc="-1" dirty="0">
                <a:latin typeface="Arial"/>
              </a:rPr>
              <a:t>這裡跟跟</a:t>
            </a:r>
            <a:r>
              <a:rPr lang="en-US" altLang="zh-TW" sz="2000" b="0" strike="noStrike" spc="-1" dirty="0">
                <a:latin typeface="Arial"/>
              </a:rPr>
              <a:t>toy dataset</a:t>
            </a:r>
            <a:r>
              <a:rPr lang="zh-TW" altLang="en-US" sz="2000" b="0" strike="noStrike" spc="-1" dirty="0">
                <a:latin typeface="Arial"/>
              </a:rPr>
              <a:t>不一樣的地方是 </a:t>
            </a:r>
            <a:r>
              <a:rPr lang="en-US" altLang="zh-TW" sz="2000" b="0" strike="noStrike" spc="-1" dirty="0">
                <a:latin typeface="Arial"/>
              </a:rPr>
              <a:t>learning rate </a:t>
            </a:r>
            <a:r>
              <a:rPr lang="zh-TW" altLang="en-US" sz="2000" b="0" strike="noStrike" spc="-1" dirty="0">
                <a:latin typeface="Arial"/>
              </a:rPr>
              <a:t>跟 </a:t>
            </a:r>
            <a:r>
              <a:rPr lang="en-US" altLang="zh-TW" sz="3200" dirty="0"/>
              <a:t>Guidance strength(w)</a:t>
            </a:r>
            <a:endParaRPr lang="zh-TW" altLang="en-US" sz="3200" dirty="0"/>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63</a:t>
            </a:fld>
            <a:endParaRPr lang="en-US" sz="1200" b="0" strike="noStrike" spc="-1">
              <a:latin typeface="Times New Roman"/>
            </a:endParaRPr>
          </a:p>
        </p:txBody>
      </p:sp>
    </p:spTree>
    <p:extLst>
      <p:ext uri="{BB962C8B-B14F-4D97-AF65-F5344CB8AC3E}">
        <p14:creationId xmlns:p14="http://schemas.microsoft.com/office/powerpoint/2010/main" val="317125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昨邊是透過</a:t>
            </a:r>
            <a:r>
              <a:rPr lang="en-US" altLang="zh-TW" sz="2000" b="0" strike="noStrike" spc="-1" dirty="0" err="1">
                <a:latin typeface="Arial"/>
              </a:rPr>
              <a:t>addGN</a:t>
            </a:r>
            <a:r>
              <a:rPr lang="zh-TW" altLang="en-US" sz="2000" b="0" strike="noStrike" spc="-1" dirty="0">
                <a:latin typeface="Arial"/>
              </a:rPr>
              <a:t>所產生出的圖片 右邊是</a:t>
            </a:r>
            <a:r>
              <a:rPr lang="en-US" altLang="zh-TW" sz="2000" b="0" strike="noStrike" spc="-1" dirty="0">
                <a:latin typeface="Arial"/>
              </a:rPr>
              <a:t>cMLIP</a:t>
            </a:r>
            <a:br>
              <a:rPr lang="en-US" altLang="zh-TW" sz="2000" b="0" strike="noStrike" spc="-1" dirty="0">
                <a:latin typeface="Arial"/>
              </a:rPr>
            </a:br>
            <a:r>
              <a:rPr lang="zh-TW" altLang="en-US" sz="2000" b="0" strike="noStrike" spc="-1" dirty="0">
                <a:latin typeface="Arial"/>
              </a:rPr>
              <a:t>我們可以看到我框起來的地方是我們</a:t>
            </a:r>
            <a:r>
              <a:rPr lang="en-US" altLang="zh-TW" sz="2000" b="0" strike="noStrike" spc="-1" dirty="0">
                <a:latin typeface="Arial"/>
              </a:rPr>
              <a:t>unseen </a:t>
            </a:r>
            <a:r>
              <a:rPr lang="zh-TW" altLang="en-US" sz="2000" b="0" strike="noStrike" spc="-1" dirty="0">
                <a:latin typeface="Arial"/>
              </a:rPr>
              <a:t>想產生的</a:t>
            </a:r>
            <a:r>
              <a:rPr lang="en-US" altLang="zh-TW" sz="2000" b="0" strike="noStrike" spc="-1" dirty="0">
                <a:latin typeface="Arial"/>
              </a:rPr>
              <a:t>image</a:t>
            </a:r>
            <a:br>
              <a:rPr lang="en-US" altLang="zh-TW" sz="2000" b="0" strike="noStrike" spc="-1" dirty="0">
                <a:latin typeface="Arial"/>
              </a:rPr>
            </a:br>
            <a:r>
              <a:rPr lang="zh-TW" altLang="en-US" sz="2000" b="0" strike="noStrike" spc="-1" dirty="0">
                <a:latin typeface="Arial"/>
              </a:rPr>
              <a:t>在這裡我們第一次發現會有產生失敗的</a:t>
            </a:r>
            <a:r>
              <a:rPr lang="en-US" altLang="zh-TW" sz="2000" b="0" strike="noStrike" spc="-1" dirty="0">
                <a:latin typeface="Arial"/>
              </a:rPr>
              <a:t>image</a:t>
            </a:r>
            <a:r>
              <a:rPr lang="zh-TW" altLang="en-US" sz="2000" b="0" strike="noStrike" spc="-1" dirty="0">
                <a:latin typeface="Arial"/>
              </a:rPr>
              <a:t> 所以我們將兩個方式各</a:t>
            </a:r>
            <a:r>
              <a:rPr lang="en-US" altLang="zh-TW" sz="2000" b="0" strike="noStrike" spc="-1" dirty="0">
                <a:latin typeface="Arial"/>
              </a:rPr>
              <a:t>sample</a:t>
            </a:r>
            <a:r>
              <a:rPr lang="zh-TW" altLang="en-US" sz="2000" b="0" strike="noStrike" spc="-1" dirty="0">
                <a:latin typeface="Arial"/>
              </a:rPr>
              <a:t>出</a:t>
            </a:r>
            <a:r>
              <a:rPr lang="en-US" altLang="zh-TW" sz="2000" b="0" strike="noStrike" spc="-1" dirty="0">
                <a:latin typeface="Arial"/>
              </a:rPr>
              <a:t>50</a:t>
            </a:r>
            <a:r>
              <a:rPr lang="zh-TW" altLang="en-US" sz="2000" b="0" strike="noStrike" spc="-1" dirty="0">
                <a:latin typeface="Arial"/>
              </a:rPr>
              <a:t>張發現</a:t>
            </a:r>
            <a:br>
              <a:rPr lang="en-US" altLang="zh-TW" sz="2000" b="0" strike="noStrike" spc="-1" dirty="0">
                <a:latin typeface="Arial"/>
              </a:rPr>
            </a:br>
            <a:r>
              <a:rPr lang="zh-TW" altLang="en-US" sz="2000" b="0" strike="noStrike" spc="-1" dirty="0">
                <a:latin typeface="Arial"/>
              </a:rPr>
              <a:t>用</a:t>
            </a:r>
            <a:r>
              <a:rPr lang="en-US" altLang="zh-TW" sz="2000" b="0" strike="noStrike" spc="-1" dirty="0">
                <a:latin typeface="Arial"/>
              </a:rPr>
              <a:t>cMLIP</a:t>
            </a:r>
            <a:r>
              <a:rPr lang="zh-TW" altLang="en-US" sz="2000" b="0" strike="noStrike" spc="-1" dirty="0">
                <a:latin typeface="Arial"/>
              </a:rPr>
              <a:t>的方式在</a:t>
            </a:r>
            <a:r>
              <a:rPr lang="en-US" altLang="zh-TW" sz="2000" b="0" strike="noStrike" spc="-1" dirty="0">
                <a:latin typeface="Arial"/>
              </a:rPr>
              <a:t>PCB</a:t>
            </a:r>
            <a:r>
              <a:rPr lang="zh-TW" altLang="en-US" sz="2000" b="0" strike="noStrike" spc="-1" dirty="0">
                <a:latin typeface="Arial"/>
              </a:rPr>
              <a:t> </a:t>
            </a:r>
            <a:r>
              <a:rPr lang="en-US" altLang="zh-TW" sz="2000" b="0" strike="noStrike" spc="-1" dirty="0">
                <a:latin typeface="Arial"/>
              </a:rPr>
              <a:t>Dataset</a:t>
            </a:r>
            <a:r>
              <a:rPr lang="zh-TW" altLang="en-US" sz="2000" b="0" strike="noStrike" spc="-1" dirty="0">
                <a:latin typeface="Arial"/>
              </a:rPr>
              <a:t>中 產生出來的</a:t>
            </a:r>
            <a:r>
              <a:rPr lang="en-US" altLang="zh-TW" sz="2000" b="0" strike="noStrike" spc="-1" dirty="0">
                <a:latin typeface="Arial"/>
              </a:rPr>
              <a:t>Broke</a:t>
            </a:r>
            <a:r>
              <a:rPr lang="zh-TW" altLang="en-US" sz="2000" b="0" strike="noStrike" spc="-1" dirty="0">
                <a:latin typeface="Arial"/>
              </a:rPr>
              <a:t>樣態很模糊 之後會有圖片比較</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64</a:t>
            </a:fld>
            <a:endParaRPr lang="en-US" sz="1200" b="0" strike="noStrike" spc="-1">
              <a:latin typeface="Times New Roman"/>
            </a:endParaRPr>
          </a:p>
        </p:txBody>
      </p:sp>
    </p:spTree>
    <p:extLst>
      <p:ext uri="{BB962C8B-B14F-4D97-AF65-F5344CB8AC3E}">
        <p14:creationId xmlns:p14="http://schemas.microsoft.com/office/powerpoint/2010/main" val="30253240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而這是</a:t>
            </a:r>
            <a:r>
              <a:rPr lang="en-US" altLang="zh-TW" sz="2000" b="0" strike="noStrike" spc="-1" dirty="0" err="1">
                <a:latin typeface="Arial"/>
              </a:rPr>
              <a:t>addGN</a:t>
            </a:r>
            <a:r>
              <a:rPr lang="zh-TW" altLang="en-US" sz="2000" b="0" strike="noStrike" spc="-1" dirty="0">
                <a:latin typeface="Arial"/>
              </a:rPr>
              <a:t>所產生的</a:t>
            </a:r>
            <a:r>
              <a:rPr lang="en-US" altLang="zh-TW" sz="2000" b="0" strike="noStrike" spc="-1" dirty="0">
                <a:latin typeface="Arial"/>
              </a:rPr>
              <a:t>50</a:t>
            </a:r>
            <a:r>
              <a:rPr lang="zh-TW" altLang="en-US" sz="2000" b="0" strike="noStrike" spc="-1" dirty="0">
                <a:latin typeface="Arial"/>
              </a:rPr>
              <a:t>張圖片</a:t>
            </a:r>
            <a:br>
              <a:rPr lang="en-US" altLang="zh-TW" sz="2000" b="0" strike="noStrike" spc="-1" dirty="0">
                <a:latin typeface="Arial"/>
              </a:rPr>
            </a:br>
            <a:r>
              <a:rPr lang="zh-TW" altLang="en-US" sz="2000" b="0" strike="noStrike" spc="-1" dirty="0">
                <a:latin typeface="Arial"/>
              </a:rPr>
              <a:t>紅色框起來是我們覺得還不錯的圖片 </a:t>
            </a:r>
            <a:br>
              <a:rPr lang="en-US" altLang="zh-TW" sz="2000" b="0" strike="noStrike" spc="-1" dirty="0">
                <a:latin typeface="Arial"/>
              </a:rPr>
            </a:br>
            <a:r>
              <a:rPr lang="zh-TW" altLang="en-US" sz="2000" b="0" strike="noStrike" spc="-1" dirty="0">
                <a:latin typeface="Arial"/>
              </a:rPr>
              <a:t>雖然產生成功 但成功率不太高 還需要經過選擇才能做完擴充資料集的樣本</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65</a:t>
            </a:fld>
            <a:endParaRPr lang="en-US" sz="1200" b="0" strike="noStrike" spc="-1">
              <a:latin typeface="Times New Roman"/>
            </a:endParaRPr>
          </a:p>
        </p:txBody>
      </p:sp>
    </p:spTree>
    <p:extLst>
      <p:ext uri="{BB962C8B-B14F-4D97-AF65-F5344CB8AC3E}">
        <p14:creationId xmlns:p14="http://schemas.microsoft.com/office/powerpoint/2010/main" val="42350592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所以我們設計了一個</a:t>
            </a:r>
            <a:r>
              <a:rPr lang="en-US" altLang="zh-TW" sz="2000" b="0" strike="noStrike" spc="-1" dirty="0">
                <a:latin typeface="Arial"/>
              </a:rPr>
              <a:t>binary classifier</a:t>
            </a:r>
            <a:r>
              <a:rPr lang="zh-TW" altLang="en-US" sz="2000" b="0" strike="noStrike" spc="-1" dirty="0">
                <a:latin typeface="Arial"/>
              </a:rPr>
              <a:t>去挑選</a:t>
            </a:r>
            <a:r>
              <a:rPr lang="en-US" altLang="zh-TW" sz="2000" b="0" strike="noStrike" spc="-1" dirty="0">
                <a:latin typeface="Arial"/>
              </a:rPr>
              <a:t>Broke</a:t>
            </a:r>
            <a:r>
              <a:rPr lang="zh-TW" altLang="en-US" sz="2000" b="0" strike="noStrike" spc="-1" dirty="0">
                <a:latin typeface="Arial"/>
              </a:rPr>
              <a:t>的</a:t>
            </a:r>
            <a:r>
              <a:rPr lang="en-US" altLang="zh-TW" sz="2000" b="0" strike="noStrike" spc="-1" dirty="0">
                <a:latin typeface="Arial"/>
              </a:rPr>
              <a:t>image</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66</a:t>
            </a:fld>
            <a:endParaRPr lang="en-US" sz="1200" b="0" strike="noStrike" spc="-1">
              <a:latin typeface="Times New Roman"/>
            </a:endParaRPr>
          </a:p>
        </p:txBody>
      </p:sp>
    </p:spTree>
    <p:extLst>
      <p:ext uri="{BB962C8B-B14F-4D97-AF65-F5344CB8AC3E}">
        <p14:creationId xmlns:p14="http://schemas.microsoft.com/office/powerpoint/2010/main" val="35816041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這是他的架構圖 首先我們先將我們的</a:t>
            </a:r>
            <a:r>
              <a:rPr lang="en-US" altLang="zh-TW" sz="2000" b="0" strike="noStrike" spc="-1" dirty="0">
                <a:latin typeface="Arial"/>
              </a:rPr>
              <a:t>compositional condition </a:t>
            </a:r>
            <a:r>
              <a:rPr lang="zh-TW" altLang="en-US" sz="2000" b="0" strike="noStrike" spc="-1" dirty="0">
                <a:latin typeface="Arial"/>
              </a:rPr>
              <a:t>輸入進去</a:t>
            </a:r>
            <a:r>
              <a:rPr lang="en-US" altLang="zh-TW" sz="2000" b="0" strike="noStrike" spc="-1" dirty="0">
                <a:latin typeface="Arial"/>
              </a:rPr>
              <a:t>CCDM</a:t>
            </a:r>
            <a:r>
              <a:rPr lang="zh-TW" altLang="en-US" sz="2000" b="0" strike="noStrike" spc="-1" dirty="0">
                <a:latin typeface="Arial"/>
              </a:rPr>
              <a:t> 產生出來的圖片再經由這個</a:t>
            </a:r>
            <a:r>
              <a:rPr lang="en-US" altLang="zh-TW" sz="2000" b="0" strike="noStrike" spc="-1" dirty="0">
                <a:latin typeface="Arial"/>
              </a:rPr>
              <a:t>binary classifier</a:t>
            </a:r>
            <a:r>
              <a:rPr lang="zh-TW" altLang="en-US" sz="2000" b="0" strike="noStrike" spc="-1" dirty="0">
                <a:latin typeface="Arial"/>
              </a:rPr>
              <a:t>去挑選是不是</a:t>
            </a:r>
            <a:r>
              <a:rPr lang="en-US" altLang="zh-TW" sz="2000" b="0" strike="noStrike" spc="-1" dirty="0">
                <a:latin typeface="Arial"/>
              </a:rPr>
              <a:t>Broke</a:t>
            </a:r>
            <a:br>
              <a:rPr lang="en-US" altLang="zh-TW" sz="2000" b="0" strike="noStrike" spc="-1" dirty="0">
                <a:latin typeface="Arial"/>
              </a:rPr>
            </a:br>
            <a:r>
              <a:rPr lang="zh-TW" altLang="en-US" sz="2000" b="0" strike="noStrike" spc="-1" dirty="0">
                <a:latin typeface="Arial"/>
              </a:rPr>
              <a:t>在這裡我們的</a:t>
            </a:r>
            <a:r>
              <a:rPr lang="en-US" altLang="zh-TW" sz="2000" b="0" strike="noStrike" spc="-1" dirty="0">
                <a:latin typeface="Arial"/>
              </a:rPr>
              <a:t>binary classifier</a:t>
            </a:r>
            <a:r>
              <a:rPr lang="zh-TW" altLang="en-US" sz="2000" b="0" strike="noStrike" spc="-1" dirty="0">
                <a:latin typeface="Arial"/>
              </a:rPr>
              <a:t>是使用</a:t>
            </a:r>
            <a:r>
              <a:rPr lang="en-US" altLang="zh-TW" sz="2000" b="0" strike="noStrike" spc="-1" dirty="0">
                <a:latin typeface="Arial"/>
              </a:rPr>
              <a:t>resnet152</a:t>
            </a:r>
            <a:r>
              <a:rPr lang="zh-TW" altLang="en-US" sz="2000" b="0" strike="noStrike" spc="-1" dirty="0">
                <a:latin typeface="Arial"/>
              </a:rPr>
              <a:t>去做訓練 而訓練的資料集 則是將我們的</a:t>
            </a:r>
            <a:r>
              <a:rPr lang="en-US" altLang="zh-TW" sz="2000" b="0" strike="noStrike" spc="-1" dirty="0">
                <a:latin typeface="Arial"/>
              </a:rPr>
              <a:t>PCB Dataset</a:t>
            </a:r>
            <a:r>
              <a:rPr lang="zh-TW" altLang="en-US" sz="2000" b="0" strike="noStrike" spc="-1" dirty="0">
                <a:latin typeface="Arial"/>
              </a:rPr>
              <a:t>分成 </a:t>
            </a:r>
            <a:r>
              <a:rPr lang="en-US" altLang="zh-TW" sz="2000" b="0" strike="noStrike" spc="-1" dirty="0">
                <a:latin typeface="Arial"/>
              </a:rPr>
              <a:t>broke</a:t>
            </a:r>
            <a:r>
              <a:rPr lang="zh-TW" altLang="en-US" sz="2000" b="0" strike="noStrike" spc="-1" dirty="0">
                <a:latin typeface="Arial"/>
              </a:rPr>
              <a:t> 跟 </a:t>
            </a:r>
            <a:r>
              <a:rPr lang="en-US" altLang="zh-TW" sz="2000" b="0" strike="noStrike" spc="-1" dirty="0">
                <a:latin typeface="Arial"/>
              </a:rPr>
              <a:t>unbroke</a:t>
            </a:r>
            <a:r>
              <a:rPr lang="zh-TW" altLang="en-US" sz="2000" b="0" strike="noStrike" spc="-1" dirty="0">
                <a:latin typeface="Arial"/>
              </a:rPr>
              <a:t>去做訓練 最後會挑選出我們想要的</a:t>
            </a:r>
            <a:r>
              <a:rPr lang="en-US" altLang="zh-TW" sz="2000" b="0" strike="noStrike" spc="-1" dirty="0">
                <a:latin typeface="Arial"/>
              </a:rPr>
              <a:t>broke</a:t>
            </a:r>
            <a:r>
              <a:rPr lang="zh-TW" altLang="en-US" sz="2000" b="0" strike="noStrike" spc="-1" dirty="0">
                <a:latin typeface="Arial"/>
              </a:rPr>
              <a:t>照片</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67</a:t>
            </a:fld>
            <a:endParaRPr lang="en-US" sz="1200" b="0" strike="noStrike" spc="-1">
              <a:latin typeface="Times New Roman"/>
            </a:endParaRPr>
          </a:p>
        </p:txBody>
      </p:sp>
    </p:spTree>
    <p:extLst>
      <p:ext uri="{BB962C8B-B14F-4D97-AF65-F5344CB8AC3E}">
        <p14:creationId xmlns:p14="http://schemas.microsoft.com/office/powerpoint/2010/main" val="37072850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strike="noStrike" spc="-1" dirty="0">
                <a:latin typeface="Arial"/>
              </a:rPr>
              <a:t>在挑選過後 我們回想到最初的目標是希望能運用現在</a:t>
            </a:r>
            <a:r>
              <a:rPr lang="en-US" altLang="zh-TW" sz="3200" b="0" strike="noStrike" spc="-1" dirty="0">
                <a:latin typeface="Arial"/>
              </a:rPr>
              <a:t>image generate</a:t>
            </a:r>
            <a:r>
              <a:rPr lang="zh-TW" altLang="en-US" sz="3200" b="0" strike="noStrike" spc="-1" dirty="0">
                <a:latin typeface="Arial"/>
              </a:rPr>
              <a:t>的技術 生產出未見過的瑕疵元件 再將這個瑕疵元件放入光學檢測</a:t>
            </a:r>
            <a:br>
              <a:rPr lang="en-US" altLang="zh-TW" sz="2000" b="0" strike="noStrike" spc="-1" dirty="0">
                <a:latin typeface="Arial"/>
              </a:rPr>
            </a:br>
            <a:r>
              <a:rPr lang="zh-TW" altLang="en-US" sz="3200" dirty="0"/>
              <a:t>作為</a:t>
            </a:r>
            <a:r>
              <a:rPr lang="en-US" altLang="zh-TW" sz="3200" b="0" strike="noStrike" spc="-1" dirty="0">
                <a:latin typeface="Arial"/>
              </a:rPr>
              <a:t>Defect detection</a:t>
            </a:r>
            <a:r>
              <a:rPr lang="zh-TW" altLang="en-US" sz="3200" dirty="0"/>
              <a:t>擴充資料集的手段 以提高</a:t>
            </a:r>
            <a:r>
              <a:rPr lang="en-US" altLang="zh-TW" sz="3200" dirty="0"/>
              <a:t>AOI</a:t>
            </a:r>
            <a:r>
              <a:rPr lang="zh-TW" altLang="en-US" sz="3200" dirty="0"/>
              <a:t>對</a:t>
            </a:r>
            <a:r>
              <a:rPr lang="en-US" altLang="zh-TW" sz="3200" dirty="0"/>
              <a:t>unseen image </a:t>
            </a:r>
            <a:r>
              <a:rPr lang="zh-TW" altLang="en-US" sz="3200" dirty="0"/>
              <a:t>的準確率</a:t>
            </a:r>
            <a:endParaRPr lang="en-US" altLang="zh-TW" sz="32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68</a:t>
            </a:fld>
            <a:endParaRPr lang="en-US" sz="1200" b="0" strike="noStrike" spc="-1">
              <a:latin typeface="Times New Roman"/>
            </a:endParaRPr>
          </a:p>
        </p:txBody>
      </p:sp>
    </p:spTree>
    <p:extLst>
      <p:ext uri="{BB962C8B-B14F-4D97-AF65-F5344CB8AC3E}">
        <p14:creationId xmlns:p14="http://schemas.microsoft.com/office/powerpoint/2010/main" val="2871739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但礙於我們沒有實際的</a:t>
            </a:r>
            <a:r>
              <a:rPr lang="en-US" altLang="zh-TW" sz="2000" b="0" strike="noStrike" spc="-1" dirty="0">
                <a:latin typeface="Arial"/>
              </a:rPr>
              <a:t>broke group3</a:t>
            </a:r>
            <a:r>
              <a:rPr lang="zh-TW" altLang="en-US" sz="2000" b="0" strike="noStrike" spc="-1" dirty="0">
                <a:latin typeface="Arial"/>
              </a:rPr>
              <a:t> 所以我們為了測試</a:t>
            </a:r>
            <a:r>
              <a:rPr lang="en-US" altLang="zh-TW" sz="2000" b="0" strike="noStrike" spc="-1" dirty="0">
                <a:latin typeface="Arial"/>
              </a:rPr>
              <a:t>CCDM</a:t>
            </a:r>
            <a:r>
              <a:rPr lang="zh-TW" altLang="en-US" sz="2000" b="0" strike="noStrike" spc="-1" dirty="0">
                <a:latin typeface="Arial"/>
              </a:rPr>
              <a:t>是否有達成我們的目標</a:t>
            </a:r>
            <a:br>
              <a:rPr lang="en-US" altLang="zh-TW" sz="2000" b="0" strike="noStrike" spc="-1" dirty="0">
                <a:latin typeface="Arial"/>
              </a:rPr>
            </a:br>
            <a:r>
              <a:rPr lang="zh-TW" altLang="en-US" sz="2000" b="0" strike="noStrike" spc="-1" dirty="0">
                <a:latin typeface="Arial"/>
              </a:rPr>
              <a:t>我們設計了這個實驗</a:t>
            </a:r>
            <a:endParaRPr lang="en-US" altLang="zh-TW" sz="2000" b="0" strike="noStrike" spc="-1" dirty="0">
              <a:latin typeface="Arial"/>
            </a:endParaRPr>
          </a:p>
          <a:p>
            <a:br>
              <a:rPr lang="en-US" altLang="zh-TW" sz="2000" b="0" strike="noStrike" spc="-1" dirty="0">
                <a:latin typeface="Arial"/>
              </a:rPr>
            </a:br>
            <a:r>
              <a:rPr lang="zh-TW" altLang="en-US" sz="2000" b="0" strike="noStrike" spc="-1" dirty="0">
                <a:latin typeface="Arial"/>
              </a:rPr>
              <a:t>由</a:t>
            </a:r>
            <a:r>
              <a:rPr lang="en-US" altLang="zh-TW" sz="2000" b="0" strike="noStrike" spc="-1" dirty="0">
                <a:latin typeface="Arial"/>
              </a:rPr>
              <a:t>CCDM</a:t>
            </a:r>
            <a:r>
              <a:rPr lang="zh-TW" altLang="en-US" sz="2000" b="0" strike="noStrike" spc="-1" dirty="0">
                <a:latin typeface="Arial"/>
              </a:rPr>
              <a:t>產生</a:t>
            </a:r>
            <a:r>
              <a:rPr lang="en-US" altLang="zh-TW" sz="2000" b="0" strike="noStrike" spc="-1" dirty="0">
                <a:latin typeface="Arial"/>
              </a:rPr>
              <a:t>broke Group1</a:t>
            </a:r>
            <a:r>
              <a:rPr lang="zh-TW" altLang="en-US" sz="2000" b="0" strike="noStrike" spc="-1" dirty="0">
                <a:latin typeface="Arial"/>
              </a:rPr>
              <a:t> 再藉由</a:t>
            </a:r>
            <a:r>
              <a:rPr lang="en-US" altLang="zh-TW" sz="2000" b="0" strike="noStrike" spc="-1" dirty="0">
                <a:latin typeface="Arial"/>
              </a:rPr>
              <a:t>binary classifier</a:t>
            </a:r>
            <a:r>
              <a:rPr lang="zh-TW" altLang="en-US" sz="2000" b="0" strike="noStrike" spc="-1" dirty="0">
                <a:latin typeface="Arial"/>
              </a:rPr>
              <a:t>挑選照片 </a:t>
            </a:r>
            <a:r>
              <a:rPr lang="en-US" altLang="zh-TW" sz="2000" b="0" strike="noStrike" spc="-1" dirty="0">
                <a:latin typeface="Arial"/>
              </a:rPr>
              <a:t>(</a:t>
            </a:r>
            <a:r>
              <a:rPr lang="zh-TW" altLang="en-US" sz="2000" b="0" strike="noStrike" spc="-1" dirty="0">
                <a:latin typeface="Arial"/>
              </a:rPr>
              <a:t>那右邊是經由</a:t>
            </a:r>
            <a:r>
              <a:rPr lang="en-US" altLang="zh-TW" sz="2000" b="0" strike="noStrike" spc="-1" dirty="0">
                <a:latin typeface="Arial"/>
              </a:rPr>
              <a:t>select model</a:t>
            </a:r>
            <a:r>
              <a:rPr lang="zh-TW" altLang="en-US" sz="2000" b="0" strike="noStrike" spc="-1" dirty="0">
                <a:latin typeface="Arial"/>
              </a:rPr>
              <a:t>挑選出來的</a:t>
            </a:r>
            <a:r>
              <a:rPr lang="en-US" altLang="zh-TW" sz="2000" b="0" strike="noStrike" spc="-1" dirty="0">
                <a:latin typeface="Arial"/>
              </a:rPr>
              <a:t>broke group1)</a:t>
            </a:r>
          </a:p>
          <a:p>
            <a:br>
              <a:rPr lang="en-US" altLang="zh-TW" sz="2000" b="0" strike="noStrike" spc="-1" dirty="0">
                <a:latin typeface="Arial"/>
              </a:rPr>
            </a:br>
            <a:r>
              <a:rPr lang="zh-TW" altLang="en-US" sz="2000" b="0" strike="noStrike" spc="-1" dirty="0">
                <a:latin typeface="Arial"/>
              </a:rPr>
              <a:t>再來也會有一個</a:t>
            </a:r>
            <a:r>
              <a:rPr lang="en-US" altLang="zh-TW" sz="2000" b="0" strike="noStrike" spc="-1" dirty="0">
                <a:latin typeface="Arial"/>
              </a:rPr>
              <a:t>classifier </a:t>
            </a:r>
            <a:r>
              <a:rPr lang="zh-TW" altLang="en-US" sz="2000" b="0" strike="noStrike" spc="-1" dirty="0">
                <a:latin typeface="Arial"/>
              </a:rPr>
              <a:t>也是使用</a:t>
            </a:r>
            <a:r>
              <a:rPr lang="en-US" altLang="zh-TW" sz="2000" b="0" strike="noStrike" spc="-1" dirty="0">
                <a:latin typeface="Arial"/>
              </a:rPr>
              <a:t>PCB dataset</a:t>
            </a:r>
            <a:r>
              <a:rPr lang="zh-TW" altLang="en-US" sz="2000" b="0" strike="noStrike" spc="-1" dirty="0">
                <a:latin typeface="Arial"/>
              </a:rPr>
              <a:t>去訓練 這裡分成 </a:t>
            </a:r>
            <a:r>
              <a:rPr lang="en-US" altLang="zh-TW" sz="2000" b="0" strike="noStrike" spc="-1" dirty="0">
                <a:latin typeface="Arial"/>
              </a:rPr>
              <a:t>Good Broke Shift</a:t>
            </a:r>
            <a:r>
              <a:rPr lang="zh-TW" altLang="en-US" sz="2000" b="0" strike="noStrike" spc="-1" dirty="0">
                <a:latin typeface="Arial"/>
              </a:rPr>
              <a:t>三類 但是沒有</a:t>
            </a:r>
            <a:r>
              <a:rPr lang="en-US" altLang="zh-TW" sz="2000" b="0" strike="noStrike" spc="-1" dirty="0">
                <a:latin typeface="Arial"/>
              </a:rPr>
              <a:t>broke Group1</a:t>
            </a:r>
            <a:r>
              <a:rPr lang="zh-TW" altLang="en-US" sz="2000" b="0" strike="noStrike" spc="-1" dirty="0">
                <a:latin typeface="Arial"/>
              </a:rPr>
              <a:t>的</a:t>
            </a:r>
            <a:r>
              <a:rPr lang="en-US" altLang="zh-TW" sz="2000" b="0" strike="noStrike" spc="-1" dirty="0">
                <a:latin typeface="Arial"/>
              </a:rPr>
              <a:t> image(unseen image)</a:t>
            </a:r>
            <a:r>
              <a:rPr lang="zh-TW" altLang="en-US" sz="2000" b="0" strike="noStrike" spc="-1" dirty="0">
                <a:latin typeface="Arial"/>
              </a:rPr>
              <a:t>去做訓練</a:t>
            </a:r>
            <a:br>
              <a:rPr lang="en-US" altLang="zh-TW" sz="2000" b="0" strike="noStrike" spc="-1" dirty="0">
                <a:latin typeface="Arial"/>
              </a:rPr>
            </a:br>
            <a:r>
              <a:rPr lang="zh-TW" altLang="en-US" sz="2000" b="0" strike="noStrike" spc="-1" dirty="0">
                <a:latin typeface="Arial"/>
              </a:rPr>
              <a:t>這個</a:t>
            </a:r>
            <a:r>
              <a:rPr lang="en-US" altLang="zh-TW" sz="2000" b="0" strike="noStrike" spc="-1" dirty="0">
                <a:latin typeface="Arial"/>
              </a:rPr>
              <a:t>classifier </a:t>
            </a:r>
            <a:r>
              <a:rPr lang="zh-TW" altLang="en-US" sz="2000" b="0" strike="noStrike" spc="-1" dirty="0">
                <a:latin typeface="Arial"/>
              </a:rPr>
              <a:t>判斷</a:t>
            </a:r>
            <a:r>
              <a:rPr lang="en-US" altLang="zh-TW" sz="2000" b="0" strike="noStrike" spc="-1" dirty="0">
                <a:latin typeface="Arial"/>
              </a:rPr>
              <a:t>broke Group1</a:t>
            </a:r>
            <a:r>
              <a:rPr lang="zh-TW" altLang="en-US" sz="2000" b="0" strike="noStrike" spc="-1" dirty="0">
                <a:latin typeface="Arial"/>
              </a:rPr>
              <a:t>的</a:t>
            </a:r>
            <a:r>
              <a:rPr lang="en-US" altLang="zh-TW" sz="2000" b="0" strike="noStrike" spc="-1" dirty="0">
                <a:latin typeface="Arial"/>
              </a:rPr>
              <a:t>real image </a:t>
            </a:r>
            <a:r>
              <a:rPr lang="zh-TW" altLang="en-US" sz="2000" b="0" strike="noStrike" spc="-1" dirty="0">
                <a:latin typeface="Arial"/>
              </a:rPr>
              <a:t>時準確率只有</a:t>
            </a:r>
            <a:r>
              <a:rPr lang="en-US" altLang="zh-TW" sz="2000" b="0" strike="noStrike" spc="-1" dirty="0">
                <a:latin typeface="Arial"/>
              </a:rPr>
              <a:t>22%</a:t>
            </a:r>
            <a:r>
              <a:rPr lang="zh-TW" altLang="en-US" sz="2000" b="0" strike="noStrike" spc="-1" dirty="0">
                <a:latin typeface="Arial"/>
              </a:rPr>
              <a:t>左右</a:t>
            </a:r>
            <a:br>
              <a:rPr lang="en-US" altLang="zh-TW" sz="2000" b="0" strike="noStrike" spc="-1" dirty="0">
                <a:latin typeface="Arial"/>
              </a:rPr>
            </a:br>
            <a:r>
              <a:rPr lang="zh-TW" altLang="en-US" sz="2000" b="0" strike="noStrike" spc="-1" dirty="0">
                <a:latin typeface="Arial"/>
              </a:rPr>
              <a:t>而加入我們右邊</a:t>
            </a:r>
            <a:r>
              <a:rPr lang="en-US" altLang="zh-TW" sz="2000" b="0" strike="noStrike" spc="-1" dirty="0">
                <a:latin typeface="Arial"/>
              </a:rPr>
              <a:t>select image</a:t>
            </a:r>
            <a:r>
              <a:rPr lang="zh-TW" altLang="en-US" sz="2000" b="0" strike="noStrike" spc="-1" dirty="0">
                <a:latin typeface="Arial"/>
              </a:rPr>
              <a:t>過後的圖片去訓練後</a:t>
            </a:r>
            <a:br>
              <a:rPr lang="en-US" altLang="zh-TW" sz="2000" b="0" strike="noStrike" spc="-1" dirty="0">
                <a:latin typeface="Arial"/>
              </a:rPr>
            </a:br>
            <a:r>
              <a:rPr lang="zh-TW" altLang="en-US" sz="2000" b="0" strike="noStrike" spc="-1" dirty="0">
                <a:latin typeface="Arial"/>
              </a:rPr>
              <a:t>在判斷</a:t>
            </a:r>
            <a:r>
              <a:rPr lang="en-US" altLang="zh-TW" sz="2000" b="0" strike="noStrike" spc="-1" dirty="0">
                <a:latin typeface="Arial"/>
              </a:rPr>
              <a:t>broke Group1</a:t>
            </a:r>
            <a:r>
              <a:rPr lang="zh-TW" altLang="en-US" sz="2000" b="0" strike="noStrike" spc="-1" dirty="0">
                <a:latin typeface="Arial"/>
              </a:rPr>
              <a:t>的</a:t>
            </a:r>
            <a:r>
              <a:rPr lang="en-US" altLang="zh-TW" sz="2000" b="0" strike="noStrike" spc="-1" dirty="0">
                <a:latin typeface="Arial"/>
              </a:rPr>
              <a:t>real image</a:t>
            </a:r>
            <a:r>
              <a:rPr lang="zh-TW" altLang="en-US" sz="2000" b="0" strike="noStrike" spc="-1" dirty="0">
                <a:latin typeface="Arial"/>
              </a:rPr>
              <a:t>提升到了</a:t>
            </a:r>
            <a:r>
              <a:rPr lang="en-US" altLang="zh-TW" sz="2000" b="0" strike="noStrike" spc="-1" dirty="0">
                <a:latin typeface="Arial"/>
              </a:rPr>
              <a:t>75%</a:t>
            </a:r>
            <a:br>
              <a:rPr lang="en-US" altLang="zh-TW" sz="2000" b="0" strike="noStrike" spc="-1" dirty="0">
                <a:latin typeface="Arial"/>
              </a:rPr>
            </a:br>
            <a:r>
              <a:rPr lang="zh-TW" altLang="en-US" sz="2000" b="0" strike="noStrike" spc="-1" dirty="0">
                <a:latin typeface="Arial"/>
              </a:rPr>
              <a:t>這也達成了我們最初目標</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69</a:t>
            </a:fld>
            <a:endParaRPr lang="en-US" sz="1200" b="0" strike="noStrike" spc="-1">
              <a:latin typeface="Times New Roman"/>
            </a:endParaRPr>
          </a:p>
        </p:txBody>
      </p:sp>
    </p:spTree>
    <p:extLst>
      <p:ext uri="{BB962C8B-B14F-4D97-AF65-F5344CB8AC3E}">
        <p14:creationId xmlns:p14="http://schemas.microsoft.com/office/powerpoint/2010/main" val="3193429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strike="noStrike" spc="-1" dirty="0">
                <a:latin typeface="Arial"/>
              </a:rPr>
              <a:t>我們的目標是希望能運用現在</a:t>
            </a:r>
            <a:r>
              <a:rPr lang="en-US" altLang="zh-TW" sz="3200" b="0" strike="noStrike" spc="-1" dirty="0">
                <a:latin typeface="Arial"/>
              </a:rPr>
              <a:t>image generate</a:t>
            </a:r>
            <a:r>
              <a:rPr lang="zh-TW" altLang="en-US" sz="3200" b="0" strike="noStrike" spc="-1" dirty="0">
                <a:latin typeface="Arial"/>
              </a:rPr>
              <a:t>的技術 生產出未見過的瑕疵元件 再將這個瑕疵元件放入光學檢測</a:t>
            </a:r>
            <a:br>
              <a:rPr lang="en-US" altLang="zh-TW" sz="2000" b="0" strike="noStrike" spc="-1" dirty="0">
                <a:latin typeface="Arial"/>
              </a:rPr>
            </a:br>
            <a:r>
              <a:rPr lang="zh-TW" altLang="en-US" sz="3200" dirty="0"/>
              <a:t>作為</a:t>
            </a:r>
            <a:r>
              <a:rPr lang="en-US" altLang="zh-TW" sz="3200" b="0" strike="noStrike" spc="-1" dirty="0">
                <a:latin typeface="Arial"/>
              </a:rPr>
              <a:t>Defect detection</a:t>
            </a:r>
            <a:r>
              <a:rPr lang="zh-TW" altLang="en-US" sz="3200" dirty="0"/>
              <a:t>擴充資料集的手段 以提高</a:t>
            </a:r>
            <a:r>
              <a:rPr lang="en-US" altLang="zh-TW" sz="3200" dirty="0"/>
              <a:t>AOI</a:t>
            </a:r>
            <a:r>
              <a:rPr lang="zh-TW" altLang="en-US" sz="3200" dirty="0"/>
              <a:t>對</a:t>
            </a:r>
            <a:r>
              <a:rPr lang="en-US" altLang="zh-TW" sz="3200" dirty="0"/>
              <a:t>unseen image </a:t>
            </a:r>
            <a:r>
              <a:rPr lang="zh-TW" altLang="en-US" sz="3200" dirty="0"/>
              <a:t>的準確率</a:t>
            </a:r>
            <a:endParaRPr lang="en-US" altLang="zh-TW" sz="32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7</a:t>
            </a:fld>
            <a:endParaRPr lang="en-US" sz="1200" b="0" strike="noStrike" spc="-1">
              <a:latin typeface="Times New Roman"/>
            </a:endParaRPr>
          </a:p>
        </p:txBody>
      </p:sp>
    </p:spTree>
    <p:extLst>
      <p:ext uri="{BB962C8B-B14F-4D97-AF65-F5344CB8AC3E}">
        <p14:creationId xmlns:p14="http://schemas.microsoft.com/office/powerpoint/2010/main" val="19495355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而這張圖是比較</a:t>
            </a:r>
            <a:r>
              <a:rPr lang="en-US" altLang="zh-TW" sz="2000" b="0" strike="noStrike" spc="-1" dirty="0" err="1">
                <a:latin typeface="Arial"/>
              </a:rPr>
              <a:t>addGN</a:t>
            </a:r>
            <a:r>
              <a:rPr lang="en-US" altLang="zh-TW" sz="2000" b="0" strike="noStrike" spc="-1" dirty="0">
                <a:latin typeface="Arial"/>
              </a:rPr>
              <a:t> </a:t>
            </a:r>
            <a:r>
              <a:rPr lang="zh-TW" altLang="en-US" sz="2000" b="0" strike="noStrike" spc="-1" dirty="0">
                <a:latin typeface="Arial"/>
              </a:rPr>
              <a:t>跟 </a:t>
            </a:r>
            <a:r>
              <a:rPr lang="en-US" altLang="zh-TW" sz="2000" b="0" strike="noStrike" spc="-1" dirty="0" err="1">
                <a:latin typeface="Arial"/>
              </a:rPr>
              <a:t>cMLIP</a:t>
            </a:r>
            <a:r>
              <a:rPr lang="zh-TW" altLang="en-US" sz="2000" b="0" strike="noStrike" spc="-1" dirty="0">
                <a:latin typeface="Arial"/>
              </a:rPr>
              <a:t> </a:t>
            </a:r>
            <a:r>
              <a:rPr lang="en-US" altLang="zh-TW" sz="2000" b="0" strike="noStrike" spc="-1" dirty="0">
                <a:latin typeface="Arial"/>
              </a:rPr>
              <a:t>select image</a:t>
            </a:r>
            <a:r>
              <a:rPr lang="zh-TW" altLang="en-US" sz="2000" b="0" strike="noStrike" spc="-1" dirty="0">
                <a:latin typeface="Arial"/>
              </a:rPr>
              <a:t>後的表現 可以看到 </a:t>
            </a:r>
            <a:r>
              <a:rPr lang="en-US" altLang="zh-TW" sz="2000" b="0" strike="noStrike" spc="-1" dirty="0">
                <a:latin typeface="Arial"/>
              </a:rPr>
              <a:t>real</a:t>
            </a:r>
            <a:r>
              <a:rPr lang="zh-TW" altLang="en-US" sz="2000" b="0" strike="noStrike" spc="-1" dirty="0">
                <a:latin typeface="Arial"/>
              </a:rPr>
              <a:t>的</a:t>
            </a:r>
            <a:r>
              <a:rPr lang="en-US" altLang="zh-TW" sz="2000" b="0" strike="noStrike" spc="-1" dirty="0">
                <a:latin typeface="Arial"/>
              </a:rPr>
              <a:t>Group3</a:t>
            </a:r>
            <a:r>
              <a:rPr lang="zh-TW" altLang="en-US" sz="2000" b="0" strike="noStrike" spc="-1" dirty="0">
                <a:latin typeface="Arial"/>
              </a:rPr>
              <a:t>上面有字體而在</a:t>
            </a:r>
            <a:r>
              <a:rPr lang="en-US" altLang="zh-TW" sz="2000" b="0" strike="noStrike" spc="-1" dirty="0" err="1">
                <a:latin typeface="Arial"/>
              </a:rPr>
              <a:t>cMLIP</a:t>
            </a:r>
            <a:r>
              <a:rPr lang="zh-TW" altLang="en-US" sz="2000" b="0" strike="noStrike" spc="-1" dirty="0">
                <a:latin typeface="Arial"/>
              </a:rPr>
              <a:t>中在</a:t>
            </a:r>
            <a:r>
              <a:rPr lang="en-US" altLang="zh-TW" sz="2000" b="0" strike="noStrike" spc="-1" dirty="0">
                <a:latin typeface="Arial"/>
              </a:rPr>
              <a:t>broke</a:t>
            </a:r>
            <a:r>
              <a:rPr lang="zh-TW" altLang="en-US" sz="2000" b="0" strike="noStrike" spc="-1" dirty="0">
                <a:latin typeface="Arial"/>
              </a:rPr>
              <a:t>的圖片很模糊 而且最具</a:t>
            </a:r>
            <a:r>
              <a:rPr lang="en-US" altLang="zh-TW" sz="2000" b="0" strike="noStrike" spc="-1" dirty="0">
                <a:latin typeface="Arial"/>
              </a:rPr>
              <a:t>Group3</a:t>
            </a:r>
            <a:r>
              <a:rPr lang="zh-TW" altLang="en-US" sz="2000" b="0" strike="noStrike" spc="-1" dirty="0">
                <a:latin typeface="Arial"/>
              </a:rPr>
              <a:t>代表性的字體也會不見</a:t>
            </a:r>
            <a:br>
              <a:rPr lang="en-US" altLang="zh-TW" sz="2000" b="0" strike="noStrike" spc="-1" dirty="0">
                <a:latin typeface="Arial"/>
              </a:rPr>
            </a:br>
            <a:r>
              <a:rPr lang="zh-TW" altLang="en-US" sz="2000" b="0" strike="noStrike" spc="-1" dirty="0">
                <a:latin typeface="Arial"/>
              </a:rPr>
              <a:t>所以在</a:t>
            </a:r>
            <a:r>
              <a:rPr lang="en-US" altLang="zh-TW" sz="2000" b="0" strike="noStrike" spc="-1" dirty="0">
                <a:latin typeface="Arial"/>
              </a:rPr>
              <a:t>PCB Dataset</a:t>
            </a:r>
            <a:r>
              <a:rPr lang="zh-TW" altLang="en-US" sz="2000" b="0" strike="noStrike" spc="-1" dirty="0">
                <a:latin typeface="Arial"/>
              </a:rPr>
              <a:t>中 </a:t>
            </a:r>
            <a:r>
              <a:rPr lang="en-US" altLang="zh-TW" sz="2000" b="0" strike="noStrike" spc="-1" dirty="0" err="1">
                <a:latin typeface="Arial"/>
              </a:rPr>
              <a:t>addGN</a:t>
            </a:r>
            <a:r>
              <a:rPr lang="zh-TW" altLang="en-US" sz="2000" b="0" strike="noStrike" spc="-1" dirty="0">
                <a:latin typeface="Arial"/>
              </a:rPr>
              <a:t>的方式 比</a:t>
            </a:r>
            <a:r>
              <a:rPr lang="en-US" altLang="zh-TW" sz="2000" b="0" strike="noStrike" spc="-1" dirty="0" err="1">
                <a:latin typeface="Arial"/>
              </a:rPr>
              <a:t>cMLIP</a:t>
            </a:r>
            <a:r>
              <a:rPr lang="zh-TW" altLang="en-US" sz="2000" b="0" strike="noStrike" spc="-1" dirty="0">
                <a:latin typeface="Arial"/>
              </a:rPr>
              <a:t>好</a:t>
            </a:r>
            <a:br>
              <a:rPr lang="en-US" altLang="zh-TW" sz="2000" b="0" strike="noStrike" spc="-1" dirty="0">
                <a:latin typeface="Arial"/>
              </a:rPr>
            </a:br>
            <a:r>
              <a:rPr lang="en-US" altLang="zh-TW" sz="2000" b="0" strike="noStrike" spc="-1" dirty="0">
                <a:latin typeface="Arial"/>
              </a:rPr>
              <a:t>why </a:t>
            </a:r>
            <a:r>
              <a:rPr lang="en-US" altLang="zh-TW" sz="2000" b="0" strike="noStrike" spc="-1" dirty="0" err="1">
                <a:latin typeface="Arial"/>
              </a:rPr>
              <a:t>addGN</a:t>
            </a:r>
            <a:r>
              <a:rPr lang="en-US" altLang="zh-TW" sz="2000" b="0" strike="noStrike" spc="-1" dirty="0">
                <a:latin typeface="Arial"/>
              </a:rPr>
              <a:t> &gt; </a:t>
            </a:r>
            <a:r>
              <a:rPr lang="en-US" altLang="zh-TW" sz="2000" b="0" strike="noStrike" spc="-1" dirty="0" err="1">
                <a:latin typeface="Arial"/>
              </a:rPr>
              <a:t>cMLIP</a:t>
            </a:r>
            <a:r>
              <a:rPr lang="en-US" altLang="zh-TW" sz="2000" b="0" strike="noStrike" spc="-1" dirty="0">
                <a:latin typeface="Arial"/>
              </a:rPr>
              <a:t> </a:t>
            </a:r>
            <a:r>
              <a:rPr lang="en-US" altLang="zh-TW" sz="2000" b="0" strike="noStrike" spc="-1" dirty="0" err="1">
                <a:latin typeface="Arial"/>
              </a:rPr>
              <a:t>bcz</a:t>
            </a:r>
            <a:r>
              <a:rPr lang="en-US" altLang="zh-TW" sz="2000" b="0" strike="noStrike" spc="-1" dirty="0">
                <a:latin typeface="Arial"/>
              </a:rPr>
              <a:t> </a:t>
            </a:r>
            <a:r>
              <a:rPr lang="en-US" altLang="zh-TW" sz="2000" b="0" strike="noStrike" spc="-1" dirty="0" err="1">
                <a:latin typeface="Arial"/>
              </a:rPr>
              <a:t>cMLIP</a:t>
            </a:r>
            <a:r>
              <a:rPr lang="zh-TW" altLang="en-US" sz="2000" b="0" strike="noStrike" spc="-1" dirty="0">
                <a:latin typeface="Arial"/>
              </a:rPr>
              <a:t>比較</a:t>
            </a:r>
            <a:r>
              <a:rPr lang="en-US" altLang="zh-TW" sz="2000" b="0" strike="noStrike" spc="-1" dirty="0">
                <a:latin typeface="Arial"/>
              </a:rPr>
              <a:t>for </a:t>
            </a:r>
            <a:r>
              <a:rPr lang="zh-TW" altLang="en-US" sz="2000" b="0" strike="noStrike" spc="-1" dirty="0">
                <a:latin typeface="Arial"/>
              </a:rPr>
              <a:t>自然語言 我們這</a:t>
            </a:r>
            <a:r>
              <a:rPr lang="en-US" altLang="zh-TW" sz="2000" b="0" strike="noStrike" spc="-1" dirty="0" err="1">
                <a:latin typeface="Arial"/>
              </a:rPr>
              <a:t>kv</a:t>
            </a:r>
            <a:r>
              <a:rPr lang="zh-TW" altLang="en-US" sz="2000" b="0" strike="noStrike" spc="-1" dirty="0">
                <a:latin typeface="Arial"/>
              </a:rPr>
              <a:t>不夠多 </a:t>
            </a:r>
            <a:r>
              <a:rPr lang="en-US" altLang="zh-TW" sz="2000" b="0" strike="noStrike" spc="-1" dirty="0">
                <a:latin typeface="Arial"/>
              </a:rPr>
              <a:t>etc...</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70</a:t>
            </a:fld>
            <a:endParaRPr lang="en-US" sz="1200" b="0" strike="noStrike" spc="-1">
              <a:latin typeface="Times New Roman"/>
            </a:endParaRPr>
          </a:p>
        </p:txBody>
      </p:sp>
    </p:spTree>
    <p:extLst>
      <p:ext uri="{BB962C8B-B14F-4D97-AF65-F5344CB8AC3E}">
        <p14:creationId xmlns:p14="http://schemas.microsoft.com/office/powerpoint/2010/main" val="298172976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71</a:t>
            </a:fld>
            <a:endParaRPr lang="en-US" sz="1200" b="0" strike="noStrike" spc="-1">
              <a:latin typeface="Times New Roman"/>
            </a:endParaRPr>
          </a:p>
        </p:txBody>
      </p:sp>
    </p:spTree>
    <p:extLst>
      <p:ext uri="{BB962C8B-B14F-4D97-AF65-F5344CB8AC3E}">
        <p14:creationId xmlns:p14="http://schemas.microsoft.com/office/powerpoint/2010/main" val="27697107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3200" b="0" i="0" dirty="0">
                <a:solidFill>
                  <a:srgbClr val="ECECF1"/>
                </a:solidFill>
                <a:effectLst/>
                <a:latin typeface="Söhne"/>
              </a:rPr>
              <a:t>我們提出了一個 新概念 專注於零樣本新組合概念之生成使用</a:t>
            </a:r>
            <a:r>
              <a:rPr lang="en-US" altLang="zh-TW" sz="3200" b="0" i="0" dirty="0">
                <a:solidFill>
                  <a:srgbClr val="ECECF1"/>
                </a:solidFill>
                <a:effectLst/>
                <a:latin typeface="Söhne"/>
              </a:rPr>
              <a:t>diffusion model</a:t>
            </a:r>
            <a:br>
              <a:rPr lang="en-US" altLang="zh-TW" sz="3200" b="0" i="0" dirty="0">
                <a:solidFill>
                  <a:srgbClr val="ECECF1"/>
                </a:solidFill>
                <a:effectLst/>
                <a:latin typeface="Söhne"/>
              </a:rPr>
            </a:br>
            <a:endParaRPr lang="zh-TW" altLang="en-US" sz="2000" b="0" strike="noStrike" spc="-1" dirty="0">
              <a:latin typeface="Arial"/>
            </a:endParaRPr>
          </a:p>
          <a:p>
            <a:r>
              <a:rPr lang="zh-TW" altLang="en-US" sz="2000" b="0" strike="noStrike" spc="-1" dirty="0">
                <a:latin typeface="Arial"/>
              </a:rPr>
              <a:t>在組成式零樣本學習（</a:t>
            </a:r>
            <a:r>
              <a:rPr lang="en-US" altLang="zh-TW" sz="2000" b="0" strike="noStrike" spc="-1" dirty="0">
                <a:latin typeface="Arial"/>
              </a:rPr>
              <a:t>Compositional Zero-Shot Learning</a:t>
            </a:r>
            <a:r>
              <a:rPr lang="zh-TW" altLang="en-US" sz="2000" b="0" strike="noStrike" spc="-1" dirty="0">
                <a:latin typeface="Arial"/>
              </a:rPr>
              <a:t>）中，我們強調從舊的組成概念學習並推廣到新的組成概念。</a:t>
            </a:r>
          </a:p>
          <a:p>
            <a:endParaRPr lang="zh-TW" altLang="en-US" sz="2000" b="0" strike="noStrike" spc="-1" dirty="0">
              <a:latin typeface="Arial"/>
            </a:endParaRPr>
          </a:p>
          <a:p>
            <a:r>
              <a:rPr lang="zh-TW" altLang="en-US" sz="2000" b="0" strike="noStrike" spc="-1" dirty="0">
                <a:latin typeface="Arial"/>
              </a:rPr>
              <a:t>用於在印刷電路板（</a:t>
            </a:r>
            <a:r>
              <a:rPr lang="en-US" altLang="zh-TW" sz="2000" b="0" strike="noStrike" spc="-1" dirty="0">
                <a:latin typeface="Arial"/>
              </a:rPr>
              <a:t>PCB</a:t>
            </a:r>
            <a:r>
              <a:rPr lang="zh-TW" altLang="en-US" sz="2000" b="0" strike="noStrike" spc="-1" dirty="0">
                <a:latin typeface="Arial"/>
              </a:rPr>
              <a:t>）的應用中，生成未見過的缺陷組件以擴展數據集。</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72</a:t>
            </a:fld>
            <a:endParaRPr lang="en-US" sz="1200" b="0" strike="noStrike" spc="-1">
              <a:latin typeface="Times New Roman"/>
            </a:endParaRPr>
          </a:p>
        </p:txBody>
      </p:sp>
    </p:spTree>
    <p:extLst>
      <p:ext uri="{BB962C8B-B14F-4D97-AF65-F5344CB8AC3E}">
        <p14:creationId xmlns:p14="http://schemas.microsoft.com/office/powerpoint/2010/main" val="197067087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73</a:t>
            </a:fld>
            <a:endParaRPr lang="en-US" sz="1200" b="0" strike="noStrike" spc="-1">
              <a:latin typeface="Times New Roman"/>
            </a:endParaRPr>
          </a:p>
        </p:txBody>
      </p:sp>
    </p:spTree>
    <p:extLst>
      <p:ext uri="{BB962C8B-B14F-4D97-AF65-F5344CB8AC3E}">
        <p14:creationId xmlns:p14="http://schemas.microsoft.com/office/powerpoint/2010/main" val="235668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再來我要先介紹我們的</a:t>
            </a:r>
            <a:r>
              <a:rPr lang="en-US" altLang="zh-TW" sz="2000" b="0" strike="noStrike" spc="-1" dirty="0">
                <a:latin typeface="Arial"/>
              </a:rPr>
              <a:t>PCB Dataset</a:t>
            </a:r>
            <a:r>
              <a:rPr lang="zh-TW" altLang="en-US" sz="2000" b="0" strike="noStrike" spc="-1" dirty="0">
                <a:latin typeface="Arial"/>
              </a:rPr>
              <a:t> 可以看到這裡有八個</a:t>
            </a:r>
            <a:r>
              <a:rPr lang="en-US" altLang="zh-TW" sz="2000" b="0" strike="noStrike" spc="-1" dirty="0">
                <a:latin typeface="Arial"/>
              </a:rPr>
              <a:t>Groups</a:t>
            </a:r>
            <a:r>
              <a:rPr lang="zh-TW" altLang="en-US" sz="2000" b="0" strike="noStrike" spc="-1" dirty="0">
                <a:latin typeface="Arial"/>
              </a:rPr>
              <a:t> 每個</a:t>
            </a:r>
            <a:r>
              <a:rPr lang="en-US" altLang="zh-TW" sz="2000" b="0" strike="noStrike" spc="-1" dirty="0">
                <a:latin typeface="Arial"/>
              </a:rPr>
              <a:t>Group</a:t>
            </a:r>
            <a:r>
              <a:rPr lang="zh-TW" altLang="en-US" sz="2000" b="0" strike="noStrike" spc="-1" dirty="0">
                <a:latin typeface="Arial"/>
              </a:rPr>
              <a:t>的分組是依照每個</a:t>
            </a:r>
            <a:r>
              <a:rPr lang="en-US" altLang="zh-TW" sz="2000" b="0" strike="noStrike" spc="-1" dirty="0">
                <a:latin typeface="Arial"/>
              </a:rPr>
              <a:t>component</a:t>
            </a:r>
            <a:r>
              <a:rPr lang="zh-TW" altLang="en-US" sz="2000" b="0" strike="noStrike" spc="-1" dirty="0">
                <a:latin typeface="Arial"/>
              </a:rPr>
              <a:t>的長相去分組 雖然他們外觀依樣但是每個電器的組成多寡會不一樣 無法用肉眼分出來 所以我們就將人類無法辨別 或是長得很像的分成一組 我們有使用</a:t>
            </a:r>
            <a:r>
              <a:rPr lang="en-US" altLang="zh-TW" sz="3200" dirty="0"/>
              <a:t>MobileNetV3</a:t>
            </a:r>
            <a:r>
              <a:rPr lang="zh-TW" altLang="en-US" sz="3200" dirty="0"/>
              <a:t>輔助我們分組 再藉由人工的方式 去分成目前這個樣子</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21797835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 name="PlaceHolder 1"/>
          <p:cNvSpPr>
            <a:spLocks noGrp="1" noRot="1" noChangeAspect="1"/>
          </p:cNvSpPr>
          <p:nvPr>
            <p:ph type="sldImg"/>
          </p:nvPr>
        </p:nvSpPr>
        <p:spPr>
          <a:xfrm>
            <a:off x="685800" y="1143000"/>
            <a:ext cx="5486400" cy="3086100"/>
          </a:xfrm>
          <a:prstGeom prst="rect">
            <a:avLst/>
          </a:prstGeom>
        </p:spPr>
      </p:sp>
      <p:sp>
        <p:nvSpPr>
          <p:cNvPr id="1066" name="PlaceHolder 2"/>
          <p:cNvSpPr>
            <a:spLocks noGrp="1"/>
          </p:cNvSpPr>
          <p:nvPr>
            <p:ph type="body"/>
          </p:nvPr>
        </p:nvSpPr>
        <p:spPr>
          <a:xfrm>
            <a:off x="685800" y="4400640"/>
            <a:ext cx="5486040" cy="3600000"/>
          </a:xfrm>
          <a:prstGeom prst="rect">
            <a:avLst/>
          </a:prstGeom>
        </p:spPr>
        <p:txBody>
          <a:bodyPr>
            <a:noAutofit/>
          </a:bodyPr>
          <a:lstStyle/>
          <a:p>
            <a:r>
              <a:rPr lang="zh-TW" altLang="en-US" sz="2000" b="0" strike="noStrike" spc="-1" dirty="0">
                <a:latin typeface="Arial"/>
              </a:rPr>
              <a:t>我們可以看到這個</a:t>
            </a:r>
            <a:r>
              <a:rPr lang="en-US" altLang="zh-TW" sz="2000" b="0" strike="noStrike" spc="-1" dirty="0">
                <a:latin typeface="Arial"/>
              </a:rPr>
              <a:t>PCB Dataset</a:t>
            </a:r>
            <a:r>
              <a:rPr lang="zh-TW" altLang="en-US" sz="2000" b="0" strike="noStrike" spc="-1" dirty="0">
                <a:latin typeface="Arial"/>
              </a:rPr>
              <a:t>的在正常跟瑕疵的數量差別很巨大 可以看到有些只有個位數 甚至在</a:t>
            </a:r>
            <a:r>
              <a:rPr lang="en-US" altLang="zh-TW" sz="2000" b="0" strike="noStrike" spc="-1" dirty="0">
                <a:latin typeface="Arial"/>
              </a:rPr>
              <a:t>Group3</a:t>
            </a:r>
            <a:r>
              <a:rPr lang="zh-TW" altLang="en-US" sz="2000" b="0" strike="noStrike" spc="-1" dirty="0">
                <a:latin typeface="Arial"/>
              </a:rPr>
              <a:t>的</a:t>
            </a:r>
            <a:r>
              <a:rPr lang="en-US" altLang="zh-TW" sz="2000" b="0" strike="noStrike" spc="-1" dirty="0">
                <a:latin typeface="Arial"/>
              </a:rPr>
              <a:t>broke</a:t>
            </a:r>
            <a:r>
              <a:rPr lang="zh-TW" altLang="en-US" sz="2000" b="0" strike="noStrike" spc="-1" dirty="0">
                <a:latin typeface="Arial"/>
              </a:rPr>
              <a:t> 是</a:t>
            </a:r>
            <a:r>
              <a:rPr lang="en-US" altLang="zh-TW" sz="2000" b="0" strike="noStrike" spc="-1" dirty="0">
                <a:latin typeface="Arial"/>
              </a:rPr>
              <a:t>0</a:t>
            </a:r>
            <a:endParaRPr lang="en-US" sz="2000" b="0" strike="noStrike" spc="-1" dirty="0">
              <a:latin typeface="Arial"/>
            </a:endParaRPr>
          </a:p>
        </p:txBody>
      </p:sp>
      <p:sp>
        <p:nvSpPr>
          <p:cNvPr id="1067" name="TextShape 3"/>
          <p:cNvSpPr txBox="1"/>
          <p:nvPr/>
        </p:nvSpPr>
        <p:spPr>
          <a:xfrm>
            <a:off x="3884760" y="8685360"/>
            <a:ext cx="2971440" cy="458280"/>
          </a:xfrm>
          <a:prstGeom prst="rect">
            <a:avLst/>
          </a:prstGeom>
          <a:noFill/>
          <a:ln>
            <a:noFill/>
          </a:ln>
        </p:spPr>
        <p:txBody>
          <a:bodyPr anchor="b">
            <a:noAutofit/>
          </a:bodyPr>
          <a:lstStyle/>
          <a:p>
            <a:pPr algn="r">
              <a:lnSpc>
                <a:spcPct val="100000"/>
              </a:lnSpc>
            </a:pPr>
            <a:fld id="{77E40454-CECE-417F-A1D2-71F7AD4C04F6}" type="slidenum">
              <a:rPr lang="en-US"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3912244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523880" y="1122480"/>
            <a:ext cx="9143640" cy="11066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523880" y="1122480"/>
            <a:ext cx="9143640" cy="2387160"/>
          </a:xfrm>
          <a:prstGeom prst="rect">
            <a:avLst/>
          </a:prstGeom>
        </p:spPr>
        <p:txBody>
          <a:bodyPr lIns="0" tIns="0" rIns="0" bIns="0" anchor="ctr">
            <a:no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zh-TW" sz="6000" b="0" strike="noStrike" spc="-1">
                <a:solidFill>
                  <a:srgbClr val="000000"/>
                </a:solidFill>
                <a:latin typeface="Calibri Light"/>
              </a:rPr>
              <a:t>按一下以編輯母片標題樣式</a:t>
            </a:r>
            <a:endParaRPr lang="en-US"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B40E259B-0BDB-428F-A54C-D434C9F581D4}" type="datetime">
              <a:rPr lang="en-US" sz="1200" b="0" strike="noStrike" spc="-1">
                <a:solidFill>
                  <a:srgbClr val="8B8B8B"/>
                </a:solidFill>
                <a:latin typeface="Calibri"/>
              </a:rPr>
              <a:t>7/16/2024</a:t>
            </a:fld>
            <a:endParaRPr lang="en-US"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US"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DD2EF0C1-8D78-494A-BDDD-F17A75EAE29F}" type="slidenum">
              <a:rPr lang="en-US" sz="1200" b="0" strike="noStrike" spc="-1">
                <a:solidFill>
                  <a:srgbClr val="8B8B8B"/>
                </a:solidFill>
                <a:latin typeface="Calibri"/>
              </a:rPr>
              <a:t>‹#›</a:t>
            </a:fld>
            <a:endParaRPr lang="en-US"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jpeg"/><Relationship Id="rId26" Type="http://schemas.openxmlformats.org/officeDocument/2006/relationships/image" Target="../media/image62.jpeg"/><Relationship Id="rId3" Type="http://schemas.openxmlformats.org/officeDocument/2006/relationships/image" Target="../media/image1.png"/><Relationship Id="rId21" Type="http://schemas.openxmlformats.org/officeDocument/2006/relationships/image" Target="../media/image57.jpe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jpeg"/><Relationship Id="rId25" Type="http://schemas.openxmlformats.org/officeDocument/2006/relationships/image" Target="../media/image61.jpeg"/><Relationship Id="rId2" Type="http://schemas.openxmlformats.org/officeDocument/2006/relationships/notesSlide" Target="../notesSlides/notesSlide10.xml"/><Relationship Id="rId16" Type="http://schemas.openxmlformats.org/officeDocument/2006/relationships/image" Target="../media/image52.jpeg"/><Relationship Id="rId20"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24" Type="http://schemas.openxmlformats.org/officeDocument/2006/relationships/image" Target="../media/image60.jpeg"/><Relationship Id="rId5" Type="http://schemas.openxmlformats.org/officeDocument/2006/relationships/image" Target="../media/image41.jpeg"/><Relationship Id="rId15" Type="http://schemas.openxmlformats.org/officeDocument/2006/relationships/image" Target="../media/image51.jpeg"/><Relationship Id="rId23" Type="http://schemas.openxmlformats.org/officeDocument/2006/relationships/image" Target="../media/image59.jpeg"/><Relationship Id="rId10" Type="http://schemas.openxmlformats.org/officeDocument/2006/relationships/image" Target="../media/image46.jpeg"/><Relationship Id="rId19" Type="http://schemas.openxmlformats.org/officeDocument/2006/relationships/image" Target="../media/image55.jpeg"/><Relationship Id="rId4" Type="http://schemas.openxmlformats.org/officeDocument/2006/relationships/image" Target="../media/image2.png"/><Relationship Id="rId9" Type="http://schemas.openxmlformats.org/officeDocument/2006/relationships/image" Target="../media/image45.jpeg"/><Relationship Id="rId14" Type="http://schemas.openxmlformats.org/officeDocument/2006/relationships/image" Target="../media/image50.jpeg"/><Relationship Id="rId22" Type="http://schemas.openxmlformats.org/officeDocument/2006/relationships/image" Target="../media/image58.jpeg"/><Relationship Id="rId27" Type="http://schemas.openxmlformats.org/officeDocument/2006/relationships/image" Target="../media/image63.jpe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12"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png"/><Relationship Id="rId10" Type="http://schemas.openxmlformats.org/officeDocument/2006/relationships/image" Target="../media/image74.png"/><Relationship Id="rId4" Type="http://schemas.openxmlformats.org/officeDocument/2006/relationships/image" Target="../media/image2.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png"/><Relationship Id="rId7"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79.png"/><Relationship Id="rId11" Type="http://schemas.openxmlformats.org/officeDocument/2006/relationships/image" Target="../media/image76.png"/><Relationship Id="rId10" Type="http://schemas.openxmlformats.org/officeDocument/2006/relationships/image" Target="../media/image80.png"/><Relationship Id="rId4" Type="http://schemas.openxmlformats.org/officeDocument/2006/relationships/image" Target="../media/image2.png"/><Relationship Id="rId9" Type="http://schemas.openxmlformats.org/officeDocument/2006/relationships/image" Target="../media/image79.png"/></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0.png"/><Relationship Id="rId11" Type="http://schemas.openxmlformats.org/officeDocument/2006/relationships/image" Target="../media/image75.png"/><Relationship Id="rId10" Type="http://schemas.openxmlformats.org/officeDocument/2006/relationships/image" Target="../media/image74.png"/><Relationship Id="rId4" Type="http://schemas.openxmlformats.org/officeDocument/2006/relationships/image" Target="../media/image2.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3.png"/><Relationship Id="rId10" Type="http://schemas.openxmlformats.org/officeDocument/2006/relationships/image" Target="../media/image76.png"/><Relationship Id="rId4" Type="http://schemas.openxmlformats.org/officeDocument/2006/relationships/image" Target="../media/image2.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20.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50.png"/><Relationship Id="rId5" Type="http://schemas.openxmlformats.org/officeDocument/2006/relationships/image" Target="../media/image840.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1.png"/><Relationship Id="rId7" Type="http://schemas.openxmlformats.org/officeDocument/2006/relationships/image" Target="../media/image88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870.png"/><Relationship Id="rId5" Type="http://schemas.openxmlformats.org/officeDocument/2006/relationships/image" Target="../media/image86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1.png"/><Relationship Id="rId7"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0.png"/><Relationship Id="rId4" Type="http://schemas.openxmlformats.org/officeDocument/2006/relationships/image" Target="../media/image2.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png"/><Relationship Id="rId7"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2.png"/><Relationship Id="rId9" Type="http://schemas.openxmlformats.org/officeDocument/2006/relationships/image" Target="../media/image10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png"/><Relationship Id="rId7" Type="http://schemas.openxmlformats.org/officeDocument/2006/relationships/image" Target="../media/image10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060.png"/><Relationship Id="rId5" Type="http://schemas.openxmlformats.org/officeDocument/2006/relationships/image" Target="../media/image106.png"/><Relationship Id="rId4" Type="http://schemas.openxmlformats.org/officeDocument/2006/relationships/image" Target="../media/image2.png"/><Relationship Id="rId9"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1.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notesSlide" Target="../notesSlides/notesSlide49.xml"/><Relationship Id="rId16"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5" Type="http://schemas.openxmlformats.org/officeDocument/2006/relationships/image" Target="../media/image120.png"/><Relationship Id="rId10" Type="http://schemas.openxmlformats.org/officeDocument/2006/relationships/image" Target="../media/image115.png"/><Relationship Id="rId4" Type="http://schemas.openxmlformats.org/officeDocument/2006/relationships/image" Target="../media/image2.png"/><Relationship Id="rId9" Type="http://schemas.openxmlformats.org/officeDocument/2006/relationships/image" Target="../media/image114.png"/><Relationship Id="rId1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7.png"/><Relationship Id="rId5" Type="http://schemas.openxmlformats.org/officeDocument/2006/relationships/image" Target="../media/image122.png"/><Relationship Id="rId15" Type="http://schemas.openxmlformats.org/officeDocument/2006/relationships/image" Target="../media/image131.png"/><Relationship Id="rId10" Type="http://schemas.openxmlformats.org/officeDocument/2006/relationships/image" Target="../media/image126.png"/><Relationship Id="rId4" Type="http://schemas.openxmlformats.org/officeDocument/2006/relationships/image" Target="../media/image2.png"/><Relationship Id="rId9" Type="http://schemas.openxmlformats.org/officeDocument/2006/relationships/image" Target="../media/image125.png"/><Relationship Id="rId14" Type="http://schemas.openxmlformats.org/officeDocument/2006/relationships/image" Target="../media/image130.png"/></Relationships>
</file>

<file path=ppt/slides/_rels/slide51.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51.xml"/><Relationship Id="rId16"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17.png"/><Relationship Id="rId11" Type="http://schemas.openxmlformats.org/officeDocument/2006/relationships/image" Target="../media/image126.png"/><Relationship Id="rId5" Type="http://schemas.openxmlformats.org/officeDocument/2006/relationships/image" Target="../media/image122.png"/><Relationship Id="rId15" Type="http://schemas.openxmlformats.org/officeDocument/2006/relationships/image" Target="../media/image130.png"/><Relationship Id="rId10" Type="http://schemas.openxmlformats.org/officeDocument/2006/relationships/image" Target="../media/image132.png"/><Relationship Id="rId4" Type="http://schemas.openxmlformats.org/officeDocument/2006/relationships/image" Target="../media/image2.png"/><Relationship Id="rId9" Type="http://schemas.openxmlformats.org/officeDocument/2006/relationships/image" Target="../media/image125.png"/><Relationship Id="rId14" Type="http://schemas.openxmlformats.org/officeDocument/2006/relationships/image" Target="../media/image12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8" Type="http://schemas.openxmlformats.org/officeDocument/2006/relationships/image" Target="../media/image136.jpeg"/><Relationship Id="rId13" Type="http://schemas.openxmlformats.org/officeDocument/2006/relationships/image" Target="../media/image141.jpeg"/><Relationship Id="rId18" Type="http://schemas.openxmlformats.org/officeDocument/2006/relationships/image" Target="../media/image146.jpeg"/><Relationship Id="rId3" Type="http://schemas.openxmlformats.org/officeDocument/2006/relationships/image" Target="../media/image1.png"/><Relationship Id="rId7" Type="http://schemas.openxmlformats.org/officeDocument/2006/relationships/image" Target="../media/image135.jpeg"/><Relationship Id="rId12" Type="http://schemas.openxmlformats.org/officeDocument/2006/relationships/image" Target="../media/image140.jpeg"/><Relationship Id="rId17" Type="http://schemas.openxmlformats.org/officeDocument/2006/relationships/image" Target="../media/image145.jpeg"/><Relationship Id="rId2" Type="http://schemas.openxmlformats.org/officeDocument/2006/relationships/notesSlide" Target="../notesSlides/notesSlide54.xml"/><Relationship Id="rId16" Type="http://schemas.openxmlformats.org/officeDocument/2006/relationships/image" Target="../media/image144.jpeg"/><Relationship Id="rId1" Type="http://schemas.openxmlformats.org/officeDocument/2006/relationships/slideLayout" Target="../slideLayouts/slideLayout2.xml"/><Relationship Id="rId6" Type="http://schemas.openxmlformats.org/officeDocument/2006/relationships/image" Target="../media/image134.jpeg"/><Relationship Id="rId11" Type="http://schemas.openxmlformats.org/officeDocument/2006/relationships/image" Target="../media/image139.jpeg"/><Relationship Id="rId5" Type="http://schemas.openxmlformats.org/officeDocument/2006/relationships/image" Target="../media/image133.jpeg"/><Relationship Id="rId15" Type="http://schemas.openxmlformats.org/officeDocument/2006/relationships/image" Target="../media/image143.jpeg"/><Relationship Id="rId10" Type="http://schemas.openxmlformats.org/officeDocument/2006/relationships/image" Target="../media/image138.jpeg"/><Relationship Id="rId19" Type="http://schemas.openxmlformats.org/officeDocument/2006/relationships/image" Target="../media/image147.jpeg"/><Relationship Id="rId4" Type="http://schemas.openxmlformats.org/officeDocument/2006/relationships/image" Target="../media/image2.png"/><Relationship Id="rId9" Type="http://schemas.openxmlformats.org/officeDocument/2006/relationships/image" Target="../media/image137.jpeg"/><Relationship Id="rId14" Type="http://schemas.openxmlformats.org/officeDocument/2006/relationships/image" Target="../media/image142.jpe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48.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49.jpeg"/><Relationship Id="rId18" Type="http://schemas.openxmlformats.org/officeDocument/2006/relationships/image" Target="../media/image54.jpeg"/><Relationship Id="rId26" Type="http://schemas.openxmlformats.org/officeDocument/2006/relationships/image" Target="../media/image62.jpeg"/><Relationship Id="rId3" Type="http://schemas.openxmlformats.org/officeDocument/2006/relationships/image" Target="../media/image1.png"/><Relationship Id="rId21" Type="http://schemas.openxmlformats.org/officeDocument/2006/relationships/image" Target="../media/image57.jpeg"/><Relationship Id="rId7" Type="http://schemas.openxmlformats.org/officeDocument/2006/relationships/image" Target="../media/image43.jpeg"/><Relationship Id="rId12" Type="http://schemas.openxmlformats.org/officeDocument/2006/relationships/image" Target="../media/image48.jpeg"/><Relationship Id="rId17" Type="http://schemas.openxmlformats.org/officeDocument/2006/relationships/image" Target="../media/image53.jpeg"/><Relationship Id="rId25" Type="http://schemas.openxmlformats.org/officeDocument/2006/relationships/image" Target="../media/image61.jpeg"/><Relationship Id="rId2" Type="http://schemas.openxmlformats.org/officeDocument/2006/relationships/notesSlide" Target="../notesSlides/notesSlide60.xml"/><Relationship Id="rId16" Type="http://schemas.openxmlformats.org/officeDocument/2006/relationships/image" Target="../media/image52.jpeg"/><Relationship Id="rId20"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42.jpeg"/><Relationship Id="rId11" Type="http://schemas.openxmlformats.org/officeDocument/2006/relationships/image" Target="../media/image47.jpeg"/><Relationship Id="rId24" Type="http://schemas.openxmlformats.org/officeDocument/2006/relationships/image" Target="../media/image60.jpeg"/><Relationship Id="rId5" Type="http://schemas.openxmlformats.org/officeDocument/2006/relationships/image" Target="../media/image41.jpeg"/><Relationship Id="rId15" Type="http://schemas.openxmlformats.org/officeDocument/2006/relationships/image" Target="../media/image51.jpeg"/><Relationship Id="rId23" Type="http://schemas.openxmlformats.org/officeDocument/2006/relationships/image" Target="../media/image59.jpeg"/><Relationship Id="rId10" Type="http://schemas.openxmlformats.org/officeDocument/2006/relationships/image" Target="../media/image46.jpeg"/><Relationship Id="rId19" Type="http://schemas.openxmlformats.org/officeDocument/2006/relationships/image" Target="../media/image55.jpeg"/><Relationship Id="rId4" Type="http://schemas.openxmlformats.org/officeDocument/2006/relationships/image" Target="../media/image2.png"/><Relationship Id="rId9" Type="http://schemas.openxmlformats.org/officeDocument/2006/relationships/image" Target="../media/image45.jpeg"/><Relationship Id="rId14" Type="http://schemas.openxmlformats.org/officeDocument/2006/relationships/image" Target="../media/image50.jpeg"/><Relationship Id="rId22" Type="http://schemas.openxmlformats.org/officeDocument/2006/relationships/image" Target="../media/image58.jpeg"/><Relationship Id="rId27" Type="http://schemas.openxmlformats.org/officeDocument/2006/relationships/image" Target="../media/image63.jpe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png"/><Relationship Id="rId7" Type="http://schemas.openxmlformats.org/officeDocument/2006/relationships/image" Target="../media/image15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png"/><Relationship Id="rId18" Type="http://schemas.openxmlformats.org/officeDocument/2006/relationships/image" Target="../media/image169.png"/><Relationship Id="rId3" Type="http://schemas.openxmlformats.org/officeDocument/2006/relationships/image" Target="../media/image1.png"/><Relationship Id="rId21" Type="http://schemas.openxmlformats.org/officeDocument/2006/relationships/image" Target="../media/image172.png"/><Relationship Id="rId7" Type="http://schemas.openxmlformats.org/officeDocument/2006/relationships/image" Target="../media/image158.png"/><Relationship Id="rId12" Type="http://schemas.openxmlformats.org/officeDocument/2006/relationships/image" Target="../media/image163.png"/><Relationship Id="rId17" Type="http://schemas.openxmlformats.org/officeDocument/2006/relationships/image" Target="../media/image168.png"/><Relationship Id="rId2" Type="http://schemas.openxmlformats.org/officeDocument/2006/relationships/notesSlide" Target="../notesSlides/notesSlide69.xml"/><Relationship Id="rId16" Type="http://schemas.openxmlformats.org/officeDocument/2006/relationships/image" Target="../media/image167.png"/><Relationship Id="rId20"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162.png"/><Relationship Id="rId24" Type="http://schemas.openxmlformats.org/officeDocument/2006/relationships/image" Target="../media/image175.png"/><Relationship Id="rId5" Type="http://schemas.openxmlformats.org/officeDocument/2006/relationships/image" Target="../media/image156.png"/><Relationship Id="rId15" Type="http://schemas.openxmlformats.org/officeDocument/2006/relationships/image" Target="../media/image166.png"/><Relationship Id="rId23" Type="http://schemas.openxmlformats.org/officeDocument/2006/relationships/image" Target="../media/image174.png"/><Relationship Id="rId10" Type="http://schemas.openxmlformats.org/officeDocument/2006/relationships/image" Target="../media/image161.png"/><Relationship Id="rId19" Type="http://schemas.openxmlformats.org/officeDocument/2006/relationships/image" Target="../media/image170.png"/><Relationship Id="rId4" Type="http://schemas.openxmlformats.org/officeDocument/2006/relationships/image" Target="../media/image2.png"/><Relationship Id="rId9" Type="http://schemas.openxmlformats.org/officeDocument/2006/relationships/image" Target="../media/image160.png"/><Relationship Id="rId14" Type="http://schemas.openxmlformats.org/officeDocument/2006/relationships/image" Target="../media/image165.png"/><Relationship Id="rId22" Type="http://schemas.openxmlformats.org/officeDocument/2006/relationships/image" Target="../media/image173.png"/></Relationships>
</file>

<file path=ppt/slides/_rels/slide7.xml.rels><?xml version="1.0" encoding="UTF-8" standalone="yes"?>
<Relationships xmlns="http://schemas.openxmlformats.org/package/2006/relationships"><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jpeg"/><Relationship Id="rId21" Type="http://schemas.openxmlformats.org/officeDocument/2006/relationships/image" Target="../media/image21.jpeg"/><Relationship Id="rId34" Type="http://schemas.openxmlformats.org/officeDocument/2006/relationships/image" Target="../media/image34.jpeg"/><Relationship Id="rId7" Type="http://schemas.openxmlformats.org/officeDocument/2006/relationships/image" Target="../media/image7.jpeg"/><Relationship Id="rId12" Type="http://schemas.openxmlformats.org/officeDocument/2006/relationships/image" Target="../media/image12.jpeg"/><Relationship Id="rId17" Type="http://schemas.openxmlformats.org/officeDocument/2006/relationships/image" Target="../media/image17.jpeg"/><Relationship Id="rId25" Type="http://schemas.openxmlformats.org/officeDocument/2006/relationships/image" Target="../media/image25.jpeg"/><Relationship Id="rId33" Type="http://schemas.openxmlformats.org/officeDocument/2006/relationships/image" Target="../media/image33.jpeg"/><Relationship Id="rId2" Type="http://schemas.openxmlformats.org/officeDocument/2006/relationships/notesSlide" Target="../notesSlides/notesSlide7.xml"/><Relationship Id="rId16" Type="http://schemas.openxmlformats.org/officeDocument/2006/relationships/image" Target="../media/image16.jpeg"/><Relationship Id="rId20" Type="http://schemas.openxmlformats.org/officeDocument/2006/relationships/image" Target="../media/image20.jpeg"/><Relationship Id="rId29"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1.jpeg"/><Relationship Id="rId24" Type="http://schemas.openxmlformats.org/officeDocument/2006/relationships/image" Target="../media/image24.jpeg"/><Relationship Id="rId32" Type="http://schemas.openxmlformats.org/officeDocument/2006/relationships/image" Target="../media/image32.jpeg"/><Relationship Id="rId37" Type="http://schemas.openxmlformats.org/officeDocument/2006/relationships/image" Target="../media/image37.jpeg"/><Relationship Id="rId5" Type="http://schemas.openxmlformats.org/officeDocument/2006/relationships/image" Target="../media/image5.png"/><Relationship Id="rId15" Type="http://schemas.openxmlformats.org/officeDocument/2006/relationships/image" Target="../media/image15.jpeg"/><Relationship Id="rId23" Type="http://schemas.openxmlformats.org/officeDocument/2006/relationships/image" Target="../media/image23.jpeg"/><Relationship Id="rId28" Type="http://schemas.openxmlformats.org/officeDocument/2006/relationships/image" Target="../media/image28.jpeg"/><Relationship Id="rId36" Type="http://schemas.openxmlformats.org/officeDocument/2006/relationships/image" Target="../media/image36.jpeg"/><Relationship Id="rId10" Type="http://schemas.openxmlformats.org/officeDocument/2006/relationships/image" Target="../media/image10.jpeg"/><Relationship Id="rId19" Type="http://schemas.openxmlformats.org/officeDocument/2006/relationships/image" Target="../media/image19.jpeg"/><Relationship Id="rId31" Type="http://schemas.openxmlformats.org/officeDocument/2006/relationships/image" Target="../media/image31.jpeg"/><Relationship Id="rId4" Type="http://schemas.openxmlformats.org/officeDocument/2006/relationships/image" Target="../media/image2.png"/><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22.jpeg"/><Relationship Id="rId27" Type="http://schemas.openxmlformats.org/officeDocument/2006/relationships/image" Target="../media/image27.jpeg"/><Relationship Id="rId30" Type="http://schemas.openxmlformats.org/officeDocument/2006/relationships/image" Target="../media/image30.jpeg"/><Relationship Id="rId35" Type="http://schemas.openxmlformats.org/officeDocument/2006/relationships/image" Target="../media/image35.jpeg"/><Relationship Id="rId8" Type="http://schemas.openxmlformats.org/officeDocument/2006/relationships/image" Target="../media/image8.jpeg"/><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3.png"/><Relationship Id="rId18" Type="http://schemas.openxmlformats.org/officeDocument/2006/relationships/image" Target="../media/image188.jpg"/><Relationship Id="rId3" Type="http://schemas.openxmlformats.org/officeDocument/2006/relationships/image" Target="../media/image1.png"/><Relationship Id="rId7" Type="http://schemas.openxmlformats.org/officeDocument/2006/relationships/image" Target="../media/image178.png"/><Relationship Id="rId12" Type="http://schemas.openxmlformats.org/officeDocument/2006/relationships/image" Target="../media/image182.png"/><Relationship Id="rId17" Type="http://schemas.openxmlformats.org/officeDocument/2006/relationships/image" Target="../media/image187.jpg"/><Relationship Id="rId2" Type="http://schemas.openxmlformats.org/officeDocument/2006/relationships/notesSlide" Target="../notesSlides/notesSlide70.xml"/><Relationship Id="rId16"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177.jpg"/><Relationship Id="rId11" Type="http://schemas.openxmlformats.org/officeDocument/2006/relationships/image" Target="../media/image181.png"/><Relationship Id="rId5" Type="http://schemas.openxmlformats.org/officeDocument/2006/relationships/image" Target="../media/image176.jpg"/><Relationship Id="rId15" Type="http://schemas.openxmlformats.org/officeDocument/2006/relationships/image" Target="../media/image185.png"/><Relationship Id="rId10" Type="http://schemas.openxmlformats.org/officeDocument/2006/relationships/image" Target="../media/image180.png"/><Relationship Id="rId4" Type="http://schemas.openxmlformats.org/officeDocument/2006/relationships/image" Target="../media/image2.png"/><Relationship Id="rId9" Type="http://schemas.openxmlformats.org/officeDocument/2006/relationships/image" Target="../media/image154.png"/><Relationship Id="rId14" Type="http://schemas.openxmlformats.org/officeDocument/2006/relationships/image" Target="../media/image184.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3" Type="http://schemas.openxmlformats.org/officeDocument/2006/relationships/image" Target="../media/image14.jpeg"/><Relationship Id="rId18" Type="http://schemas.openxmlformats.org/officeDocument/2006/relationships/image" Target="../media/image19.jpeg"/><Relationship Id="rId26" Type="http://schemas.openxmlformats.org/officeDocument/2006/relationships/image" Target="../media/image39.jpeg"/><Relationship Id="rId39" Type="http://schemas.openxmlformats.org/officeDocument/2006/relationships/image" Target="../media/image37.jpeg"/><Relationship Id="rId21" Type="http://schemas.openxmlformats.org/officeDocument/2006/relationships/image" Target="../media/image22.jpeg"/><Relationship Id="rId34" Type="http://schemas.openxmlformats.org/officeDocument/2006/relationships/image" Target="../media/image3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38.jpeg"/><Relationship Id="rId33" Type="http://schemas.openxmlformats.org/officeDocument/2006/relationships/image" Target="../media/image31.jpeg"/><Relationship Id="rId38" Type="http://schemas.openxmlformats.org/officeDocument/2006/relationships/image" Target="../media/image36.jpeg"/><Relationship Id="rId2" Type="http://schemas.openxmlformats.org/officeDocument/2006/relationships/notesSlide" Target="../notesSlides/notesSlide8.xml"/><Relationship Id="rId16" Type="http://schemas.openxmlformats.org/officeDocument/2006/relationships/image" Target="../media/image17.jpeg"/><Relationship Id="rId20" Type="http://schemas.openxmlformats.org/officeDocument/2006/relationships/image" Target="../media/image21.jpeg"/><Relationship Id="rId29"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24" Type="http://schemas.openxmlformats.org/officeDocument/2006/relationships/image" Target="../media/image25.jpeg"/><Relationship Id="rId32" Type="http://schemas.openxmlformats.org/officeDocument/2006/relationships/image" Target="../media/image30.jpeg"/><Relationship Id="rId37" Type="http://schemas.openxmlformats.org/officeDocument/2006/relationships/image" Target="../media/image35.jpeg"/><Relationship Id="rId5" Type="http://schemas.openxmlformats.org/officeDocument/2006/relationships/image" Target="../media/image6.jpeg"/><Relationship Id="rId15" Type="http://schemas.openxmlformats.org/officeDocument/2006/relationships/image" Target="../media/image16.jpeg"/><Relationship Id="rId23" Type="http://schemas.openxmlformats.org/officeDocument/2006/relationships/image" Target="../media/image24.jpeg"/><Relationship Id="rId28" Type="http://schemas.openxmlformats.org/officeDocument/2006/relationships/image" Target="../media/image26.jpeg"/><Relationship Id="rId36" Type="http://schemas.openxmlformats.org/officeDocument/2006/relationships/image" Target="../media/image34.jpeg"/><Relationship Id="rId10" Type="http://schemas.openxmlformats.org/officeDocument/2006/relationships/image" Target="../media/image11.jpeg"/><Relationship Id="rId19" Type="http://schemas.openxmlformats.org/officeDocument/2006/relationships/image" Target="../media/image20.jpeg"/><Relationship Id="rId31" Type="http://schemas.openxmlformats.org/officeDocument/2006/relationships/image" Target="../media/image29.jpeg"/><Relationship Id="rId4" Type="http://schemas.openxmlformats.org/officeDocument/2006/relationships/image" Target="../media/image2.pn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jpeg"/><Relationship Id="rId27" Type="http://schemas.openxmlformats.org/officeDocument/2006/relationships/image" Target="../media/image40.jpeg"/><Relationship Id="rId30" Type="http://schemas.openxmlformats.org/officeDocument/2006/relationships/image" Target="../media/image28.jpeg"/><Relationship Id="rId35" Type="http://schemas.openxmlformats.org/officeDocument/2006/relationships/image" Target="../media/image33.jpeg"/><Relationship Id="rId8" Type="http://schemas.openxmlformats.org/officeDocument/2006/relationships/image" Target="../media/image9.jpeg"/><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3" Type="http://schemas.openxmlformats.org/officeDocument/2006/relationships/image" Target="../media/image14.jpeg"/><Relationship Id="rId18" Type="http://schemas.openxmlformats.org/officeDocument/2006/relationships/image" Target="../media/image19.jpeg"/><Relationship Id="rId26" Type="http://schemas.openxmlformats.org/officeDocument/2006/relationships/image" Target="../media/image39.jpeg"/><Relationship Id="rId39" Type="http://schemas.openxmlformats.org/officeDocument/2006/relationships/image" Target="../media/image37.jpeg"/><Relationship Id="rId21" Type="http://schemas.openxmlformats.org/officeDocument/2006/relationships/image" Target="../media/image22.jpeg"/><Relationship Id="rId34" Type="http://schemas.openxmlformats.org/officeDocument/2006/relationships/image" Target="../media/image32.jpeg"/><Relationship Id="rId7" Type="http://schemas.openxmlformats.org/officeDocument/2006/relationships/image" Target="../media/image8.jpeg"/><Relationship Id="rId12" Type="http://schemas.openxmlformats.org/officeDocument/2006/relationships/image" Target="../media/image13.jpeg"/><Relationship Id="rId17" Type="http://schemas.openxmlformats.org/officeDocument/2006/relationships/image" Target="../media/image18.jpeg"/><Relationship Id="rId25" Type="http://schemas.openxmlformats.org/officeDocument/2006/relationships/image" Target="../media/image38.jpeg"/><Relationship Id="rId33" Type="http://schemas.openxmlformats.org/officeDocument/2006/relationships/image" Target="../media/image31.jpeg"/><Relationship Id="rId38" Type="http://schemas.openxmlformats.org/officeDocument/2006/relationships/image" Target="../media/image36.jpeg"/><Relationship Id="rId2" Type="http://schemas.openxmlformats.org/officeDocument/2006/relationships/notesSlide" Target="../notesSlides/notesSlide9.xml"/><Relationship Id="rId16" Type="http://schemas.openxmlformats.org/officeDocument/2006/relationships/image" Target="../media/image17.jpeg"/><Relationship Id="rId20" Type="http://schemas.openxmlformats.org/officeDocument/2006/relationships/image" Target="../media/image21.jpeg"/><Relationship Id="rId29"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24" Type="http://schemas.openxmlformats.org/officeDocument/2006/relationships/image" Target="../media/image25.jpeg"/><Relationship Id="rId32" Type="http://schemas.openxmlformats.org/officeDocument/2006/relationships/image" Target="../media/image30.jpeg"/><Relationship Id="rId37" Type="http://schemas.openxmlformats.org/officeDocument/2006/relationships/image" Target="../media/image35.jpeg"/><Relationship Id="rId5" Type="http://schemas.openxmlformats.org/officeDocument/2006/relationships/image" Target="../media/image6.jpeg"/><Relationship Id="rId15" Type="http://schemas.openxmlformats.org/officeDocument/2006/relationships/image" Target="../media/image16.jpeg"/><Relationship Id="rId23" Type="http://schemas.openxmlformats.org/officeDocument/2006/relationships/image" Target="../media/image24.jpeg"/><Relationship Id="rId28" Type="http://schemas.openxmlformats.org/officeDocument/2006/relationships/image" Target="../media/image26.jpeg"/><Relationship Id="rId36" Type="http://schemas.openxmlformats.org/officeDocument/2006/relationships/image" Target="../media/image34.jpeg"/><Relationship Id="rId10" Type="http://schemas.openxmlformats.org/officeDocument/2006/relationships/image" Target="../media/image11.jpeg"/><Relationship Id="rId19" Type="http://schemas.openxmlformats.org/officeDocument/2006/relationships/image" Target="../media/image20.jpeg"/><Relationship Id="rId31" Type="http://schemas.openxmlformats.org/officeDocument/2006/relationships/image" Target="../media/image29.jpeg"/><Relationship Id="rId4" Type="http://schemas.openxmlformats.org/officeDocument/2006/relationships/image" Target="../media/image2.png"/><Relationship Id="rId9" Type="http://schemas.openxmlformats.org/officeDocument/2006/relationships/image" Target="../media/image10.jpeg"/><Relationship Id="rId14" Type="http://schemas.openxmlformats.org/officeDocument/2006/relationships/image" Target="../media/image15.jpeg"/><Relationship Id="rId22" Type="http://schemas.openxmlformats.org/officeDocument/2006/relationships/image" Target="../media/image23.jpeg"/><Relationship Id="rId27" Type="http://schemas.openxmlformats.org/officeDocument/2006/relationships/image" Target="../media/image40.jpeg"/><Relationship Id="rId30" Type="http://schemas.openxmlformats.org/officeDocument/2006/relationships/image" Target="../media/image28.jpeg"/><Relationship Id="rId35" Type="http://schemas.openxmlformats.org/officeDocument/2006/relationships/image" Target="../media/image33.jpeg"/><Relationship Id="rId8" Type="http://schemas.openxmlformats.org/officeDocument/2006/relationships/image" Target="../media/image9.jpe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a:stretch/>
        </p:blipFill>
        <p:spPr>
          <a:xfrm rot="5400000">
            <a:off x="5910840" y="-5946120"/>
            <a:ext cx="415800" cy="12273120"/>
          </a:xfrm>
          <a:prstGeom prst="rect">
            <a:avLst/>
          </a:prstGeom>
          <a:ln>
            <a:noFill/>
          </a:ln>
        </p:spPr>
      </p:pic>
      <p:sp>
        <p:nvSpPr>
          <p:cNvPr id="48" name="CustomShape 1"/>
          <p:cNvSpPr/>
          <p:nvPr/>
        </p:nvSpPr>
        <p:spPr>
          <a:xfrm>
            <a:off x="3550320" y="3708360"/>
            <a:ext cx="6522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FFFF"/>
                </a:solidFill>
                <a:latin typeface="Calibri"/>
              </a:rPr>
              <a:t>National Yang Ming Chiao Tung University, College of AI</a:t>
            </a:r>
            <a:endParaRPr lang="en-US" sz="1800" b="0" strike="noStrike" spc="-1">
              <a:latin typeface="Arial"/>
            </a:endParaRPr>
          </a:p>
        </p:txBody>
      </p:sp>
      <p:grpSp>
        <p:nvGrpSpPr>
          <p:cNvPr id="49" name="Group 2"/>
          <p:cNvGrpSpPr/>
          <p:nvPr/>
        </p:nvGrpSpPr>
        <p:grpSpPr>
          <a:xfrm>
            <a:off x="-18000" y="6569280"/>
            <a:ext cx="12273300" cy="344880"/>
            <a:chOff x="-18000" y="6569280"/>
            <a:chExt cx="12273300" cy="344880"/>
          </a:xfrm>
        </p:grpSpPr>
        <p:grpSp>
          <p:nvGrpSpPr>
            <p:cNvPr id="50" name="Group 3"/>
            <p:cNvGrpSpPr/>
            <p:nvPr/>
          </p:nvGrpSpPr>
          <p:grpSpPr>
            <a:xfrm>
              <a:off x="-17820" y="6586380"/>
              <a:ext cx="12273120" cy="327780"/>
              <a:chOff x="-17820" y="6586380"/>
              <a:chExt cx="12273120" cy="327780"/>
            </a:xfrm>
          </p:grpSpPr>
          <p:pic>
            <p:nvPicPr>
              <p:cNvPr id="51" name="Picture 2" descr="青藍色- RGB顏色代碼, CMYK"/>
              <p:cNvPicPr/>
              <p:nvPr/>
            </p:nvPicPr>
            <p:blipFill rotWithShape="1">
              <a:blip r:embed="rId3"/>
              <a:srcRect l="89032" r="2321"/>
              <a:stretch/>
            </p:blipFill>
            <p:spPr>
              <a:xfrm rot="5400000">
                <a:off x="5954850" y="613710"/>
                <a:ext cx="32778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sp>
        <p:nvSpPr>
          <p:cNvPr id="56" name="CustomShape 6"/>
          <p:cNvSpPr/>
          <p:nvPr/>
        </p:nvSpPr>
        <p:spPr>
          <a:xfrm>
            <a:off x="2862057" y="5832113"/>
            <a:ext cx="6513363"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en-US" sz="1800" b="0" strike="noStrike" spc="-1" dirty="0">
                <a:solidFill>
                  <a:srgbClr val="000000"/>
                </a:solidFill>
                <a:latin typeface="Calibri"/>
              </a:rPr>
              <a:t>Reporter:</a:t>
            </a:r>
            <a:r>
              <a:rPr lang="zh-TW" altLang="en-US" sz="1800" b="0" strike="noStrike" spc="-1" dirty="0">
                <a:solidFill>
                  <a:srgbClr val="000000"/>
                </a:solidFill>
                <a:latin typeface="Calibri"/>
              </a:rPr>
              <a:t>陳品銓</a:t>
            </a:r>
            <a:r>
              <a:rPr lang="en-US" spc="-1" dirty="0">
                <a:latin typeface="Arial"/>
              </a:rPr>
              <a:t>                                                  </a:t>
            </a:r>
            <a:r>
              <a:rPr lang="en-US" altLang="zh-TW" spc="-1" dirty="0">
                <a:latin typeface="Arial"/>
              </a:rPr>
              <a:t>Date:</a:t>
            </a:r>
            <a:r>
              <a:rPr lang="en-US" spc="-1" dirty="0">
                <a:solidFill>
                  <a:srgbClr val="000000"/>
                </a:solidFill>
                <a:latin typeface="Calibri"/>
              </a:rPr>
              <a:t>2024/2/25</a:t>
            </a:r>
            <a:endParaRPr lang="en-US" sz="1800" b="0" strike="noStrike" spc="-1" dirty="0">
              <a:latin typeface="Arial"/>
            </a:endParaRPr>
          </a:p>
        </p:txBody>
      </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BBB6A1C1-7BC6-42DD-933B-D2F703EC1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082" y="395443"/>
            <a:ext cx="4203836" cy="2960158"/>
          </a:xfrm>
          <a:prstGeom prst="rect">
            <a:avLst/>
          </a:prstGeom>
          <a:noFill/>
          <a:extLst>
            <a:ext uri="{909E8E84-426E-40DD-AFC4-6F175D3DCCD1}">
              <a14:hiddenFill xmlns:a14="http://schemas.microsoft.com/office/drawing/2010/main">
                <a:solidFill>
                  <a:srgbClr val="FFFFFF"/>
                </a:solidFill>
              </a14:hiddenFill>
            </a:ext>
          </a:extLst>
        </p:spPr>
      </p:pic>
      <p:sp>
        <p:nvSpPr>
          <p:cNvPr id="2" name="文字方塊 1">
            <a:extLst>
              <a:ext uri="{FF2B5EF4-FFF2-40B4-BE49-F238E27FC236}">
                <a16:creationId xmlns:a16="http://schemas.microsoft.com/office/drawing/2014/main" id="{7E24870C-6EDD-457A-95C5-E7D8425082E2}"/>
              </a:ext>
            </a:extLst>
          </p:cNvPr>
          <p:cNvSpPr txBox="1"/>
          <p:nvPr/>
        </p:nvSpPr>
        <p:spPr>
          <a:xfrm>
            <a:off x="2446555" y="3475201"/>
            <a:ext cx="7298890" cy="954107"/>
          </a:xfrm>
          <a:prstGeom prst="rect">
            <a:avLst/>
          </a:prstGeom>
          <a:noFill/>
        </p:spPr>
        <p:txBody>
          <a:bodyPr wrap="square" rtlCol="0">
            <a:spAutoFit/>
          </a:bodyPr>
          <a:lstStyle/>
          <a:p>
            <a:pPr algn="ctr"/>
            <a:r>
              <a:rPr lang="en-US" altLang="zh-TW" sz="2800" b="0" i="0" dirty="0">
                <a:effectLst/>
                <a:latin typeface="Microsoft YaHei" panose="020B0503020204020204" pitchFamily="34" charset="-122"/>
                <a:ea typeface="Microsoft YaHei" panose="020B0503020204020204" pitchFamily="34" charset="-122"/>
              </a:rPr>
              <a:t>Unseen Defect </a:t>
            </a:r>
            <a:r>
              <a:rPr lang="en-US" altLang="zh-TW" sz="2800" dirty="0">
                <a:latin typeface="Microsoft YaHei" panose="020B0503020204020204" pitchFamily="34" charset="-122"/>
                <a:ea typeface="Microsoft YaHei" panose="020B0503020204020204" pitchFamily="34" charset="-122"/>
              </a:rPr>
              <a:t>I</a:t>
            </a:r>
            <a:r>
              <a:rPr lang="en-US" altLang="zh-TW" sz="2800" b="0" i="0" dirty="0">
                <a:effectLst/>
                <a:latin typeface="Microsoft YaHei" panose="020B0503020204020204" pitchFamily="34" charset="-122"/>
                <a:ea typeface="Microsoft YaHei" panose="020B0503020204020204" pitchFamily="34" charset="-122"/>
              </a:rPr>
              <a:t>mage </a:t>
            </a:r>
            <a:r>
              <a:rPr lang="en-US" altLang="zh-TW" sz="2800" dirty="0">
                <a:latin typeface="Microsoft YaHei" panose="020B0503020204020204" pitchFamily="34" charset="-122"/>
                <a:ea typeface="Microsoft YaHei" panose="020B0503020204020204" pitchFamily="34" charset="-122"/>
              </a:rPr>
              <a:t>S</a:t>
            </a:r>
            <a:r>
              <a:rPr lang="en-US" altLang="zh-TW" sz="2800" b="0" i="0" dirty="0">
                <a:effectLst/>
                <a:latin typeface="Microsoft YaHei" panose="020B0503020204020204" pitchFamily="34" charset="-122"/>
                <a:ea typeface="Microsoft YaHei" panose="020B0503020204020204" pitchFamily="34" charset="-122"/>
              </a:rPr>
              <a:t>ynthesis with Compositional </a:t>
            </a:r>
            <a:r>
              <a:rPr lang="en-US" altLang="zh-TW" sz="2800" dirty="0">
                <a:latin typeface="Microsoft YaHei" panose="020B0503020204020204" pitchFamily="34" charset="-122"/>
                <a:ea typeface="Microsoft YaHei" panose="020B0503020204020204" pitchFamily="34" charset="-122"/>
              </a:rPr>
              <a:t>C</a:t>
            </a:r>
            <a:r>
              <a:rPr lang="en-US" altLang="zh-TW" sz="2800" b="0" i="0" dirty="0">
                <a:effectLst/>
                <a:latin typeface="Microsoft YaHei" panose="020B0503020204020204" pitchFamily="34" charset="-122"/>
                <a:ea typeface="Microsoft YaHei" panose="020B0503020204020204" pitchFamily="34" charset="-122"/>
              </a:rPr>
              <a:t>ondition Diffusion Model</a:t>
            </a:r>
            <a:endParaRPr lang="zh-TW" altLang="en-US" sz="2800" dirty="0">
              <a:latin typeface="Microsoft YaHei" panose="020B0503020204020204" pitchFamily="34" charset="-122"/>
              <a:ea typeface="Microsoft YaHei" panose="020B0503020204020204" pitchFamily="34" charset="-122"/>
            </a:endParaRPr>
          </a:p>
        </p:txBody>
      </p:sp>
      <p:sp>
        <p:nvSpPr>
          <p:cNvPr id="34" name="CustomShape 6">
            <a:extLst>
              <a:ext uri="{FF2B5EF4-FFF2-40B4-BE49-F238E27FC236}">
                <a16:creationId xmlns:a16="http://schemas.microsoft.com/office/drawing/2014/main" id="{FD4B49C8-9577-4F72-9385-ED31DDB9E3C8}"/>
              </a:ext>
            </a:extLst>
          </p:cNvPr>
          <p:cNvSpPr/>
          <p:nvPr/>
        </p:nvSpPr>
        <p:spPr>
          <a:xfrm>
            <a:off x="5012093" y="5094946"/>
            <a:ext cx="2167814" cy="367878"/>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t">
            <a:spAutoFit/>
          </a:bodyPr>
          <a:lstStyle/>
          <a:p>
            <a:pPr algn="ctr">
              <a:lnSpc>
                <a:spcPct val="100000"/>
              </a:lnSpc>
            </a:pPr>
            <a:r>
              <a:rPr lang="en-US" altLang="zh-TW" sz="1800" b="0" strike="noStrike" spc="-1" dirty="0">
                <a:latin typeface="Arial"/>
              </a:rPr>
              <a:t>Advisor:</a:t>
            </a:r>
            <a:r>
              <a:rPr lang="zh-TW" altLang="en-US" sz="1800" b="0" strike="noStrike" spc="-1" dirty="0">
                <a:latin typeface="Arial"/>
              </a:rPr>
              <a:t>馬清文教授</a:t>
            </a:r>
            <a:endParaRPr lang="en-US" sz="18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9D4CC3D-72EF-41C4-9AB3-0CFA5A2983E3}"/>
              </a:ext>
            </a:extLst>
          </p:cNvPr>
          <p:cNvSpPr txBox="1"/>
          <p:nvPr/>
        </p:nvSpPr>
        <p:spPr>
          <a:xfrm>
            <a:off x="4680165" y="711374"/>
            <a:ext cx="2831670"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92" name="群組 91">
            <a:extLst>
              <a:ext uri="{FF2B5EF4-FFF2-40B4-BE49-F238E27FC236}">
                <a16:creationId xmlns:a16="http://schemas.microsoft.com/office/drawing/2014/main" id="{D34D2B4F-1B4A-407F-80C5-9E1BF22DD74A}"/>
              </a:ext>
            </a:extLst>
          </p:cNvPr>
          <p:cNvGrpSpPr/>
          <p:nvPr/>
        </p:nvGrpSpPr>
        <p:grpSpPr>
          <a:xfrm>
            <a:off x="1566857" y="2339856"/>
            <a:ext cx="8208963" cy="3714750"/>
            <a:chOff x="1925940" y="1782158"/>
            <a:chExt cx="8208963" cy="3714750"/>
          </a:xfrm>
        </p:grpSpPr>
        <p:sp>
          <p:nvSpPr>
            <p:cNvPr id="93" name="文字方塊 11">
              <a:extLst>
                <a:ext uri="{FF2B5EF4-FFF2-40B4-BE49-F238E27FC236}">
                  <a16:creationId xmlns:a16="http://schemas.microsoft.com/office/drawing/2014/main" id="{A9444A61-B15E-4EEA-885A-8A2D8490236B}"/>
                </a:ext>
              </a:extLst>
            </p:cNvPr>
            <p:cNvSpPr txBox="1"/>
            <p:nvPr/>
          </p:nvSpPr>
          <p:spPr>
            <a:xfrm>
              <a:off x="2859390"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Group1</a:t>
              </a:r>
              <a:endParaRPr lang="zh-TW">
                <a:cs typeface="Calibri" panose="020F0502020204030204"/>
              </a:endParaRPr>
            </a:p>
          </p:txBody>
        </p:sp>
        <p:sp>
          <p:nvSpPr>
            <p:cNvPr id="94" name="文字方塊 8">
              <a:extLst>
                <a:ext uri="{FF2B5EF4-FFF2-40B4-BE49-F238E27FC236}">
                  <a16:creationId xmlns:a16="http://schemas.microsoft.com/office/drawing/2014/main" id="{C3BDB6B0-BDB1-4764-B437-F49E0AB64816}"/>
                </a:ext>
              </a:extLst>
            </p:cNvPr>
            <p:cNvSpPr txBox="1"/>
            <p:nvPr/>
          </p:nvSpPr>
          <p:spPr>
            <a:xfrm>
              <a:off x="1925940" y="2550508"/>
              <a:ext cx="735013" cy="271463"/>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t>Good</a:t>
              </a:r>
              <a:endParaRPr kumimoji="1" lang="zh-TW" altLang="en-US"/>
            </a:p>
          </p:txBody>
        </p:sp>
        <p:sp>
          <p:nvSpPr>
            <p:cNvPr id="95" name="文字方塊 9">
              <a:extLst>
                <a:ext uri="{FF2B5EF4-FFF2-40B4-BE49-F238E27FC236}">
                  <a16:creationId xmlns:a16="http://schemas.microsoft.com/office/drawing/2014/main" id="{E8501581-A3B2-407A-9113-048187F6D8D7}"/>
                </a:ext>
              </a:extLst>
            </p:cNvPr>
            <p:cNvSpPr txBox="1"/>
            <p:nvPr/>
          </p:nvSpPr>
          <p:spPr>
            <a:xfrm>
              <a:off x="1925940" y="369509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Broke</a:t>
              </a:r>
              <a:endParaRPr kumimoji="1" lang="zh-TW" altLang="en-US"/>
            </a:p>
          </p:txBody>
        </p:sp>
        <p:sp>
          <p:nvSpPr>
            <p:cNvPr id="96" name="文字方塊 10">
              <a:extLst>
                <a:ext uri="{FF2B5EF4-FFF2-40B4-BE49-F238E27FC236}">
                  <a16:creationId xmlns:a16="http://schemas.microsoft.com/office/drawing/2014/main" id="{A830254F-EC49-4464-A014-CD7AC598814A}"/>
                </a:ext>
              </a:extLst>
            </p:cNvPr>
            <p:cNvSpPr txBox="1"/>
            <p:nvPr/>
          </p:nvSpPr>
          <p:spPr>
            <a:xfrm>
              <a:off x="1925940" y="485079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Shift</a:t>
              </a:r>
              <a:endParaRPr kumimoji="1" lang="zh-TW" altLang="en-US"/>
            </a:p>
          </p:txBody>
        </p:sp>
        <p:sp>
          <p:nvSpPr>
            <p:cNvPr id="97" name="文字方塊 11">
              <a:extLst>
                <a:ext uri="{FF2B5EF4-FFF2-40B4-BE49-F238E27FC236}">
                  <a16:creationId xmlns:a16="http://schemas.microsoft.com/office/drawing/2014/main" id="{EF8E19ED-2419-4AB4-9DAE-8A001919AC56}"/>
                </a:ext>
              </a:extLst>
            </p:cNvPr>
            <p:cNvSpPr txBox="1"/>
            <p:nvPr/>
          </p:nvSpPr>
          <p:spPr>
            <a:xfrm>
              <a:off x="4727877"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Group3</a:t>
              </a:r>
              <a:endParaRPr lang="zh-TW">
                <a:cs typeface="Calibri" panose="020F0502020204030204"/>
              </a:endParaRPr>
            </a:p>
          </p:txBody>
        </p:sp>
        <p:sp>
          <p:nvSpPr>
            <p:cNvPr id="98" name="文字方塊 11">
              <a:extLst>
                <a:ext uri="{FF2B5EF4-FFF2-40B4-BE49-F238E27FC236}">
                  <a16:creationId xmlns:a16="http://schemas.microsoft.com/office/drawing/2014/main" id="{41761BBE-C34B-4E90-B36A-ECE268CFEA88}"/>
                </a:ext>
              </a:extLst>
            </p:cNvPr>
            <p:cNvSpPr txBox="1"/>
            <p:nvPr/>
          </p:nvSpPr>
          <p:spPr>
            <a:xfrm>
              <a:off x="3794427"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Group2</a:t>
              </a:r>
              <a:endParaRPr lang="zh-TW">
                <a:cs typeface="Calibri" panose="020F0502020204030204"/>
              </a:endParaRPr>
            </a:p>
          </p:txBody>
        </p:sp>
        <p:sp>
          <p:nvSpPr>
            <p:cNvPr id="99" name="文字方塊 11">
              <a:extLst>
                <a:ext uri="{FF2B5EF4-FFF2-40B4-BE49-F238E27FC236}">
                  <a16:creationId xmlns:a16="http://schemas.microsoft.com/office/drawing/2014/main" id="{8578D8BF-B104-4857-AFAC-4466979DC126}"/>
                </a:ext>
              </a:extLst>
            </p:cNvPr>
            <p:cNvSpPr txBox="1"/>
            <p:nvPr/>
          </p:nvSpPr>
          <p:spPr>
            <a:xfrm>
              <a:off x="5662915"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Group4</a:t>
              </a:r>
              <a:endParaRPr lang="zh-TW">
                <a:cs typeface="Calibri" panose="020F0502020204030204"/>
              </a:endParaRPr>
            </a:p>
          </p:txBody>
        </p:sp>
        <p:sp>
          <p:nvSpPr>
            <p:cNvPr id="100" name="文字方塊 11">
              <a:extLst>
                <a:ext uri="{FF2B5EF4-FFF2-40B4-BE49-F238E27FC236}">
                  <a16:creationId xmlns:a16="http://schemas.microsoft.com/office/drawing/2014/main" id="{A91C4B9F-17D6-4C26-9CDD-1471703762C5}"/>
                </a:ext>
              </a:extLst>
            </p:cNvPr>
            <p:cNvSpPr txBox="1"/>
            <p:nvPr/>
          </p:nvSpPr>
          <p:spPr>
            <a:xfrm>
              <a:off x="6596365"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Group5</a:t>
              </a:r>
              <a:endParaRPr lang="zh-TW">
                <a:cs typeface="Calibri" panose="020F0502020204030204"/>
              </a:endParaRPr>
            </a:p>
          </p:txBody>
        </p:sp>
        <p:sp>
          <p:nvSpPr>
            <p:cNvPr id="101" name="文字方塊 11">
              <a:extLst>
                <a:ext uri="{FF2B5EF4-FFF2-40B4-BE49-F238E27FC236}">
                  <a16:creationId xmlns:a16="http://schemas.microsoft.com/office/drawing/2014/main" id="{A2A72C4E-E699-4F77-BAB6-579CE0408F36}"/>
                </a:ext>
              </a:extLst>
            </p:cNvPr>
            <p:cNvSpPr txBox="1"/>
            <p:nvPr/>
          </p:nvSpPr>
          <p:spPr>
            <a:xfrm>
              <a:off x="7531402"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Group6</a:t>
              </a:r>
              <a:endParaRPr lang="zh-TW">
                <a:cs typeface="Calibri" panose="020F0502020204030204"/>
              </a:endParaRPr>
            </a:p>
          </p:txBody>
        </p:sp>
        <p:sp>
          <p:nvSpPr>
            <p:cNvPr id="102" name="文字方塊 11">
              <a:extLst>
                <a:ext uri="{FF2B5EF4-FFF2-40B4-BE49-F238E27FC236}">
                  <a16:creationId xmlns:a16="http://schemas.microsoft.com/office/drawing/2014/main" id="{81EF7BB7-1333-4338-9F8B-AB0318C706E1}"/>
                </a:ext>
              </a:extLst>
            </p:cNvPr>
            <p:cNvSpPr txBox="1"/>
            <p:nvPr/>
          </p:nvSpPr>
          <p:spPr>
            <a:xfrm>
              <a:off x="8464852"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Group7</a:t>
              </a:r>
              <a:endParaRPr lang="zh-TW">
                <a:cs typeface="Calibri" panose="020F0502020204030204"/>
              </a:endParaRPr>
            </a:p>
          </p:txBody>
        </p:sp>
        <p:sp>
          <p:nvSpPr>
            <p:cNvPr id="103" name="文字方塊 11">
              <a:extLst>
                <a:ext uri="{FF2B5EF4-FFF2-40B4-BE49-F238E27FC236}">
                  <a16:creationId xmlns:a16="http://schemas.microsoft.com/office/drawing/2014/main" id="{806E5749-9B94-4922-991A-CD8A45060984}"/>
                </a:ext>
              </a:extLst>
            </p:cNvPr>
            <p:cNvSpPr txBox="1"/>
            <p:nvPr/>
          </p:nvSpPr>
          <p:spPr>
            <a:xfrm>
              <a:off x="9399890"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Group8</a:t>
              </a:r>
              <a:endParaRPr lang="zh-TW">
                <a:cs typeface="Calibri" panose="020F0502020204030204"/>
              </a:endParaRPr>
            </a:p>
          </p:txBody>
        </p:sp>
        <p:pic>
          <p:nvPicPr>
            <p:cNvPr id="104" name="圖片 103">
              <a:extLst>
                <a:ext uri="{FF2B5EF4-FFF2-40B4-BE49-F238E27FC236}">
                  <a16:creationId xmlns:a16="http://schemas.microsoft.com/office/drawing/2014/main" id="{0D96AFD3-B97E-4EB8-8316-215FD86E3D85}"/>
                </a:ext>
              </a:extLst>
            </p:cNvPr>
            <p:cNvPicPr>
              <a:picLocks noChangeAspect="1"/>
            </p:cNvPicPr>
            <p:nvPr/>
          </p:nvPicPr>
          <p:blipFill>
            <a:blip r:embed="rId5"/>
            <a:stretch>
              <a:fillRect/>
            </a:stretch>
          </p:blipFill>
          <p:spPr>
            <a:xfrm>
              <a:off x="2859390" y="3404583"/>
              <a:ext cx="735013" cy="855663"/>
            </a:xfrm>
            <a:prstGeom prst="rect">
              <a:avLst/>
            </a:prstGeom>
          </p:spPr>
        </p:pic>
        <p:pic>
          <p:nvPicPr>
            <p:cNvPr id="105" name="圖片 104">
              <a:extLst>
                <a:ext uri="{FF2B5EF4-FFF2-40B4-BE49-F238E27FC236}">
                  <a16:creationId xmlns:a16="http://schemas.microsoft.com/office/drawing/2014/main" id="{0126EB26-7AF4-4174-B803-AEF124822628}"/>
                </a:ext>
              </a:extLst>
            </p:cNvPr>
            <p:cNvPicPr>
              <a:picLocks noChangeAspect="1"/>
            </p:cNvPicPr>
            <p:nvPr/>
          </p:nvPicPr>
          <p:blipFill>
            <a:blip r:embed="rId6"/>
            <a:stretch>
              <a:fillRect/>
            </a:stretch>
          </p:blipFill>
          <p:spPr>
            <a:xfrm>
              <a:off x="3794427" y="3336320"/>
              <a:ext cx="735013" cy="990600"/>
            </a:xfrm>
            <a:prstGeom prst="rect">
              <a:avLst/>
            </a:prstGeom>
          </p:spPr>
        </p:pic>
        <p:pic>
          <p:nvPicPr>
            <p:cNvPr id="106" name="圖片 105">
              <a:extLst>
                <a:ext uri="{FF2B5EF4-FFF2-40B4-BE49-F238E27FC236}">
                  <a16:creationId xmlns:a16="http://schemas.microsoft.com/office/drawing/2014/main" id="{0263CB8A-18CF-481D-A44E-1DC649CE76CC}"/>
                </a:ext>
              </a:extLst>
            </p:cNvPr>
            <p:cNvPicPr>
              <a:picLocks noChangeAspect="1"/>
            </p:cNvPicPr>
            <p:nvPr/>
          </p:nvPicPr>
          <p:blipFill>
            <a:blip r:embed="rId7"/>
            <a:stretch>
              <a:fillRect/>
            </a:stretch>
          </p:blipFill>
          <p:spPr>
            <a:xfrm>
              <a:off x="5843890" y="3409345"/>
              <a:ext cx="373063" cy="846138"/>
            </a:xfrm>
            <a:prstGeom prst="rect">
              <a:avLst/>
            </a:prstGeom>
          </p:spPr>
        </p:pic>
        <p:pic>
          <p:nvPicPr>
            <p:cNvPr id="107" name="圖片 106" descr="一張含有 文字, 數字, 戶外, 簽名、標誌 的圖片&#10;&#10;自動產生的描述">
              <a:extLst>
                <a:ext uri="{FF2B5EF4-FFF2-40B4-BE49-F238E27FC236}">
                  <a16:creationId xmlns:a16="http://schemas.microsoft.com/office/drawing/2014/main" id="{A568790C-E4E0-42F9-BD8E-6A27584C0F67}"/>
                </a:ext>
              </a:extLst>
            </p:cNvPr>
            <p:cNvPicPr>
              <a:picLocks noChangeAspect="1"/>
            </p:cNvPicPr>
            <p:nvPr/>
          </p:nvPicPr>
          <p:blipFill>
            <a:blip r:embed="rId8"/>
            <a:stretch>
              <a:fillRect/>
            </a:stretch>
          </p:blipFill>
          <p:spPr>
            <a:xfrm>
              <a:off x="6596365" y="3464908"/>
              <a:ext cx="735013" cy="733425"/>
            </a:xfrm>
            <a:prstGeom prst="rect">
              <a:avLst/>
            </a:prstGeom>
          </p:spPr>
        </p:pic>
        <p:pic>
          <p:nvPicPr>
            <p:cNvPr id="108" name="圖片 107">
              <a:extLst>
                <a:ext uri="{FF2B5EF4-FFF2-40B4-BE49-F238E27FC236}">
                  <a16:creationId xmlns:a16="http://schemas.microsoft.com/office/drawing/2014/main" id="{26A8E0D8-EC7E-474B-A94E-34438434C9C6}"/>
                </a:ext>
              </a:extLst>
            </p:cNvPr>
            <p:cNvPicPr>
              <a:picLocks noChangeAspect="1"/>
            </p:cNvPicPr>
            <p:nvPr/>
          </p:nvPicPr>
          <p:blipFill>
            <a:blip r:embed="rId9"/>
            <a:stretch>
              <a:fillRect/>
            </a:stretch>
          </p:blipFill>
          <p:spPr>
            <a:xfrm>
              <a:off x="8464852" y="3372833"/>
              <a:ext cx="735013" cy="917575"/>
            </a:xfrm>
            <a:prstGeom prst="rect">
              <a:avLst/>
            </a:prstGeom>
          </p:spPr>
        </p:pic>
        <p:pic>
          <p:nvPicPr>
            <p:cNvPr id="109" name="圖片 108" descr="一張含有 銀 的圖片&#10;&#10;自動產生的描述">
              <a:extLst>
                <a:ext uri="{FF2B5EF4-FFF2-40B4-BE49-F238E27FC236}">
                  <a16:creationId xmlns:a16="http://schemas.microsoft.com/office/drawing/2014/main" id="{F1C751FD-757A-4162-9720-1F978AC6CC3E}"/>
                </a:ext>
              </a:extLst>
            </p:cNvPr>
            <p:cNvPicPr>
              <a:picLocks noChangeAspect="1"/>
            </p:cNvPicPr>
            <p:nvPr/>
          </p:nvPicPr>
          <p:blipFill>
            <a:blip r:embed="rId10"/>
            <a:stretch>
              <a:fillRect/>
            </a:stretch>
          </p:blipFill>
          <p:spPr>
            <a:xfrm>
              <a:off x="2859390" y="2264758"/>
              <a:ext cx="735013" cy="846138"/>
            </a:xfrm>
            <a:prstGeom prst="rect">
              <a:avLst/>
            </a:prstGeom>
          </p:spPr>
        </p:pic>
        <p:pic>
          <p:nvPicPr>
            <p:cNvPr id="110" name="圖片 109">
              <a:extLst>
                <a:ext uri="{FF2B5EF4-FFF2-40B4-BE49-F238E27FC236}">
                  <a16:creationId xmlns:a16="http://schemas.microsoft.com/office/drawing/2014/main" id="{A2243CED-0680-4394-BD3C-1848A06D6CCC}"/>
                </a:ext>
              </a:extLst>
            </p:cNvPr>
            <p:cNvPicPr>
              <a:picLocks noChangeAspect="1"/>
            </p:cNvPicPr>
            <p:nvPr/>
          </p:nvPicPr>
          <p:blipFill>
            <a:blip r:embed="rId11"/>
            <a:stretch>
              <a:fillRect/>
            </a:stretch>
          </p:blipFill>
          <p:spPr>
            <a:xfrm>
              <a:off x="3794427" y="2204433"/>
              <a:ext cx="735013" cy="965200"/>
            </a:xfrm>
            <a:prstGeom prst="rect">
              <a:avLst/>
            </a:prstGeom>
          </p:spPr>
        </p:pic>
        <p:pic>
          <p:nvPicPr>
            <p:cNvPr id="111" name="圖片 110" descr="一張含有 生日蛋糕, 食物, 簽名、標誌, 蛋糕 的圖片&#10;&#10;自動產生的描述">
              <a:extLst>
                <a:ext uri="{FF2B5EF4-FFF2-40B4-BE49-F238E27FC236}">
                  <a16:creationId xmlns:a16="http://schemas.microsoft.com/office/drawing/2014/main" id="{8656C546-FA8A-427B-853B-8983DE0A9AE2}"/>
                </a:ext>
              </a:extLst>
            </p:cNvPr>
            <p:cNvPicPr>
              <a:picLocks noChangeAspect="1"/>
            </p:cNvPicPr>
            <p:nvPr/>
          </p:nvPicPr>
          <p:blipFill>
            <a:blip r:embed="rId12"/>
            <a:stretch>
              <a:fillRect/>
            </a:stretch>
          </p:blipFill>
          <p:spPr>
            <a:xfrm>
              <a:off x="4727877" y="2188558"/>
              <a:ext cx="735013" cy="995363"/>
            </a:xfrm>
            <a:prstGeom prst="rect">
              <a:avLst/>
            </a:prstGeom>
          </p:spPr>
        </p:pic>
        <p:pic>
          <p:nvPicPr>
            <p:cNvPr id="112" name="圖片 111">
              <a:extLst>
                <a:ext uri="{FF2B5EF4-FFF2-40B4-BE49-F238E27FC236}">
                  <a16:creationId xmlns:a16="http://schemas.microsoft.com/office/drawing/2014/main" id="{620D5384-8C25-463E-81B1-A2BC6538300E}"/>
                </a:ext>
              </a:extLst>
            </p:cNvPr>
            <p:cNvPicPr>
              <a:picLocks noChangeAspect="1"/>
            </p:cNvPicPr>
            <p:nvPr/>
          </p:nvPicPr>
          <p:blipFill>
            <a:blip r:embed="rId13"/>
            <a:stretch>
              <a:fillRect/>
            </a:stretch>
          </p:blipFill>
          <p:spPr>
            <a:xfrm>
              <a:off x="5851827" y="2264758"/>
              <a:ext cx="355600" cy="846138"/>
            </a:xfrm>
            <a:prstGeom prst="rect">
              <a:avLst/>
            </a:prstGeom>
          </p:spPr>
        </p:pic>
        <p:pic>
          <p:nvPicPr>
            <p:cNvPr id="113" name="圖片 112" descr="一張含有 文字 的圖片&#10;&#10;自動產生的描述">
              <a:extLst>
                <a:ext uri="{FF2B5EF4-FFF2-40B4-BE49-F238E27FC236}">
                  <a16:creationId xmlns:a16="http://schemas.microsoft.com/office/drawing/2014/main" id="{69F93069-9694-44B3-A9BA-A39A1E2151CD}"/>
                </a:ext>
              </a:extLst>
            </p:cNvPr>
            <p:cNvPicPr>
              <a:picLocks noChangeAspect="1"/>
            </p:cNvPicPr>
            <p:nvPr/>
          </p:nvPicPr>
          <p:blipFill>
            <a:blip r:embed="rId14"/>
            <a:stretch>
              <a:fillRect/>
            </a:stretch>
          </p:blipFill>
          <p:spPr>
            <a:xfrm>
              <a:off x="6596365" y="2315558"/>
              <a:ext cx="735013" cy="744538"/>
            </a:xfrm>
            <a:prstGeom prst="rect">
              <a:avLst/>
            </a:prstGeom>
          </p:spPr>
        </p:pic>
        <p:pic>
          <p:nvPicPr>
            <p:cNvPr id="114" name="圖片 113">
              <a:extLst>
                <a:ext uri="{FF2B5EF4-FFF2-40B4-BE49-F238E27FC236}">
                  <a16:creationId xmlns:a16="http://schemas.microsoft.com/office/drawing/2014/main" id="{6A1079B5-F320-4244-8A88-21383DBC37F0}"/>
                </a:ext>
              </a:extLst>
            </p:cNvPr>
            <p:cNvPicPr>
              <a:picLocks noChangeAspect="1"/>
            </p:cNvPicPr>
            <p:nvPr/>
          </p:nvPicPr>
          <p:blipFill>
            <a:blip r:embed="rId15"/>
            <a:stretch>
              <a:fillRect/>
            </a:stretch>
          </p:blipFill>
          <p:spPr>
            <a:xfrm>
              <a:off x="8464852" y="2228245"/>
              <a:ext cx="735013" cy="919163"/>
            </a:xfrm>
            <a:prstGeom prst="rect">
              <a:avLst/>
            </a:prstGeom>
          </p:spPr>
        </p:pic>
        <p:pic>
          <p:nvPicPr>
            <p:cNvPr id="115" name="圖片 114">
              <a:extLst>
                <a:ext uri="{FF2B5EF4-FFF2-40B4-BE49-F238E27FC236}">
                  <a16:creationId xmlns:a16="http://schemas.microsoft.com/office/drawing/2014/main" id="{BEDA088E-808E-4BE4-9961-889475A86B9D}"/>
                </a:ext>
              </a:extLst>
            </p:cNvPr>
            <p:cNvPicPr>
              <a:picLocks noChangeAspect="1"/>
            </p:cNvPicPr>
            <p:nvPr/>
          </p:nvPicPr>
          <p:blipFill>
            <a:blip r:embed="rId16"/>
            <a:stretch>
              <a:fillRect/>
            </a:stretch>
          </p:blipFill>
          <p:spPr>
            <a:xfrm>
              <a:off x="9399890" y="2217133"/>
              <a:ext cx="735013" cy="939800"/>
            </a:xfrm>
            <a:prstGeom prst="rect">
              <a:avLst/>
            </a:prstGeom>
          </p:spPr>
        </p:pic>
        <p:pic>
          <p:nvPicPr>
            <p:cNvPr id="116" name="圖片 115">
              <a:extLst>
                <a:ext uri="{FF2B5EF4-FFF2-40B4-BE49-F238E27FC236}">
                  <a16:creationId xmlns:a16="http://schemas.microsoft.com/office/drawing/2014/main" id="{7D5243B2-3B6F-49B1-90B4-CD8524949055}"/>
                </a:ext>
              </a:extLst>
            </p:cNvPr>
            <p:cNvPicPr>
              <a:picLocks noChangeAspect="1"/>
            </p:cNvPicPr>
            <p:nvPr/>
          </p:nvPicPr>
          <p:blipFill>
            <a:blip r:embed="rId17"/>
            <a:stretch>
              <a:fillRect/>
            </a:stretch>
          </p:blipFill>
          <p:spPr>
            <a:xfrm>
              <a:off x="9399890" y="3361720"/>
              <a:ext cx="735013" cy="939800"/>
            </a:xfrm>
            <a:prstGeom prst="rect">
              <a:avLst/>
            </a:prstGeom>
          </p:spPr>
        </p:pic>
        <p:pic>
          <p:nvPicPr>
            <p:cNvPr id="117" name="圖片 116" descr="一張含有 食物, 地面, 容器 的圖片&#10;&#10;自動產生的描述">
              <a:extLst>
                <a:ext uri="{FF2B5EF4-FFF2-40B4-BE49-F238E27FC236}">
                  <a16:creationId xmlns:a16="http://schemas.microsoft.com/office/drawing/2014/main" id="{33B2831B-1788-4085-8EC1-FB4A2EEA1256}"/>
                </a:ext>
              </a:extLst>
            </p:cNvPr>
            <p:cNvPicPr>
              <a:picLocks noChangeAspect="1"/>
            </p:cNvPicPr>
            <p:nvPr/>
          </p:nvPicPr>
          <p:blipFill>
            <a:blip r:embed="rId18"/>
            <a:stretch>
              <a:fillRect/>
            </a:stretch>
          </p:blipFill>
          <p:spPr>
            <a:xfrm>
              <a:off x="2859390" y="4558695"/>
              <a:ext cx="735013" cy="857250"/>
            </a:xfrm>
            <a:prstGeom prst="rect">
              <a:avLst/>
            </a:prstGeom>
          </p:spPr>
        </p:pic>
        <p:pic>
          <p:nvPicPr>
            <p:cNvPr id="118" name="圖片 117">
              <a:extLst>
                <a:ext uri="{FF2B5EF4-FFF2-40B4-BE49-F238E27FC236}">
                  <a16:creationId xmlns:a16="http://schemas.microsoft.com/office/drawing/2014/main" id="{E6D0BDCF-A9F6-48C4-9A0A-43B5A41803C9}"/>
                </a:ext>
              </a:extLst>
            </p:cNvPr>
            <p:cNvPicPr>
              <a:picLocks noChangeAspect="1"/>
            </p:cNvPicPr>
            <p:nvPr/>
          </p:nvPicPr>
          <p:blipFill>
            <a:blip r:embed="rId19"/>
            <a:stretch>
              <a:fillRect/>
            </a:stretch>
          </p:blipFill>
          <p:spPr>
            <a:xfrm>
              <a:off x="3794427" y="4477733"/>
              <a:ext cx="735013" cy="1019175"/>
            </a:xfrm>
            <a:prstGeom prst="rect">
              <a:avLst/>
            </a:prstGeom>
          </p:spPr>
        </p:pic>
        <p:pic>
          <p:nvPicPr>
            <p:cNvPr id="119" name="圖片 118" descr="一張含有 筆跡, 戶外, 簽名、標誌, 街道 的圖片&#10;&#10;自動產生的描述">
              <a:extLst>
                <a:ext uri="{FF2B5EF4-FFF2-40B4-BE49-F238E27FC236}">
                  <a16:creationId xmlns:a16="http://schemas.microsoft.com/office/drawing/2014/main" id="{00E215CB-3FB9-4F81-B59A-E829AA3D0FBC}"/>
                </a:ext>
              </a:extLst>
            </p:cNvPr>
            <p:cNvPicPr>
              <a:picLocks noChangeAspect="1"/>
            </p:cNvPicPr>
            <p:nvPr/>
          </p:nvPicPr>
          <p:blipFill>
            <a:blip r:embed="rId20"/>
            <a:stretch>
              <a:fillRect/>
            </a:stretch>
          </p:blipFill>
          <p:spPr>
            <a:xfrm>
              <a:off x="4727877" y="4488845"/>
              <a:ext cx="735013" cy="995363"/>
            </a:xfrm>
            <a:prstGeom prst="rect">
              <a:avLst/>
            </a:prstGeom>
          </p:spPr>
        </p:pic>
        <p:pic>
          <p:nvPicPr>
            <p:cNvPr id="120" name="圖片 119">
              <a:extLst>
                <a:ext uri="{FF2B5EF4-FFF2-40B4-BE49-F238E27FC236}">
                  <a16:creationId xmlns:a16="http://schemas.microsoft.com/office/drawing/2014/main" id="{3885D538-8F14-43DF-B47A-CC799735077F}"/>
                </a:ext>
              </a:extLst>
            </p:cNvPr>
            <p:cNvPicPr>
              <a:picLocks noChangeAspect="1"/>
            </p:cNvPicPr>
            <p:nvPr/>
          </p:nvPicPr>
          <p:blipFill>
            <a:blip r:embed="rId21"/>
            <a:stretch>
              <a:fillRect/>
            </a:stretch>
          </p:blipFill>
          <p:spPr>
            <a:xfrm>
              <a:off x="5851827" y="4565045"/>
              <a:ext cx="355600" cy="846138"/>
            </a:xfrm>
            <a:prstGeom prst="rect">
              <a:avLst/>
            </a:prstGeom>
          </p:spPr>
        </p:pic>
        <p:pic>
          <p:nvPicPr>
            <p:cNvPr id="121" name="圖片 120" descr="一張含有 文字 的圖片&#10;&#10;自動產生的描述">
              <a:extLst>
                <a:ext uri="{FF2B5EF4-FFF2-40B4-BE49-F238E27FC236}">
                  <a16:creationId xmlns:a16="http://schemas.microsoft.com/office/drawing/2014/main" id="{84F13AFB-CFAD-4B7E-BD4D-0C9F01C5F6B5}"/>
                </a:ext>
              </a:extLst>
            </p:cNvPr>
            <p:cNvPicPr>
              <a:picLocks noChangeAspect="1"/>
            </p:cNvPicPr>
            <p:nvPr/>
          </p:nvPicPr>
          <p:blipFill rotWithShape="1">
            <a:blip r:embed="rId22"/>
            <a:srcRect t="15195" r="13571" b="408"/>
            <a:stretch/>
          </p:blipFill>
          <p:spPr>
            <a:xfrm>
              <a:off x="6596365" y="4626958"/>
              <a:ext cx="735013" cy="720725"/>
            </a:xfrm>
            <a:prstGeom prst="rect">
              <a:avLst/>
            </a:prstGeom>
          </p:spPr>
        </p:pic>
        <p:pic>
          <p:nvPicPr>
            <p:cNvPr id="122" name="圖片 121">
              <a:extLst>
                <a:ext uri="{FF2B5EF4-FFF2-40B4-BE49-F238E27FC236}">
                  <a16:creationId xmlns:a16="http://schemas.microsoft.com/office/drawing/2014/main" id="{FCACD067-D662-49AF-A46A-200E30907F8C}"/>
                </a:ext>
              </a:extLst>
            </p:cNvPr>
            <p:cNvPicPr>
              <a:picLocks noChangeAspect="1"/>
            </p:cNvPicPr>
            <p:nvPr/>
          </p:nvPicPr>
          <p:blipFill>
            <a:blip r:embed="rId23"/>
            <a:stretch>
              <a:fillRect/>
            </a:stretch>
          </p:blipFill>
          <p:spPr>
            <a:xfrm>
              <a:off x="8464852" y="4528533"/>
              <a:ext cx="735013" cy="919163"/>
            </a:xfrm>
            <a:prstGeom prst="rect">
              <a:avLst/>
            </a:prstGeom>
          </p:spPr>
        </p:pic>
        <p:pic>
          <p:nvPicPr>
            <p:cNvPr id="123" name="圖片 122" descr="一張含有 電路, 電子工程, 電子產品 的圖片&#10;&#10;自動產生的描述">
              <a:extLst>
                <a:ext uri="{FF2B5EF4-FFF2-40B4-BE49-F238E27FC236}">
                  <a16:creationId xmlns:a16="http://schemas.microsoft.com/office/drawing/2014/main" id="{40236009-B916-425C-8858-D055E29B5965}"/>
                </a:ext>
              </a:extLst>
            </p:cNvPr>
            <p:cNvPicPr>
              <a:picLocks noChangeAspect="1"/>
            </p:cNvPicPr>
            <p:nvPr/>
          </p:nvPicPr>
          <p:blipFill>
            <a:blip r:embed="rId24"/>
            <a:stretch>
              <a:fillRect/>
            </a:stretch>
          </p:blipFill>
          <p:spPr>
            <a:xfrm>
              <a:off x="9399890" y="4499958"/>
              <a:ext cx="735013" cy="973138"/>
            </a:xfrm>
            <a:prstGeom prst="rect">
              <a:avLst/>
            </a:prstGeom>
          </p:spPr>
        </p:pic>
        <p:pic>
          <p:nvPicPr>
            <p:cNvPr id="124" name="圖片 123">
              <a:extLst>
                <a:ext uri="{FF2B5EF4-FFF2-40B4-BE49-F238E27FC236}">
                  <a16:creationId xmlns:a16="http://schemas.microsoft.com/office/drawing/2014/main" id="{3135E9A2-03EF-4689-A4D6-AEB997E6054E}"/>
                </a:ext>
              </a:extLst>
            </p:cNvPr>
            <p:cNvPicPr>
              <a:picLocks noChangeAspect="1"/>
            </p:cNvPicPr>
            <p:nvPr/>
          </p:nvPicPr>
          <p:blipFill>
            <a:blip r:embed="rId25"/>
            <a:stretch>
              <a:fillRect/>
            </a:stretch>
          </p:blipFill>
          <p:spPr>
            <a:xfrm>
              <a:off x="7531402" y="3372833"/>
              <a:ext cx="735013" cy="919163"/>
            </a:xfrm>
            <a:prstGeom prst="rect">
              <a:avLst/>
            </a:prstGeom>
          </p:spPr>
        </p:pic>
        <p:pic>
          <p:nvPicPr>
            <p:cNvPr id="125" name="圖片 124">
              <a:extLst>
                <a:ext uri="{FF2B5EF4-FFF2-40B4-BE49-F238E27FC236}">
                  <a16:creationId xmlns:a16="http://schemas.microsoft.com/office/drawing/2014/main" id="{F822A7C2-AC15-4ACC-9889-41C74884FAC6}"/>
                </a:ext>
              </a:extLst>
            </p:cNvPr>
            <p:cNvPicPr>
              <a:picLocks noChangeAspect="1"/>
            </p:cNvPicPr>
            <p:nvPr/>
          </p:nvPicPr>
          <p:blipFill>
            <a:blip r:embed="rId26"/>
            <a:stretch>
              <a:fillRect/>
            </a:stretch>
          </p:blipFill>
          <p:spPr>
            <a:xfrm>
              <a:off x="7531402" y="2245708"/>
              <a:ext cx="735013" cy="884238"/>
            </a:xfrm>
            <a:prstGeom prst="rect">
              <a:avLst/>
            </a:prstGeom>
          </p:spPr>
        </p:pic>
        <p:pic>
          <p:nvPicPr>
            <p:cNvPr id="126" name="圖片 125">
              <a:extLst>
                <a:ext uri="{FF2B5EF4-FFF2-40B4-BE49-F238E27FC236}">
                  <a16:creationId xmlns:a16="http://schemas.microsoft.com/office/drawing/2014/main" id="{5DFEBCC2-2B81-496C-848D-1425E2DC9A39}"/>
                </a:ext>
              </a:extLst>
            </p:cNvPr>
            <p:cNvPicPr>
              <a:picLocks noChangeAspect="1"/>
            </p:cNvPicPr>
            <p:nvPr/>
          </p:nvPicPr>
          <p:blipFill>
            <a:blip r:embed="rId27"/>
            <a:stretch>
              <a:fillRect/>
            </a:stretch>
          </p:blipFill>
          <p:spPr>
            <a:xfrm>
              <a:off x="7531402" y="4528533"/>
              <a:ext cx="735013" cy="917575"/>
            </a:xfrm>
            <a:prstGeom prst="rect">
              <a:avLst/>
            </a:prstGeom>
          </p:spPr>
        </p:pic>
      </p:grpSp>
      <p:sp>
        <p:nvSpPr>
          <p:cNvPr id="127" name="右大括弧 126">
            <a:extLst>
              <a:ext uri="{FF2B5EF4-FFF2-40B4-BE49-F238E27FC236}">
                <a16:creationId xmlns:a16="http://schemas.microsoft.com/office/drawing/2014/main" id="{99DE2CEC-7ADE-4DAA-A934-5D08120A543A}"/>
              </a:ext>
            </a:extLst>
          </p:cNvPr>
          <p:cNvSpPr/>
          <p:nvPr/>
        </p:nvSpPr>
        <p:spPr>
          <a:xfrm rot="10800000">
            <a:off x="1260379" y="3043869"/>
            <a:ext cx="287937" cy="277565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右大括弧 127">
            <a:extLst>
              <a:ext uri="{FF2B5EF4-FFF2-40B4-BE49-F238E27FC236}">
                <a16:creationId xmlns:a16="http://schemas.microsoft.com/office/drawing/2014/main" id="{D8F4885F-044B-40A0-98C8-8ABC8C36A13B}"/>
              </a:ext>
            </a:extLst>
          </p:cNvPr>
          <p:cNvSpPr/>
          <p:nvPr/>
        </p:nvSpPr>
        <p:spPr>
          <a:xfrm rot="16200000">
            <a:off x="5952031" y="-1660380"/>
            <a:ext cx="287937" cy="737284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文字方塊 11">
            <a:extLst>
              <a:ext uri="{FF2B5EF4-FFF2-40B4-BE49-F238E27FC236}">
                <a16:creationId xmlns:a16="http://schemas.microsoft.com/office/drawing/2014/main" id="{C158223E-3052-4535-B57B-5D4D93BB42F8}"/>
              </a:ext>
            </a:extLst>
          </p:cNvPr>
          <p:cNvSpPr txBox="1"/>
          <p:nvPr/>
        </p:nvSpPr>
        <p:spPr>
          <a:xfrm>
            <a:off x="5374364" y="1547628"/>
            <a:ext cx="1440335"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Component Group</a:t>
            </a:r>
            <a:endParaRPr lang="zh-TW">
              <a:cs typeface="Calibri" panose="020F0502020204030204"/>
            </a:endParaRPr>
          </a:p>
        </p:txBody>
      </p:sp>
      <p:sp>
        <p:nvSpPr>
          <p:cNvPr id="130" name="文字方塊 11">
            <a:extLst>
              <a:ext uri="{FF2B5EF4-FFF2-40B4-BE49-F238E27FC236}">
                <a16:creationId xmlns:a16="http://schemas.microsoft.com/office/drawing/2014/main" id="{6C2DFEA5-25FB-40D9-9A92-E16838802304}"/>
              </a:ext>
            </a:extLst>
          </p:cNvPr>
          <p:cNvSpPr txBox="1"/>
          <p:nvPr/>
        </p:nvSpPr>
        <p:spPr>
          <a:xfrm>
            <a:off x="103339" y="4293346"/>
            <a:ext cx="1112864"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200">
                <a:ea typeface="新細明體"/>
                <a:cs typeface="Calibri"/>
              </a:rPr>
              <a:t>Defect type</a:t>
            </a:r>
          </a:p>
        </p:txBody>
      </p:sp>
      <p:sp>
        <p:nvSpPr>
          <p:cNvPr id="131" name="矩形: 圓角 130">
            <a:extLst>
              <a:ext uri="{FF2B5EF4-FFF2-40B4-BE49-F238E27FC236}">
                <a16:creationId xmlns:a16="http://schemas.microsoft.com/office/drawing/2014/main" id="{7E6173DB-C949-4A6C-ABF1-46C51085FBCE}"/>
              </a:ext>
            </a:extLst>
          </p:cNvPr>
          <p:cNvSpPr/>
          <p:nvPr/>
        </p:nvSpPr>
        <p:spPr>
          <a:xfrm>
            <a:off x="4393045" y="3934267"/>
            <a:ext cx="729303" cy="95722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100" dirty="0">
                <a:solidFill>
                  <a:schemeClr val="tx1"/>
                </a:solidFill>
                <a:ea typeface="新細明體"/>
                <a:cs typeface="Calibri"/>
              </a:rPr>
              <a:t>Missing Class</a:t>
            </a:r>
          </a:p>
        </p:txBody>
      </p:sp>
      <p:sp>
        <p:nvSpPr>
          <p:cNvPr id="132" name="矩形: 圓角 131">
            <a:extLst>
              <a:ext uri="{FF2B5EF4-FFF2-40B4-BE49-F238E27FC236}">
                <a16:creationId xmlns:a16="http://schemas.microsoft.com/office/drawing/2014/main" id="{28DD930F-3C00-4799-96DD-09C7BFC136DA}"/>
              </a:ext>
            </a:extLst>
          </p:cNvPr>
          <p:cNvSpPr/>
          <p:nvPr/>
        </p:nvSpPr>
        <p:spPr>
          <a:xfrm>
            <a:off x="2401117" y="3847802"/>
            <a:ext cx="7492030" cy="1075270"/>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06924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heel(1)">
                                      <p:cBhvr>
                                        <p:cTn id="7" dur="2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AF2FC3E4-AEE2-4DC2-A6E2-C2C9E950248A}"/>
              </a:ext>
            </a:extLst>
          </p:cNvPr>
          <p:cNvGrpSpPr/>
          <p:nvPr/>
        </p:nvGrpSpPr>
        <p:grpSpPr>
          <a:xfrm>
            <a:off x="-252997" y="2374395"/>
            <a:ext cx="12697993" cy="2106510"/>
            <a:chOff x="1055911" y="533071"/>
            <a:chExt cx="3927106" cy="1500821"/>
          </a:xfrm>
        </p:grpSpPr>
        <p:grpSp>
          <p:nvGrpSpPr>
            <p:cNvPr id="12" name="群組 11">
              <a:extLst>
                <a:ext uri="{FF2B5EF4-FFF2-40B4-BE49-F238E27FC236}">
                  <a16:creationId xmlns:a16="http://schemas.microsoft.com/office/drawing/2014/main" id="{39A5905C-3635-451C-A78C-05F50D6086BC}"/>
                </a:ext>
              </a:extLst>
            </p:cNvPr>
            <p:cNvGrpSpPr/>
            <p:nvPr/>
          </p:nvGrpSpPr>
          <p:grpSpPr>
            <a:xfrm>
              <a:off x="1055911" y="533071"/>
              <a:ext cx="3927106" cy="1500821"/>
              <a:chOff x="945075" y="604441"/>
              <a:chExt cx="3927106" cy="1500821"/>
            </a:xfrm>
          </p:grpSpPr>
          <p:sp>
            <p:nvSpPr>
              <p:cNvPr id="14" name="矩形: 圓角 13">
                <a:extLst>
                  <a:ext uri="{FF2B5EF4-FFF2-40B4-BE49-F238E27FC236}">
                    <a16:creationId xmlns:a16="http://schemas.microsoft.com/office/drawing/2014/main" id="{FBA03CB6-3F7E-4D72-A6D0-ADB6C73E619F}"/>
                  </a:ext>
                </a:extLst>
              </p:cNvPr>
              <p:cNvSpPr/>
              <p:nvPr/>
            </p:nvSpPr>
            <p:spPr>
              <a:xfrm>
                <a:off x="945075" y="604441"/>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E919401-41F4-411B-B239-C51C8AF1F56B}"/>
                  </a:ext>
                </a:extLst>
              </p:cNvPr>
              <p:cNvSpPr txBox="1"/>
              <p:nvPr/>
            </p:nvSpPr>
            <p:spPr>
              <a:xfrm>
                <a:off x="2275110" y="731510"/>
                <a:ext cx="1267033" cy="328922"/>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Chapter2</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
          <p:nvSpPr>
            <p:cNvPr id="13" name="文字方塊 12">
              <a:extLst>
                <a:ext uri="{FF2B5EF4-FFF2-40B4-BE49-F238E27FC236}">
                  <a16:creationId xmlns:a16="http://schemas.microsoft.com/office/drawing/2014/main" id="{C5375E63-1298-4259-A143-44A1B8DBC0B7}"/>
                </a:ext>
              </a:extLst>
            </p:cNvPr>
            <p:cNvSpPr txBox="1"/>
            <p:nvPr/>
          </p:nvSpPr>
          <p:spPr>
            <a:xfrm>
              <a:off x="1959024" y="1281232"/>
              <a:ext cx="2120878" cy="460490"/>
            </a:xfrm>
            <a:prstGeom prst="rect">
              <a:avLst/>
            </a:prstGeom>
            <a:noFill/>
          </p:spPr>
          <p:txBody>
            <a:bodyPr wrap="square" rtlCol="0">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Related works</a:t>
              </a:r>
            </a:p>
          </p:txBody>
        </p:sp>
      </p:grpSp>
    </p:spTree>
    <p:extLst>
      <p:ext uri="{BB962C8B-B14F-4D97-AF65-F5344CB8AC3E}">
        <p14:creationId xmlns:p14="http://schemas.microsoft.com/office/powerpoint/2010/main" val="147311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A5BFCBF-A35C-41B3-8AB5-7435988F2682}"/>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Compositional Zero-Shot Learning</a:t>
            </a:r>
            <a:endParaRPr lang="zh-TW" altLang="en-US" sz="2800" dirty="0"/>
          </a:p>
        </p:txBody>
      </p:sp>
    </p:spTree>
    <p:extLst>
      <p:ext uri="{BB962C8B-B14F-4D97-AF65-F5344CB8AC3E}">
        <p14:creationId xmlns:p14="http://schemas.microsoft.com/office/powerpoint/2010/main" val="17429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55" name="文字方塊 54">
            <a:extLst>
              <a:ext uri="{FF2B5EF4-FFF2-40B4-BE49-F238E27FC236}">
                <a16:creationId xmlns:a16="http://schemas.microsoft.com/office/drawing/2014/main" id="{5831B52B-CF27-45D1-B253-8D6F85AC94B1}"/>
              </a:ext>
            </a:extLst>
          </p:cNvPr>
          <p:cNvSpPr txBox="1"/>
          <p:nvPr/>
        </p:nvSpPr>
        <p:spPr>
          <a:xfrm>
            <a:off x="3081885" y="711373"/>
            <a:ext cx="6028230" cy="523220"/>
          </a:xfrm>
          <a:prstGeom prst="rect">
            <a:avLst/>
          </a:prstGeom>
          <a:noFill/>
        </p:spPr>
        <p:txBody>
          <a:bodyPr wrap="square">
            <a:spAutoFit/>
          </a:bodyPr>
          <a:lstStyle/>
          <a:p>
            <a:pPr algn="ctr"/>
            <a:r>
              <a:rPr lang="en-US" altLang="zh-TW" sz="2800" dirty="0"/>
              <a:t>Compositional Zero-Shot Learning</a:t>
            </a:r>
            <a:endParaRPr lang="zh-TW" altLang="en-US" sz="2800" dirty="0"/>
          </a:p>
        </p:txBody>
      </p:sp>
      <p:pic>
        <p:nvPicPr>
          <p:cNvPr id="4100" name="Picture 4" descr="R] Compositional Zero-Shot Learning - Dr. Massimiliano Mancini (CVPR 2021)  - Link to free zoom lecture by the author in comments : r/MachineLearning">
            <a:extLst>
              <a:ext uri="{FF2B5EF4-FFF2-40B4-BE49-F238E27FC236}">
                <a16:creationId xmlns:a16="http://schemas.microsoft.com/office/drawing/2014/main" id="{4BE8511D-4BCC-4722-9367-9DA5D46D4B2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152"/>
          <a:stretch/>
        </p:blipFill>
        <p:spPr bwMode="auto">
          <a:xfrm>
            <a:off x="7330996" y="1586035"/>
            <a:ext cx="3755781" cy="4665643"/>
          </a:xfrm>
          <a:prstGeom prst="rect">
            <a:avLst/>
          </a:prstGeom>
          <a:noFill/>
          <a:extLst>
            <a:ext uri="{909E8E84-426E-40DD-AFC4-6F175D3DCCD1}">
              <a14:hiddenFill xmlns:a14="http://schemas.microsoft.com/office/drawing/2010/main">
                <a:solidFill>
                  <a:srgbClr val="FFFFFF"/>
                </a:solidFill>
              </a14:hiddenFill>
            </a:ext>
          </a:extLst>
        </p:spPr>
      </p:pic>
      <p:sp>
        <p:nvSpPr>
          <p:cNvPr id="56" name="文字方塊 55">
            <a:extLst>
              <a:ext uri="{FF2B5EF4-FFF2-40B4-BE49-F238E27FC236}">
                <a16:creationId xmlns:a16="http://schemas.microsoft.com/office/drawing/2014/main" id="{77A0DDBD-1950-45E8-AAAB-0B1B03AA62BD}"/>
              </a:ext>
            </a:extLst>
          </p:cNvPr>
          <p:cNvSpPr txBox="1"/>
          <p:nvPr/>
        </p:nvSpPr>
        <p:spPr>
          <a:xfrm>
            <a:off x="1105223" y="2892170"/>
            <a:ext cx="5744851" cy="1569660"/>
          </a:xfrm>
          <a:prstGeom prst="rect">
            <a:avLst/>
          </a:prstGeom>
          <a:noFill/>
        </p:spPr>
        <p:txBody>
          <a:bodyPr wrap="square" rtlCol="0">
            <a:spAutoFit/>
          </a:bodyPr>
          <a:lstStyle/>
          <a:p>
            <a:r>
              <a:rPr lang="en-US" altLang="zh-TW" sz="2400" dirty="0">
                <a:latin typeface="Söhne"/>
              </a:rPr>
              <a:t>Compositional Zero-Shot Learning (CZSL) is a computer vision task in which the goal is to recognize unseen compositions fromed from seen state and object during training</a:t>
            </a:r>
            <a:r>
              <a:rPr lang="en-US" altLang="zh-TW" sz="2400" b="0" i="0" dirty="0">
                <a:solidFill>
                  <a:srgbClr val="212529"/>
                </a:solidFill>
                <a:effectLst/>
                <a:latin typeface="Lato" panose="020B0604020202020204" pitchFamily="34" charset="0"/>
              </a:rPr>
              <a:t>. </a:t>
            </a:r>
            <a:endParaRPr lang="zh-TW" altLang="en-US" sz="2400" dirty="0"/>
          </a:p>
        </p:txBody>
      </p:sp>
    </p:spTree>
    <p:extLst>
      <p:ext uri="{BB962C8B-B14F-4D97-AF65-F5344CB8AC3E}">
        <p14:creationId xmlns:p14="http://schemas.microsoft.com/office/powerpoint/2010/main" val="261916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55" name="文字方塊 54">
            <a:extLst>
              <a:ext uri="{FF2B5EF4-FFF2-40B4-BE49-F238E27FC236}">
                <a16:creationId xmlns:a16="http://schemas.microsoft.com/office/drawing/2014/main" id="{5831B52B-CF27-45D1-B253-8D6F85AC94B1}"/>
              </a:ext>
            </a:extLst>
          </p:cNvPr>
          <p:cNvSpPr txBox="1"/>
          <p:nvPr/>
        </p:nvSpPr>
        <p:spPr>
          <a:xfrm>
            <a:off x="3081885" y="711373"/>
            <a:ext cx="6028230" cy="523220"/>
          </a:xfrm>
          <a:prstGeom prst="rect">
            <a:avLst/>
          </a:prstGeom>
          <a:noFill/>
        </p:spPr>
        <p:txBody>
          <a:bodyPr wrap="square">
            <a:spAutoFit/>
          </a:bodyPr>
          <a:lstStyle/>
          <a:p>
            <a:pPr algn="ctr"/>
            <a:r>
              <a:rPr lang="en-US" altLang="zh-TW" sz="2800" dirty="0"/>
              <a:t>Zero-Shot Learning</a:t>
            </a:r>
            <a:endParaRPr lang="zh-TW" altLang="en-US" sz="2800" dirty="0"/>
          </a:p>
        </p:txBody>
      </p:sp>
      <p:sp>
        <p:nvSpPr>
          <p:cNvPr id="18" name="文字方塊 17">
            <a:extLst>
              <a:ext uri="{FF2B5EF4-FFF2-40B4-BE49-F238E27FC236}">
                <a16:creationId xmlns:a16="http://schemas.microsoft.com/office/drawing/2014/main" id="{AB4FA1E3-22B3-4567-9303-737B65E0A549}"/>
              </a:ext>
            </a:extLst>
          </p:cNvPr>
          <p:cNvSpPr txBox="1"/>
          <p:nvPr/>
        </p:nvSpPr>
        <p:spPr>
          <a:xfrm>
            <a:off x="2230055" y="5481736"/>
            <a:ext cx="7714069" cy="830997"/>
          </a:xfrm>
          <a:prstGeom prst="rect">
            <a:avLst/>
          </a:prstGeom>
          <a:noFill/>
        </p:spPr>
        <p:txBody>
          <a:bodyPr wrap="square" rtlCol="0">
            <a:spAutoFit/>
          </a:bodyPr>
          <a:lstStyle/>
          <a:p>
            <a:pPr algn="ctr"/>
            <a:r>
              <a:rPr lang="en-US" altLang="zh-TW" sz="2400" dirty="0">
                <a:latin typeface="Söhne"/>
              </a:rPr>
              <a:t>Zero-shot learning is a technique that enables pre-trained models to predict class labels of previously unknown data</a:t>
            </a:r>
            <a:endParaRPr lang="zh-TW" altLang="en-US" sz="2400" dirty="0">
              <a:latin typeface="Söhne"/>
            </a:endParaRPr>
          </a:p>
        </p:txBody>
      </p:sp>
      <p:pic>
        <p:nvPicPr>
          <p:cNvPr id="2" name="Picture 4" descr="Zero-shot learning. Concepts: | by Saba Hesaraki | Medium">
            <a:extLst>
              <a:ext uri="{FF2B5EF4-FFF2-40B4-BE49-F238E27FC236}">
                <a16:creationId xmlns:a16="http://schemas.microsoft.com/office/drawing/2014/main" id="{83468A87-0502-4985-AE41-655BAE748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9080" y="1549280"/>
            <a:ext cx="8433840" cy="367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96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4F8EADE0-7837-4683-978D-854D6846D2F4}"/>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Image Generation</a:t>
            </a:r>
            <a:endParaRPr lang="zh-TW" altLang="en-US" sz="2800" dirty="0"/>
          </a:p>
        </p:txBody>
      </p:sp>
      <p:grpSp>
        <p:nvGrpSpPr>
          <p:cNvPr id="10" name="群組 9">
            <a:extLst>
              <a:ext uri="{FF2B5EF4-FFF2-40B4-BE49-F238E27FC236}">
                <a16:creationId xmlns:a16="http://schemas.microsoft.com/office/drawing/2014/main" id="{E5D9642F-05CE-4DFF-B588-66EF6EA00B10}"/>
              </a:ext>
            </a:extLst>
          </p:cNvPr>
          <p:cNvGrpSpPr/>
          <p:nvPr/>
        </p:nvGrpSpPr>
        <p:grpSpPr>
          <a:xfrm>
            <a:off x="-3874255" y="633932"/>
            <a:ext cx="3332441" cy="5590135"/>
            <a:chOff x="1898583" y="771420"/>
            <a:chExt cx="3332441" cy="5590135"/>
          </a:xfrm>
        </p:grpSpPr>
        <p:pic>
          <p:nvPicPr>
            <p:cNvPr id="11" name="圖片 10">
              <a:extLst>
                <a:ext uri="{FF2B5EF4-FFF2-40B4-BE49-F238E27FC236}">
                  <a16:creationId xmlns:a16="http://schemas.microsoft.com/office/drawing/2014/main" id="{275FC22D-8CAB-43A3-B48C-D0980517F9C2}"/>
                </a:ext>
              </a:extLst>
            </p:cNvPr>
            <p:cNvPicPr>
              <a:picLocks noChangeAspect="1"/>
            </p:cNvPicPr>
            <p:nvPr/>
          </p:nvPicPr>
          <p:blipFill>
            <a:blip r:embed="rId5"/>
            <a:stretch>
              <a:fillRect/>
            </a:stretch>
          </p:blipFill>
          <p:spPr>
            <a:xfrm>
              <a:off x="1898583" y="1123035"/>
              <a:ext cx="3332441" cy="5238520"/>
            </a:xfrm>
            <a:prstGeom prst="rect">
              <a:avLst/>
            </a:prstGeom>
          </p:spPr>
        </p:pic>
        <p:sp>
          <p:nvSpPr>
            <p:cNvPr id="12" name="文字方塊 11">
              <a:extLst>
                <a:ext uri="{FF2B5EF4-FFF2-40B4-BE49-F238E27FC236}">
                  <a16:creationId xmlns:a16="http://schemas.microsoft.com/office/drawing/2014/main" id="{7F3E7D8B-70B5-46E8-A45A-C91343F8E56B}"/>
                </a:ext>
              </a:extLst>
            </p:cNvPr>
            <p:cNvSpPr txBox="1"/>
            <p:nvPr/>
          </p:nvSpPr>
          <p:spPr>
            <a:xfrm>
              <a:off x="2949128" y="771420"/>
              <a:ext cx="1231349" cy="461665"/>
            </a:xfrm>
            <a:prstGeom prst="rect">
              <a:avLst/>
            </a:prstGeom>
            <a:noFill/>
          </p:spPr>
          <p:txBody>
            <a:bodyPr wrap="square" rtlCol="0">
              <a:spAutoFit/>
            </a:bodyPr>
            <a:lstStyle/>
            <a:p>
              <a:pPr algn="ctr"/>
              <a:r>
                <a:rPr lang="en-US" altLang="zh-TW" sz="2400" dirty="0">
                  <a:latin typeface="Söhne"/>
                </a:rPr>
                <a:t>VAE</a:t>
              </a:r>
              <a:endParaRPr lang="zh-TW" altLang="en-US" sz="2400" dirty="0">
                <a:latin typeface="Söhne"/>
              </a:endParaRPr>
            </a:p>
          </p:txBody>
        </p:sp>
      </p:grpSp>
      <p:grpSp>
        <p:nvGrpSpPr>
          <p:cNvPr id="13" name="群組 12">
            <a:extLst>
              <a:ext uri="{FF2B5EF4-FFF2-40B4-BE49-F238E27FC236}">
                <a16:creationId xmlns:a16="http://schemas.microsoft.com/office/drawing/2014/main" id="{F55C5C45-2497-4C1C-AA80-BA06BF5A7B7E}"/>
              </a:ext>
            </a:extLst>
          </p:cNvPr>
          <p:cNvGrpSpPr/>
          <p:nvPr/>
        </p:nvGrpSpPr>
        <p:grpSpPr>
          <a:xfrm>
            <a:off x="12733813" y="633932"/>
            <a:ext cx="3315795" cy="5590135"/>
            <a:chOff x="7109440" y="771420"/>
            <a:chExt cx="3315795" cy="5590135"/>
          </a:xfrm>
        </p:grpSpPr>
        <p:pic>
          <p:nvPicPr>
            <p:cNvPr id="14" name="圖片 13">
              <a:extLst>
                <a:ext uri="{FF2B5EF4-FFF2-40B4-BE49-F238E27FC236}">
                  <a16:creationId xmlns:a16="http://schemas.microsoft.com/office/drawing/2014/main" id="{F71D08DF-4598-4FDB-AC4C-3941F65BEF51}"/>
                </a:ext>
              </a:extLst>
            </p:cNvPr>
            <p:cNvPicPr>
              <a:picLocks noChangeAspect="1"/>
            </p:cNvPicPr>
            <p:nvPr/>
          </p:nvPicPr>
          <p:blipFill>
            <a:blip r:embed="rId6"/>
            <a:stretch>
              <a:fillRect/>
            </a:stretch>
          </p:blipFill>
          <p:spPr>
            <a:xfrm>
              <a:off x="7109440" y="1123034"/>
              <a:ext cx="3315795" cy="5238521"/>
            </a:xfrm>
            <a:prstGeom prst="rect">
              <a:avLst/>
            </a:prstGeom>
          </p:spPr>
        </p:pic>
        <p:sp>
          <p:nvSpPr>
            <p:cNvPr id="15" name="文字方塊 14">
              <a:extLst>
                <a:ext uri="{FF2B5EF4-FFF2-40B4-BE49-F238E27FC236}">
                  <a16:creationId xmlns:a16="http://schemas.microsoft.com/office/drawing/2014/main" id="{F3DA3C2D-B4DA-4381-AC52-891BA2BEF7D4}"/>
                </a:ext>
              </a:extLst>
            </p:cNvPr>
            <p:cNvSpPr txBox="1"/>
            <p:nvPr/>
          </p:nvSpPr>
          <p:spPr>
            <a:xfrm>
              <a:off x="8151662" y="771420"/>
              <a:ext cx="1231349" cy="461665"/>
            </a:xfrm>
            <a:prstGeom prst="rect">
              <a:avLst/>
            </a:prstGeom>
            <a:noFill/>
          </p:spPr>
          <p:txBody>
            <a:bodyPr wrap="square" rtlCol="0">
              <a:spAutoFit/>
            </a:bodyPr>
            <a:lstStyle/>
            <a:p>
              <a:pPr algn="ctr"/>
              <a:r>
                <a:rPr lang="en-US" altLang="zh-TW" sz="2400" dirty="0">
                  <a:latin typeface="Söhne"/>
                </a:rPr>
                <a:t>GAN</a:t>
              </a:r>
              <a:endParaRPr lang="zh-TW" altLang="en-US" sz="2400" dirty="0">
                <a:latin typeface="Söhne"/>
              </a:endParaRPr>
            </a:p>
          </p:txBody>
        </p:sp>
      </p:grpSp>
    </p:spTree>
    <p:extLst>
      <p:ext uri="{BB962C8B-B14F-4D97-AF65-F5344CB8AC3E}">
        <p14:creationId xmlns:p14="http://schemas.microsoft.com/office/powerpoint/2010/main" val="387757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a:extLst>
              <a:ext uri="{FF2B5EF4-FFF2-40B4-BE49-F238E27FC236}">
                <a16:creationId xmlns:a16="http://schemas.microsoft.com/office/drawing/2014/main" id="{02EAB485-2637-4469-B6E6-AC06938311DF}"/>
              </a:ext>
            </a:extLst>
          </p:cNvPr>
          <p:cNvGrpSpPr/>
          <p:nvPr/>
        </p:nvGrpSpPr>
        <p:grpSpPr>
          <a:xfrm>
            <a:off x="2170160" y="1366092"/>
            <a:ext cx="2952684" cy="4929705"/>
            <a:chOff x="1898583" y="771420"/>
            <a:chExt cx="3332441" cy="5590135"/>
          </a:xfrm>
        </p:grpSpPr>
        <p:pic>
          <p:nvPicPr>
            <p:cNvPr id="3" name="圖片 2">
              <a:extLst>
                <a:ext uri="{FF2B5EF4-FFF2-40B4-BE49-F238E27FC236}">
                  <a16:creationId xmlns:a16="http://schemas.microsoft.com/office/drawing/2014/main" id="{DCC7EEEA-426A-4801-81F7-A947ECFCC25C}"/>
                </a:ext>
              </a:extLst>
            </p:cNvPr>
            <p:cNvPicPr>
              <a:picLocks noChangeAspect="1"/>
            </p:cNvPicPr>
            <p:nvPr/>
          </p:nvPicPr>
          <p:blipFill>
            <a:blip r:embed="rId5"/>
            <a:stretch>
              <a:fillRect/>
            </a:stretch>
          </p:blipFill>
          <p:spPr>
            <a:xfrm>
              <a:off x="1898583" y="1123035"/>
              <a:ext cx="3332441" cy="5238520"/>
            </a:xfrm>
            <a:prstGeom prst="rect">
              <a:avLst/>
            </a:prstGeom>
          </p:spPr>
        </p:pic>
        <p:sp>
          <p:nvSpPr>
            <p:cNvPr id="13" name="文字方塊 12">
              <a:extLst>
                <a:ext uri="{FF2B5EF4-FFF2-40B4-BE49-F238E27FC236}">
                  <a16:creationId xmlns:a16="http://schemas.microsoft.com/office/drawing/2014/main" id="{736F4A19-F9F8-4B39-BD4F-C42CDEEE6466}"/>
                </a:ext>
              </a:extLst>
            </p:cNvPr>
            <p:cNvSpPr txBox="1"/>
            <p:nvPr/>
          </p:nvSpPr>
          <p:spPr>
            <a:xfrm>
              <a:off x="2949128" y="771420"/>
              <a:ext cx="1231349" cy="461665"/>
            </a:xfrm>
            <a:prstGeom prst="rect">
              <a:avLst/>
            </a:prstGeom>
            <a:noFill/>
          </p:spPr>
          <p:txBody>
            <a:bodyPr wrap="square" rtlCol="0">
              <a:spAutoFit/>
            </a:bodyPr>
            <a:lstStyle/>
            <a:p>
              <a:pPr algn="ctr"/>
              <a:r>
                <a:rPr lang="en-US" altLang="zh-TW" sz="2400" dirty="0">
                  <a:latin typeface="Söhne"/>
                </a:rPr>
                <a:t>VAE</a:t>
              </a:r>
              <a:endParaRPr lang="zh-TW" altLang="en-US" sz="2400" dirty="0">
                <a:latin typeface="Söhne"/>
              </a:endParaRPr>
            </a:p>
          </p:txBody>
        </p:sp>
      </p:grpSp>
      <p:grpSp>
        <p:nvGrpSpPr>
          <p:cNvPr id="7" name="群組 6">
            <a:extLst>
              <a:ext uri="{FF2B5EF4-FFF2-40B4-BE49-F238E27FC236}">
                <a16:creationId xmlns:a16="http://schemas.microsoft.com/office/drawing/2014/main" id="{D3464CCD-BCD3-499D-B8F6-425806C838B7}"/>
              </a:ext>
            </a:extLst>
          </p:cNvPr>
          <p:cNvGrpSpPr/>
          <p:nvPr/>
        </p:nvGrpSpPr>
        <p:grpSpPr>
          <a:xfrm>
            <a:off x="6824885" y="1317835"/>
            <a:ext cx="2952684" cy="4977962"/>
            <a:chOff x="7109440" y="771420"/>
            <a:chExt cx="3315795" cy="5590135"/>
          </a:xfrm>
        </p:grpSpPr>
        <p:pic>
          <p:nvPicPr>
            <p:cNvPr id="5" name="圖片 4">
              <a:extLst>
                <a:ext uri="{FF2B5EF4-FFF2-40B4-BE49-F238E27FC236}">
                  <a16:creationId xmlns:a16="http://schemas.microsoft.com/office/drawing/2014/main" id="{B9F21E5B-F39F-42A2-B28F-24EA699A9AE1}"/>
                </a:ext>
              </a:extLst>
            </p:cNvPr>
            <p:cNvPicPr>
              <a:picLocks noChangeAspect="1"/>
            </p:cNvPicPr>
            <p:nvPr/>
          </p:nvPicPr>
          <p:blipFill>
            <a:blip r:embed="rId6"/>
            <a:stretch>
              <a:fillRect/>
            </a:stretch>
          </p:blipFill>
          <p:spPr>
            <a:xfrm>
              <a:off x="7109440" y="1123034"/>
              <a:ext cx="3315795" cy="5238521"/>
            </a:xfrm>
            <a:prstGeom prst="rect">
              <a:avLst/>
            </a:prstGeom>
          </p:spPr>
        </p:pic>
        <p:sp>
          <p:nvSpPr>
            <p:cNvPr id="15" name="文字方塊 14">
              <a:extLst>
                <a:ext uri="{FF2B5EF4-FFF2-40B4-BE49-F238E27FC236}">
                  <a16:creationId xmlns:a16="http://schemas.microsoft.com/office/drawing/2014/main" id="{6FDA8790-CE7F-450A-87F2-ECDE94808088}"/>
                </a:ext>
              </a:extLst>
            </p:cNvPr>
            <p:cNvSpPr txBox="1"/>
            <p:nvPr/>
          </p:nvSpPr>
          <p:spPr>
            <a:xfrm>
              <a:off x="8151662" y="771420"/>
              <a:ext cx="1231349" cy="461665"/>
            </a:xfrm>
            <a:prstGeom prst="rect">
              <a:avLst/>
            </a:prstGeom>
            <a:noFill/>
          </p:spPr>
          <p:txBody>
            <a:bodyPr wrap="square" rtlCol="0">
              <a:spAutoFit/>
            </a:bodyPr>
            <a:lstStyle/>
            <a:p>
              <a:pPr algn="ctr"/>
              <a:r>
                <a:rPr lang="en-US" altLang="zh-TW" sz="2400" dirty="0">
                  <a:latin typeface="Söhne"/>
                </a:rPr>
                <a:t>GAN</a:t>
              </a:r>
              <a:endParaRPr lang="zh-TW" altLang="en-US" sz="2400" dirty="0">
                <a:latin typeface="Söhne"/>
              </a:endParaRPr>
            </a:p>
          </p:txBody>
        </p:sp>
      </p:grpSp>
      <p:sp>
        <p:nvSpPr>
          <p:cNvPr id="17" name="文字方塊 16">
            <a:extLst>
              <a:ext uri="{FF2B5EF4-FFF2-40B4-BE49-F238E27FC236}">
                <a16:creationId xmlns:a16="http://schemas.microsoft.com/office/drawing/2014/main" id="{6A1E9CC0-6580-4BCA-8C6C-4678F5DA23F6}"/>
              </a:ext>
            </a:extLst>
          </p:cNvPr>
          <p:cNvSpPr txBox="1"/>
          <p:nvPr/>
        </p:nvSpPr>
        <p:spPr>
          <a:xfrm>
            <a:off x="2569600" y="705663"/>
            <a:ext cx="7052799" cy="523220"/>
          </a:xfrm>
          <a:prstGeom prst="rect">
            <a:avLst/>
          </a:prstGeom>
          <a:noFill/>
        </p:spPr>
        <p:txBody>
          <a:bodyPr wrap="square">
            <a:spAutoFit/>
          </a:bodyPr>
          <a:lstStyle/>
          <a:p>
            <a:pPr algn="ctr"/>
            <a:r>
              <a:rPr lang="en-US" altLang="zh-TW" sz="2800" dirty="0"/>
              <a:t>Image Generation</a:t>
            </a:r>
            <a:endParaRPr lang="zh-TW" altLang="en-US" sz="2800" dirty="0"/>
          </a:p>
        </p:txBody>
      </p:sp>
    </p:spTree>
    <p:extLst>
      <p:ext uri="{BB962C8B-B14F-4D97-AF65-F5344CB8AC3E}">
        <p14:creationId xmlns:p14="http://schemas.microsoft.com/office/powerpoint/2010/main" val="1719542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a:extLst>
              <a:ext uri="{FF2B5EF4-FFF2-40B4-BE49-F238E27FC236}">
                <a16:creationId xmlns:a16="http://schemas.microsoft.com/office/drawing/2014/main" id="{02EAB485-2637-4469-B6E6-AC06938311DF}"/>
              </a:ext>
            </a:extLst>
          </p:cNvPr>
          <p:cNvGrpSpPr/>
          <p:nvPr/>
        </p:nvGrpSpPr>
        <p:grpSpPr>
          <a:xfrm>
            <a:off x="952578" y="633932"/>
            <a:ext cx="3332441" cy="5590135"/>
            <a:chOff x="1898583" y="771420"/>
            <a:chExt cx="3332441" cy="5590135"/>
          </a:xfrm>
        </p:grpSpPr>
        <p:pic>
          <p:nvPicPr>
            <p:cNvPr id="3" name="圖片 2">
              <a:extLst>
                <a:ext uri="{FF2B5EF4-FFF2-40B4-BE49-F238E27FC236}">
                  <a16:creationId xmlns:a16="http://schemas.microsoft.com/office/drawing/2014/main" id="{DCC7EEEA-426A-4801-81F7-A947ECFCC25C}"/>
                </a:ext>
              </a:extLst>
            </p:cNvPr>
            <p:cNvPicPr>
              <a:picLocks noChangeAspect="1"/>
            </p:cNvPicPr>
            <p:nvPr/>
          </p:nvPicPr>
          <p:blipFill>
            <a:blip r:embed="rId5"/>
            <a:stretch>
              <a:fillRect/>
            </a:stretch>
          </p:blipFill>
          <p:spPr>
            <a:xfrm>
              <a:off x="1898583" y="1123035"/>
              <a:ext cx="3332441" cy="5238520"/>
            </a:xfrm>
            <a:prstGeom prst="rect">
              <a:avLst/>
            </a:prstGeom>
          </p:spPr>
        </p:pic>
        <p:sp>
          <p:nvSpPr>
            <p:cNvPr id="13" name="文字方塊 12">
              <a:extLst>
                <a:ext uri="{FF2B5EF4-FFF2-40B4-BE49-F238E27FC236}">
                  <a16:creationId xmlns:a16="http://schemas.microsoft.com/office/drawing/2014/main" id="{736F4A19-F9F8-4B39-BD4F-C42CDEEE6466}"/>
                </a:ext>
              </a:extLst>
            </p:cNvPr>
            <p:cNvSpPr txBox="1"/>
            <p:nvPr/>
          </p:nvSpPr>
          <p:spPr>
            <a:xfrm>
              <a:off x="2949128" y="771420"/>
              <a:ext cx="1231349" cy="461665"/>
            </a:xfrm>
            <a:prstGeom prst="rect">
              <a:avLst/>
            </a:prstGeom>
            <a:noFill/>
          </p:spPr>
          <p:txBody>
            <a:bodyPr wrap="square" rtlCol="0">
              <a:spAutoFit/>
            </a:bodyPr>
            <a:lstStyle/>
            <a:p>
              <a:pPr algn="ctr"/>
              <a:r>
                <a:rPr lang="en-US" altLang="zh-TW" sz="2400" dirty="0">
                  <a:latin typeface="Söhne"/>
                </a:rPr>
                <a:t>VAE</a:t>
              </a:r>
              <a:endParaRPr lang="zh-TW" altLang="en-US" sz="2400" dirty="0">
                <a:latin typeface="Söhne"/>
              </a:endParaRPr>
            </a:p>
          </p:txBody>
        </p:sp>
      </p:grpSp>
      <p:grpSp>
        <p:nvGrpSpPr>
          <p:cNvPr id="7" name="群組 6">
            <a:extLst>
              <a:ext uri="{FF2B5EF4-FFF2-40B4-BE49-F238E27FC236}">
                <a16:creationId xmlns:a16="http://schemas.microsoft.com/office/drawing/2014/main" id="{D3464CCD-BCD3-499D-B8F6-425806C838B7}"/>
              </a:ext>
            </a:extLst>
          </p:cNvPr>
          <p:cNvGrpSpPr/>
          <p:nvPr/>
        </p:nvGrpSpPr>
        <p:grpSpPr>
          <a:xfrm>
            <a:off x="12553655" y="705662"/>
            <a:ext cx="3315795" cy="5590135"/>
            <a:chOff x="7109440" y="771420"/>
            <a:chExt cx="3315795" cy="5590135"/>
          </a:xfrm>
        </p:grpSpPr>
        <p:pic>
          <p:nvPicPr>
            <p:cNvPr id="5" name="圖片 4">
              <a:extLst>
                <a:ext uri="{FF2B5EF4-FFF2-40B4-BE49-F238E27FC236}">
                  <a16:creationId xmlns:a16="http://schemas.microsoft.com/office/drawing/2014/main" id="{B9F21E5B-F39F-42A2-B28F-24EA699A9AE1}"/>
                </a:ext>
              </a:extLst>
            </p:cNvPr>
            <p:cNvPicPr>
              <a:picLocks noChangeAspect="1"/>
            </p:cNvPicPr>
            <p:nvPr/>
          </p:nvPicPr>
          <p:blipFill>
            <a:blip r:embed="rId6"/>
            <a:stretch>
              <a:fillRect/>
            </a:stretch>
          </p:blipFill>
          <p:spPr>
            <a:xfrm>
              <a:off x="7109440" y="1123034"/>
              <a:ext cx="3315795" cy="5238521"/>
            </a:xfrm>
            <a:prstGeom prst="rect">
              <a:avLst/>
            </a:prstGeom>
          </p:spPr>
        </p:pic>
        <p:sp>
          <p:nvSpPr>
            <p:cNvPr id="15" name="文字方塊 14">
              <a:extLst>
                <a:ext uri="{FF2B5EF4-FFF2-40B4-BE49-F238E27FC236}">
                  <a16:creationId xmlns:a16="http://schemas.microsoft.com/office/drawing/2014/main" id="{6FDA8790-CE7F-450A-87F2-ECDE94808088}"/>
                </a:ext>
              </a:extLst>
            </p:cNvPr>
            <p:cNvSpPr txBox="1"/>
            <p:nvPr/>
          </p:nvSpPr>
          <p:spPr>
            <a:xfrm>
              <a:off x="8151662" y="771420"/>
              <a:ext cx="1231349" cy="461665"/>
            </a:xfrm>
            <a:prstGeom prst="rect">
              <a:avLst/>
            </a:prstGeom>
            <a:noFill/>
          </p:spPr>
          <p:txBody>
            <a:bodyPr wrap="square" rtlCol="0">
              <a:spAutoFit/>
            </a:bodyPr>
            <a:lstStyle/>
            <a:p>
              <a:pPr algn="ctr"/>
              <a:r>
                <a:rPr lang="en-US" altLang="zh-TW" sz="2400" dirty="0">
                  <a:latin typeface="Söhne"/>
                </a:rPr>
                <a:t>GAN</a:t>
              </a:r>
              <a:endParaRPr lang="zh-TW" altLang="en-US" sz="2400" dirty="0">
                <a:latin typeface="Söhne"/>
              </a:endParaRPr>
            </a:p>
          </p:txBody>
        </p:sp>
      </p:grpSp>
      <p:pic>
        <p:nvPicPr>
          <p:cNvPr id="10242" name="Picture 2">
            <a:extLst>
              <a:ext uri="{FF2B5EF4-FFF2-40B4-BE49-F238E27FC236}">
                <a16:creationId xmlns:a16="http://schemas.microsoft.com/office/drawing/2014/main" id="{3F7E0EFA-2669-44A5-81B4-D030BEDA3E5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942" t="33431" b="36004"/>
          <a:stretch/>
        </p:blipFill>
        <p:spPr bwMode="auto">
          <a:xfrm>
            <a:off x="5314871" y="1274071"/>
            <a:ext cx="5765658" cy="1079653"/>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a:extLst>
              <a:ext uri="{FF2B5EF4-FFF2-40B4-BE49-F238E27FC236}">
                <a16:creationId xmlns:a16="http://schemas.microsoft.com/office/drawing/2014/main" id="{683711AD-D6F7-42A5-8691-0262C3F3B754}"/>
              </a:ext>
            </a:extLst>
          </p:cNvPr>
          <p:cNvSpPr txBox="1"/>
          <p:nvPr/>
        </p:nvSpPr>
        <p:spPr>
          <a:xfrm>
            <a:off x="5281803" y="3368592"/>
            <a:ext cx="5212149" cy="2204899"/>
          </a:xfrm>
          <a:prstGeom prst="rect">
            <a:avLst/>
          </a:prstGeom>
          <a:noFill/>
        </p:spPr>
        <p:txBody>
          <a:bodyPr wrap="square" rtlCol="0">
            <a:spAutoFit/>
          </a:bodyPr>
          <a:lstStyle/>
          <a:p>
            <a:pPr indent="-342900">
              <a:lnSpc>
                <a:spcPct val="200000"/>
              </a:lnSpc>
              <a:buFont typeface="Arial" panose="020B0604020202020204" pitchFamily="34" charset="0"/>
              <a:buChar char="•"/>
            </a:pPr>
            <a:r>
              <a:rPr lang="en-US" altLang="zh-TW" sz="2400" dirty="0">
                <a:latin typeface="Söhne"/>
              </a:rPr>
              <a:t>Low-fidelity samples</a:t>
            </a:r>
          </a:p>
          <a:p>
            <a:pPr indent="-342900">
              <a:lnSpc>
                <a:spcPct val="200000"/>
              </a:lnSpc>
              <a:buFont typeface="Arial" panose="020B0604020202020204" pitchFamily="34" charset="0"/>
              <a:buChar char="•"/>
            </a:pPr>
            <a:r>
              <a:rPr lang="en-US" altLang="zh-TW" sz="2400" dirty="0">
                <a:latin typeface="Söhne"/>
              </a:rPr>
              <a:t>Easy to train</a:t>
            </a:r>
          </a:p>
          <a:p>
            <a:pPr indent="-342900">
              <a:lnSpc>
                <a:spcPct val="200000"/>
              </a:lnSpc>
              <a:buFont typeface="Arial" panose="020B0604020202020204" pitchFamily="34" charset="0"/>
              <a:buChar char="•"/>
            </a:pPr>
            <a:r>
              <a:rPr lang="en-US" altLang="zh-TW" sz="2400" dirty="0">
                <a:latin typeface="Söhne"/>
              </a:rPr>
              <a:t>Mode coverage(Diversity)</a:t>
            </a:r>
            <a:endParaRPr lang="zh-TW" altLang="en-US" sz="2400" dirty="0">
              <a:latin typeface="Söhne"/>
            </a:endParaRPr>
          </a:p>
        </p:txBody>
      </p:sp>
      <p:sp>
        <p:nvSpPr>
          <p:cNvPr id="17" name="內容版面配置區 5">
            <a:extLst>
              <a:ext uri="{FF2B5EF4-FFF2-40B4-BE49-F238E27FC236}">
                <a16:creationId xmlns:a16="http://schemas.microsoft.com/office/drawing/2014/main" id="{0C9278E6-E5FA-47A1-8881-160C45C842DB}"/>
              </a:ext>
            </a:extLst>
          </p:cNvPr>
          <p:cNvSpPr txBox="1">
            <a:spLocks/>
          </p:cNvSpPr>
          <p:nvPr/>
        </p:nvSpPr>
        <p:spPr bwMode="auto">
          <a:xfrm>
            <a:off x="585127" y="6249653"/>
            <a:ext cx="11231965" cy="246221"/>
          </a:xfrm>
          <a:prstGeom prst="rect">
            <a:avLst/>
          </a:prstGeom>
          <a:noFill/>
          <a:ln w="28575">
            <a:noFill/>
            <a:miter lim="800000"/>
            <a:headEnd/>
            <a:tailEnd/>
          </a:ln>
        </p:spPr>
        <p:txBody>
          <a:bodyPr vert="horz" wrap="square" lIns="91440" tIns="45720" rIns="91440" bIns="45720" numCol="1" anchor="b" anchorCtr="0" compatLnSpc="1">
            <a:prstTxWarp prst="textNoShape">
              <a:avLst/>
            </a:prstTxWarp>
            <a:spAutoFit/>
          </a:bodyPr>
          <a:lstStyle>
            <a:lvl1pPr marL="444500" indent="-444500" algn="l" rtl="0" eaLnBrk="1" fontAlgn="base" hangingPunct="1">
              <a:spcBef>
                <a:spcPct val="20000"/>
              </a:spcBef>
              <a:spcAft>
                <a:spcPct val="0"/>
              </a:spcAft>
              <a:buFont typeface="Wingdings" pitchFamily="2" charset="2"/>
              <a:buChar char="v"/>
              <a:defRPr sz="2800" b="1"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1pPr>
            <a:lvl2pPr marL="742950" indent="-285750" algn="l" rtl="0" eaLnBrk="1" fontAlgn="base" hangingPunct="1">
              <a:spcBef>
                <a:spcPct val="20000"/>
              </a:spcBef>
              <a:spcAft>
                <a:spcPct val="0"/>
              </a:spcAft>
              <a:buFont typeface="Wingdings 3" pitchFamily="18" charset="2"/>
              <a:buChar char="}"/>
              <a:defRPr sz="24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4pPr>
            <a:lvl5pPr marL="20574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altLang="zh-TW" sz="1000" b="0" dirty="0">
                <a:solidFill>
                  <a:schemeClr val="tx2">
                    <a:lumMod val="50000"/>
                  </a:schemeClr>
                </a:solidFill>
                <a:latin typeface="+mn-lt"/>
                <a:ea typeface="華康中黑體" pitchFamily="49" charset="-120"/>
                <a:cs typeface="Times New Roman" panose="02020603050405020304" pitchFamily="18" charset="0"/>
              </a:rPr>
              <a:t>[19] D. P. </a:t>
            </a:r>
            <a:r>
              <a:rPr lang="en-US" altLang="zh-TW" sz="1000" b="0" dirty="0" err="1">
                <a:solidFill>
                  <a:schemeClr val="tx2">
                    <a:lumMod val="50000"/>
                  </a:schemeClr>
                </a:solidFill>
                <a:latin typeface="+mn-lt"/>
                <a:ea typeface="華康中黑體" pitchFamily="49" charset="-120"/>
                <a:cs typeface="Times New Roman" panose="02020603050405020304" pitchFamily="18" charset="0"/>
              </a:rPr>
              <a:t>Kingma</a:t>
            </a:r>
            <a:r>
              <a:rPr lang="en-US" altLang="zh-TW" sz="1000" b="0" dirty="0">
                <a:solidFill>
                  <a:schemeClr val="tx2">
                    <a:lumMod val="50000"/>
                  </a:schemeClr>
                </a:solidFill>
                <a:latin typeface="+mn-lt"/>
                <a:ea typeface="華康中黑體" pitchFamily="49" charset="-120"/>
                <a:cs typeface="Times New Roman" panose="02020603050405020304" pitchFamily="18" charset="0"/>
              </a:rPr>
              <a:t> and M. Welling, “Auto-encoding variational bayes,” </a:t>
            </a:r>
            <a:r>
              <a:rPr lang="en-US" altLang="zh-TW" sz="1000" b="0" dirty="0" err="1">
                <a:solidFill>
                  <a:schemeClr val="tx2">
                    <a:lumMod val="50000"/>
                  </a:schemeClr>
                </a:solidFill>
                <a:latin typeface="+mn-lt"/>
                <a:ea typeface="華康中黑體" pitchFamily="49" charset="-120"/>
                <a:cs typeface="Times New Roman" panose="02020603050405020304" pitchFamily="18" charset="0"/>
              </a:rPr>
              <a:t>arXiv</a:t>
            </a:r>
            <a:r>
              <a:rPr lang="en-US" altLang="zh-TW" sz="1000" b="0" dirty="0">
                <a:solidFill>
                  <a:schemeClr val="tx2">
                    <a:lumMod val="50000"/>
                  </a:schemeClr>
                </a:solidFill>
                <a:latin typeface="+mn-lt"/>
                <a:ea typeface="華康中黑體" pitchFamily="49" charset="-120"/>
                <a:cs typeface="Times New Roman" panose="02020603050405020304" pitchFamily="18" charset="0"/>
              </a:rPr>
              <a:t> preprint arXiv:1312.6114, 2013.</a:t>
            </a:r>
          </a:p>
        </p:txBody>
      </p:sp>
    </p:spTree>
    <p:extLst>
      <p:ext uri="{BB962C8B-B14F-4D97-AF65-F5344CB8AC3E}">
        <p14:creationId xmlns:p14="http://schemas.microsoft.com/office/powerpoint/2010/main" val="42077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群組 5">
            <a:extLst>
              <a:ext uri="{FF2B5EF4-FFF2-40B4-BE49-F238E27FC236}">
                <a16:creationId xmlns:a16="http://schemas.microsoft.com/office/drawing/2014/main" id="{02EAB485-2637-4469-B6E6-AC06938311DF}"/>
              </a:ext>
            </a:extLst>
          </p:cNvPr>
          <p:cNvGrpSpPr/>
          <p:nvPr/>
        </p:nvGrpSpPr>
        <p:grpSpPr>
          <a:xfrm>
            <a:off x="-3532642" y="705662"/>
            <a:ext cx="3332441" cy="5590135"/>
            <a:chOff x="1898583" y="771420"/>
            <a:chExt cx="3332441" cy="5590135"/>
          </a:xfrm>
        </p:grpSpPr>
        <p:pic>
          <p:nvPicPr>
            <p:cNvPr id="3" name="圖片 2">
              <a:extLst>
                <a:ext uri="{FF2B5EF4-FFF2-40B4-BE49-F238E27FC236}">
                  <a16:creationId xmlns:a16="http://schemas.microsoft.com/office/drawing/2014/main" id="{DCC7EEEA-426A-4801-81F7-A947ECFCC25C}"/>
                </a:ext>
              </a:extLst>
            </p:cNvPr>
            <p:cNvPicPr>
              <a:picLocks noChangeAspect="1"/>
            </p:cNvPicPr>
            <p:nvPr/>
          </p:nvPicPr>
          <p:blipFill>
            <a:blip r:embed="rId5"/>
            <a:stretch>
              <a:fillRect/>
            </a:stretch>
          </p:blipFill>
          <p:spPr>
            <a:xfrm>
              <a:off x="1898583" y="1123035"/>
              <a:ext cx="3332441" cy="5238520"/>
            </a:xfrm>
            <a:prstGeom prst="rect">
              <a:avLst/>
            </a:prstGeom>
          </p:spPr>
        </p:pic>
        <p:sp>
          <p:nvSpPr>
            <p:cNvPr id="13" name="文字方塊 12">
              <a:extLst>
                <a:ext uri="{FF2B5EF4-FFF2-40B4-BE49-F238E27FC236}">
                  <a16:creationId xmlns:a16="http://schemas.microsoft.com/office/drawing/2014/main" id="{736F4A19-F9F8-4B39-BD4F-C42CDEEE6466}"/>
                </a:ext>
              </a:extLst>
            </p:cNvPr>
            <p:cNvSpPr txBox="1"/>
            <p:nvPr/>
          </p:nvSpPr>
          <p:spPr>
            <a:xfrm>
              <a:off x="2949128" y="771420"/>
              <a:ext cx="1231349" cy="461665"/>
            </a:xfrm>
            <a:prstGeom prst="rect">
              <a:avLst/>
            </a:prstGeom>
            <a:noFill/>
          </p:spPr>
          <p:txBody>
            <a:bodyPr wrap="square" rtlCol="0">
              <a:spAutoFit/>
            </a:bodyPr>
            <a:lstStyle/>
            <a:p>
              <a:pPr algn="ctr"/>
              <a:r>
                <a:rPr lang="en-US" altLang="zh-TW" sz="2400" dirty="0">
                  <a:latin typeface="Söhne"/>
                </a:rPr>
                <a:t>VAE</a:t>
              </a:r>
              <a:endParaRPr lang="zh-TW" altLang="en-US" sz="2400" dirty="0">
                <a:latin typeface="Söhne"/>
              </a:endParaRPr>
            </a:p>
          </p:txBody>
        </p:sp>
      </p:grpSp>
      <p:grpSp>
        <p:nvGrpSpPr>
          <p:cNvPr id="7" name="群組 6">
            <a:extLst>
              <a:ext uri="{FF2B5EF4-FFF2-40B4-BE49-F238E27FC236}">
                <a16:creationId xmlns:a16="http://schemas.microsoft.com/office/drawing/2014/main" id="{D3464CCD-BCD3-499D-B8F6-425806C838B7}"/>
              </a:ext>
            </a:extLst>
          </p:cNvPr>
          <p:cNvGrpSpPr/>
          <p:nvPr/>
        </p:nvGrpSpPr>
        <p:grpSpPr>
          <a:xfrm>
            <a:off x="7524676" y="668557"/>
            <a:ext cx="3315795" cy="5590135"/>
            <a:chOff x="7109440" y="771420"/>
            <a:chExt cx="3315795" cy="5590135"/>
          </a:xfrm>
        </p:grpSpPr>
        <p:pic>
          <p:nvPicPr>
            <p:cNvPr id="5" name="圖片 4">
              <a:extLst>
                <a:ext uri="{FF2B5EF4-FFF2-40B4-BE49-F238E27FC236}">
                  <a16:creationId xmlns:a16="http://schemas.microsoft.com/office/drawing/2014/main" id="{B9F21E5B-F39F-42A2-B28F-24EA699A9AE1}"/>
                </a:ext>
              </a:extLst>
            </p:cNvPr>
            <p:cNvPicPr>
              <a:picLocks noChangeAspect="1"/>
            </p:cNvPicPr>
            <p:nvPr/>
          </p:nvPicPr>
          <p:blipFill>
            <a:blip r:embed="rId6"/>
            <a:stretch>
              <a:fillRect/>
            </a:stretch>
          </p:blipFill>
          <p:spPr>
            <a:xfrm>
              <a:off x="7109440" y="1123034"/>
              <a:ext cx="3315795" cy="5238521"/>
            </a:xfrm>
            <a:prstGeom prst="rect">
              <a:avLst/>
            </a:prstGeom>
          </p:spPr>
        </p:pic>
        <p:sp>
          <p:nvSpPr>
            <p:cNvPr id="15" name="文字方塊 14">
              <a:extLst>
                <a:ext uri="{FF2B5EF4-FFF2-40B4-BE49-F238E27FC236}">
                  <a16:creationId xmlns:a16="http://schemas.microsoft.com/office/drawing/2014/main" id="{6FDA8790-CE7F-450A-87F2-ECDE94808088}"/>
                </a:ext>
              </a:extLst>
            </p:cNvPr>
            <p:cNvSpPr txBox="1"/>
            <p:nvPr/>
          </p:nvSpPr>
          <p:spPr>
            <a:xfrm>
              <a:off x="8151662" y="771420"/>
              <a:ext cx="1231349" cy="461665"/>
            </a:xfrm>
            <a:prstGeom prst="rect">
              <a:avLst/>
            </a:prstGeom>
            <a:noFill/>
          </p:spPr>
          <p:txBody>
            <a:bodyPr wrap="square" rtlCol="0">
              <a:spAutoFit/>
            </a:bodyPr>
            <a:lstStyle/>
            <a:p>
              <a:pPr algn="ctr"/>
              <a:r>
                <a:rPr lang="en-US" altLang="zh-TW" sz="2400" dirty="0">
                  <a:latin typeface="Söhne"/>
                </a:rPr>
                <a:t>GAN</a:t>
              </a:r>
              <a:endParaRPr lang="zh-TW" altLang="en-US" sz="2400" dirty="0">
                <a:latin typeface="Söhne"/>
              </a:endParaRPr>
            </a:p>
          </p:txBody>
        </p:sp>
      </p:grpSp>
      <p:pic>
        <p:nvPicPr>
          <p:cNvPr id="13314" name="Picture 2">
            <a:extLst>
              <a:ext uri="{FF2B5EF4-FFF2-40B4-BE49-F238E27FC236}">
                <a16:creationId xmlns:a16="http://schemas.microsoft.com/office/drawing/2014/main" id="{6C44CA58-6BFE-4577-B92D-15C2C9BD382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0478" b="64349"/>
          <a:stretch/>
        </p:blipFill>
        <p:spPr bwMode="auto">
          <a:xfrm>
            <a:off x="634111" y="1150408"/>
            <a:ext cx="6368083" cy="1295338"/>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a:extLst>
              <a:ext uri="{FF2B5EF4-FFF2-40B4-BE49-F238E27FC236}">
                <a16:creationId xmlns:a16="http://schemas.microsoft.com/office/drawing/2014/main" id="{39931335-30BD-45BC-AFB9-719D639640A4}"/>
              </a:ext>
            </a:extLst>
          </p:cNvPr>
          <p:cNvSpPr txBox="1"/>
          <p:nvPr/>
        </p:nvSpPr>
        <p:spPr>
          <a:xfrm>
            <a:off x="683916" y="3307914"/>
            <a:ext cx="5212149" cy="2208682"/>
          </a:xfrm>
          <a:prstGeom prst="rect">
            <a:avLst/>
          </a:prstGeom>
          <a:noFill/>
        </p:spPr>
        <p:txBody>
          <a:bodyPr wrap="square" rtlCol="0">
            <a:spAutoFit/>
          </a:bodyPr>
          <a:lstStyle/>
          <a:p>
            <a:pPr indent="-342900">
              <a:lnSpc>
                <a:spcPct val="200000"/>
              </a:lnSpc>
              <a:buFont typeface="Arial" panose="020B0604020202020204" pitchFamily="34" charset="0"/>
              <a:buChar char="•"/>
            </a:pPr>
            <a:r>
              <a:rPr lang="en-US" altLang="zh-TW" sz="2400" dirty="0">
                <a:latin typeface="Söhne"/>
              </a:rPr>
              <a:t>High-fidelity samples</a:t>
            </a:r>
          </a:p>
          <a:p>
            <a:pPr indent="-342900">
              <a:lnSpc>
                <a:spcPct val="200000"/>
              </a:lnSpc>
              <a:buFont typeface="Arial" panose="020B0604020202020204" pitchFamily="34" charset="0"/>
              <a:buChar char="•"/>
            </a:pPr>
            <a:r>
              <a:rPr lang="en-US" altLang="zh-TW" sz="2400" dirty="0">
                <a:latin typeface="Söhne"/>
              </a:rPr>
              <a:t>Low diversity samples</a:t>
            </a:r>
          </a:p>
          <a:p>
            <a:pPr indent="-342900">
              <a:lnSpc>
                <a:spcPct val="200000"/>
              </a:lnSpc>
              <a:buFont typeface="Arial" panose="020B0604020202020204" pitchFamily="34" charset="0"/>
              <a:buChar char="•"/>
            </a:pPr>
            <a:r>
              <a:rPr lang="en-US" altLang="zh-TW" sz="2400" dirty="0">
                <a:latin typeface="Söhne"/>
              </a:rPr>
              <a:t>Hard to train</a:t>
            </a:r>
          </a:p>
        </p:txBody>
      </p:sp>
      <p:sp>
        <p:nvSpPr>
          <p:cNvPr id="17" name="內容版面配置區 5">
            <a:extLst>
              <a:ext uri="{FF2B5EF4-FFF2-40B4-BE49-F238E27FC236}">
                <a16:creationId xmlns:a16="http://schemas.microsoft.com/office/drawing/2014/main" id="{3A5609B7-AF49-42B7-84FD-D961F2F0188B}"/>
              </a:ext>
            </a:extLst>
          </p:cNvPr>
          <p:cNvSpPr txBox="1">
            <a:spLocks/>
          </p:cNvSpPr>
          <p:nvPr/>
        </p:nvSpPr>
        <p:spPr bwMode="auto">
          <a:xfrm>
            <a:off x="471008" y="6291428"/>
            <a:ext cx="11933644" cy="246221"/>
          </a:xfrm>
          <a:prstGeom prst="rect">
            <a:avLst/>
          </a:prstGeom>
          <a:noFill/>
          <a:ln w="28575">
            <a:noFill/>
            <a:miter lim="800000"/>
            <a:headEnd/>
            <a:tailEnd/>
          </a:ln>
        </p:spPr>
        <p:txBody>
          <a:bodyPr vert="horz" wrap="square" lIns="91440" tIns="45720" rIns="91440" bIns="45720" numCol="1" anchor="b" anchorCtr="0" compatLnSpc="1">
            <a:prstTxWarp prst="textNoShape">
              <a:avLst/>
            </a:prstTxWarp>
            <a:spAutoFit/>
          </a:bodyPr>
          <a:lstStyle>
            <a:lvl1pPr marL="444500" indent="-444500" algn="l" rtl="0" eaLnBrk="1" fontAlgn="base" hangingPunct="1">
              <a:spcBef>
                <a:spcPct val="20000"/>
              </a:spcBef>
              <a:spcAft>
                <a:spcPct val="0"/>
              </a:spcAft>
              <a:buFont typeface="Wingdings" pitchFamily="2" charset="2"/>
              <a:buChar char="v"/>
              <a:defRPr sz="2800" b="1"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1pPr>
            <a:lvl2pPr marL="742950" indent="-285750" algn="l" rtl="0" eaLnBrk="1" fontAlgn="base" hangingPunct="1">
              <a:spcBef>
                <a:spcPct val="20000"/>
              </a:spcBef>
              <a:spcAft>
                <a:spcPct val="0"/>
              </a:spcAft>
              <a:buFont typeface="Wingdings 3" pitchFamily="18" charset="2"/>
              <a:buChar char="}"/>
              <a:defRPr sz="24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2pPr>
            <a:lvl3pPr marL="11430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3pPr>
            <a:lvl4pPr marL="16002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4pPr>
            <a:lvl5pPr marL="2057400" indent="-228600" algn="l" rtl="0" eaLnBrk="1" fontAlgn="base" hangingPunct="1">
              <a:spcBef>
                <a:spcPct val="20000"/>
              </a:spcBef>
              <a:spcAft>
                <a:spcPct val="0"/>
              </a:spcAft>
              <a:buFont typeface="Arial" charset="0"/>
              <a:buChar char="»"/>
              <a:defRPr sz="2000" kern="1200">
                <a:solidFill>
                  <a:srgbClr val="10253F"/>
                </a:solidFill>
                <a:latin typeface="微軟正黑體" panose="020B0604030504040204" pitchFamily="34" charset="-120"/>
                <a:ea typeface="微軟正黑體" panose="020B0604030504040204" pitchFamily="34" charset="-120"/>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TW" sz="1000" b="0" dirty="0">
                <a:solidFill>
                  <a:schemeClr val="tx2">
                    <a:lumMod val="50000"/>
                  </a:schemeClr>
                </a:solidFill>
                <a:latin typeface="+mn-lt"/>
                <a:ea typeface="華康中黑體" pitchFamily="49" charset="-120"/>
                <a:cs typeface="Times New Roman" panose="02020603050405020304" pitchFamily="18" charset="0"/>
              </a:rPr>
              <a:t>[18] </a:t>
            </a:r>
            <a:r>
              <a:rPr lang="en-US" altLang="zh-TW" sz="1000" b="0" dirty="0" err="1">
                <a:solidFill>
                  <a:schemeClr val="tx2">
                    <a:lumMod val="50000"/>
                  </a:schemeClr>
                </a:solidFill>
                <a:latin typeface="+mn-lt"/>
                <a:ea typeface="華康中黑體" pitchFamily="49" charset="-120"/>
                <a:cs typeface="Times New Roman" panose="02020603050405020304" pitchFamily="18" charset="0"/>
              </a:rPr>
              <a:t>I.Goodfellow,J.Pouget</a:t>
            </a:r>
            <a:r>
              <a:rPr lang="en-US" altLang="zh-TW" sz="1000" b="0" dirty="0">
                <a:solidFill>
                  <a:schemeClr val="tx2">
                    <a:lumMod val="50000"/>
                  </a:schemeClr>
                </a:solidFill>
                <a:latin typeface="+mn-lt"/>
                <a:ea typeface="華康中黑體" pitchFamily="49" charset="-120"/>
                <a:cs typeface="Times New Roman" panose="02020603050405020304" pitchFamily="18" charset="0"/>
              </a:rPr>
              <a:t>-Abadie, </a:t>
            </a:r>
            <a:r>
              <a:rPr lang="en-US" altLang="zh-TW" sz="1000" b="0" dirty="0" err="1">
                <a:solidFill>
                  <a:schemeClr val="tx2">
                    <a:lumMod val="50000"/>
                  </a:schemeClr>
                </a:solidFill>
                <a:latin typeface="+mn-lt"/>
                <a:ea typeface="華康中黑體" pitchFamily="49" charset="-120"/>
                <a:cs typeface="Times New Roman" panose="02020603050405020304" pitchFamily="18" charset="0"/>
              </a:rPr>
              <a:t>M.Mirza,B.Xu,D.Warde-Farley,S.Ozair,A.Courville</a:t>
            </a:r>
            <a:r>
              <a:rPr lang="en-US" altLang="zh-TW" sz="1000" b="0" dirty="0">
                <a:solidFill>
                  <a:schemeClr val="tx2">
                    <a:lumMod val="50000"/>
                  </a:schemeClr>
                </a:solidFill>
                <a:latin typeface="+mn-lt"/>
                <a:ea typeface="華康中黑體" pitchFamily="49" charset="-120"/>
                <a:cs typeface="Times New Roman" panose="02020603050405020304" pitchFamily="18" charset="0"/>
              </a:rPr>
              <a:t>, and Y. </a:t>
            </a:r>
            <a:r>
              <a:rPr lang="en-US" altLang="zh-TW" sz="1000" b="0" dirty="0" err="1">
                <a:solidFill>
                  <a:schemeClr val="tx2">
                    <a:lumMod val="50000"/>
                  </a:schemeClr>
                </a:solidFill>
                <a:latin typeface="+mn-lt"/>
                <a:ea typeface="華康中黑體" pitchFamily="49" charset="-120"/>
                <a:cs typeface="Times New Roman" panose="02020603050405020304" pitchFamily="18" charset="0"/>
              </a:rPr>
              <a:t>Bengio</a:t>
            </a:r>
            <a:r>
              <a:rPr lang="en-US" altLang="zh-TW" sz="1000" b="0" dirty="0">
                <a:solidFill>
                  <a:schemeClr val="tx2">
                    <a:lumMod val="50000"/>
                  </a:schemeClr>
                </a:solidFill>
                <a:latin typeface="+mn-lt"/>
                <a:ea typeface="華康中黑體" pitchFamily="49" charset="-120"/>
                <a:cs typeface="Times New Roman" panose="02020603050405020304" pitchFamily="18" charset="0"/>
              </a:rPr>
              <a:t>, “Generative adversarial networks,” Communications of the ACM, vol. 63, no. 11, pp. 139–144, 2020.</a:t>
            </a:r>
          </a:p>
        </p:txBody>
      </p:sp>
    </p:spTree>
    <p:extLst>
      <p:ext uri="{BB962C8B-B14F-4D97-AF65-F5344CB8AC3E}">
        <p14:creationId xmlns:p14="http://schemas.microsoft.com/office/powerpoint/2010/main" val="988302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Diffusion Models</a:t>
            </a:r>
          </a:p>
        </p:txBody>
      </p:sp>
    </p:spTree>
    <p:extLst>
      <p:ext uri="{BB962C8B-B14F-4D97-AF65-F5344CB8AC3E}">
        <p14:creationId xmlns:p14="http://schemas.microsoft.com/office/powerpoint/2010/main" val="426191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D38EF7E-CF8B-4AC4-B06D-D13C179C926F}"/>
              </a:ext>
            </a:extLst>
          </p:cNvPr>
          <p:cNvSpPr/>
          <p:nvPr/>
        </p:nvSpPr>
        <p:spPr>
          <a:xfrm>
            <a:off x="-63305" y="2200648"/>
            <a:ext cx="12278045" cy="2343691"/>
          </a:xfrm>
          <a:prstGeom prst="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5C93648E-7100-4C67-A774-49E0CD1DC1EC}"/>
              </a:ext>
            </a:extLst>
          </p:cNvPr>
          <p:cNvSpPr txBox="1"/>
          <p:nvPr/>
        </p:nvSpPr>
        <p:spPr>
          <a:xfrm>
            <a:off x="3220354" y="3105834"/>
            <a:ext cx="5751291" cy="646331"/>
          </a:xfrm>
          <a:prstGeom prst="rect">
            <a:avLst/>
          </a:prstGeom>
          <a:noFill/>
        </p:spPr>
        <p:txBody>
          <a:bodyPr wrap="square" rtlCol="0">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CONTENTS</a:t>
            </a:r>
            <a:endParaRPr lang="zh-TW" altLang="en-US" sz="3600" b="1" dirty="0">
              <a:solidFill>
                <a:schemeClr val="bg1"/>
              </a:solidFill>
              <a:latin typeface="Microsoft YaHei" panose="020B0503020204020204" pitchFamily="34" charset="-122"/>
              <a:ea typeface="Microsoft YaHei" panose="020B0503020204020204" pitchFamily="34" charset="-122"/>
            </a:endParaRPr>
          </a:p>
        </p:txBody>
      </p:sp>
      <p:grpSp>
        <p:nvGrpSpPr>
          <p:cNvPr id="28" name="群組 27">
            <a:extLst>
              <a:ext uri="{FF2B5EF4-FFF2-40B4-BE49-F238E27FC236}">
                <a16:creationId xmlns:a16="http://schemas.microsoft.com/office/drawing/2014/main" id="{7F1A7622-90DA-45E7-9FC4-340CF305B432}"/>
              </a:ext>
            </a:extLst>
          </p:cNvPr>
          <p:cNvGrpSpPr/>
          <p:nvPr/>
        </p:nvGrpSpPr>
        <p:grpSpPr>
          <a:xfrm>
            <a:off x="12255300" y="1636499"/>
            <a:ext cx="3927106" cy="1500821"/>
            <a:chOff x="1055913" y="542970"/>
            <a:chExt cx="3927106" cy="1500821"/>
          </a:xfrm>
        </p:grpSpPr>
        <p:grpSp>
          <p:nvGrpSpPr>
            <p:cNvPr id="29" name="群組 28">
              <a:extLst>
                <a:ext uri="{FF2B5EF4-FFF2-40B4-BE49-F238E27FC236}">
                  <a16:creationId xmlns:a16="http://schemas.microsoft.com/office/drawing/2014/main" id="{41C65113-0F22-49F3-88D1-91BEA02B3282}"/>
                </a:ext>
              </a:extLst>
            </p:cNvPr>
            <p:cNvGrpSpPr/>
            <p:nvPr/>
          </p:nvGrpSpPr>
          <p:grpSpPr>
            <a:xfrm>
              <a:off x="1055913" y="542970"/>
              <a:ext cx="3927106" cy="1500821"/>
              <a:chOff x="945077" y="614340"/>
              <a:chExt cx="3927106" cy="1500821"/>
            </a:xfrm>
          </p:grpSpPr>
          <p:sp>
            <p:nvSpPr>
              <p:cNvPr id="31" name="矩形: 圓角 30">
                <a:extLst>
                  <a:ext uri="{FF2B5EF4-FFF2-40B4-BE49-F238E27FC236}">
                    <a16:creationId xmlns:a16="http://schemas.microsoft.com/office/drawing/2014/main" id="{EB2F1179-52BF-4082-81A9-AA35926176ED}"/>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文字方塊 31">
                <a:extLst>
                  <a:ext uri="{FF2B5EF4-FFF2-40B4-BE49-F238E27FC236}">
                    <a16:creationId xmlns:a16="http://schemas.microsoft.com/office/drawing/2014/main" id="{70731E90-A628-4920-B095-BD90027A0469}"/>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Chapter2</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0" name="文字方塊 29">
              <a:extLst>
                <a:ext uri="{FF2B5EF4-FFF2-40B4-BE49-F238E27FC236}">
                  <a16:creationId xmlns:a16="http://schemas.microsoft.com/office/drawing/2014/main" id="{1E5DEDB3-9BEB-4921-A9CD-32D79CBDD526}"/>
                </a:ext>
              </a:extLst>
            </p:cNvPr>
            <p:cNvSpPr txBox="1"/>
            <p:nvPr/>
          </p:nvSpPr>
          <p:spPr>
            <a:xfrm>
              <a:off x="1750748" y="1203442"/>
              <a:ext cx="2537431"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Related works</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33" name="群組 32">
            <a:extLst>
              <a:ext uri="{FF2B5EF4-FFF2-40B4-BE49-F238E27FC236}">
                <a16:creationId xmlns:a16="http://schemas.microsoft.com/office/drawing/2014/main" id="{CE5F046C-72C7-4383-8F51-7FD6994D4FC1}"/>
              </a:ext>
            </a:extLst>
          </p:cNvPr>
          <p:cNvGrpSpPr/>
          <p:nvPr/>
        </p:nvGrpSpPr>
        <p:grpSpPr>
          <a:xfrm>
            <a:off x="12255299" y="3847400"/>
            <a:ext cx="3927106" cy="1500821"/>
            <a:chOff x="1055913" y="542970"/>
            <a:chExt cx="3927106" cy="1500821"/>
          </a:xfrm>
        </p:grpSpPr>
        <p:grpSp>
          <p:nvGrpSpPr>
            <p:cNvPr id="34" name="群組 33">
              <a:extLst>
                <a:ext uri="{FF2B5EF4-FFF2-40B4-BE49-F238E27FC236}">
                  <a16:creationId xmlns:a16="http://schemas.microsoft.com/office/drawing/2014/main" id="{2E956482-A53C-410F-AD95-A3369788F567}"/>
                </a:ext>
              </a:extLst>
            </p:cNvPr>
            <p:cNvGrpSpPr/>
            <p:nvPr/>
          </p:nvGrpSpPr>
          <p:grpSpPr>
            <a:xfrm>
              <a:off x="1055913" y="542970"/>
              <a:ext cx="3927106" cy="1500821"/>
              <a:chOff x="945077" y="614340"/>
              <a:chExt cx="3927106" cy="1500821"/>
            </a:xfrm>
          </p:grpSpPr>
          <p:sp>
            <p:nvSpPr>
              <p:cNvPr id="36" name="矩形: 圓角 35">
                <a:extLst>
                  <a:ext uri="{FF2B5EF4-FFF2-40B4-BE49-F238E27FC236}">
                    <a16:creationId xmlns:a16="http://schemas.microsoft.com/office/drawing/2014/main" id="{9BA82D41-2D98-4D93-8C3D-6ED64ECAB03E}"/>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文字方塊 36">
                <a:extLst>
                  <a:ext uri="{FF2B5EF4-FFF2-40B4-BE49-F238E27FC236}">
                    <a16:creationId xmlns:a16="http://schemas.microsoft.com/office/drawing/2014/main" id="{427679E9-280C-4589-ACE2-46715A201315}"/>
                  </a:ext>
                </a:extLst>
              </p:cNvPr>
              <p:cNvSpPr txBox="1"/>
              <p:nvPr/>
            </p:nvSpPr>
            <p:spPr>
              <a:xfrm>
                <a:off x="2275114" y="69695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Chapter4</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5" name="文字方塊 34">
              <a:extLst>
                <a:ext uri="{FF2B5EF4-FFF2-40B4-BE49-F238E27FC236}">
                  <a16:creationId xmlns:a16="http://schemas.microsoft.com/office/drawing/2014/main" id="{A4AEE8DD-C3BF-46C0-BD8C-A2B0ABBAD069}"/>
                </a:ext>
              </a:extLst>
            </p:cNvPr>
            <p:cNvSpPr txBox="1"/>
            <p:nvPr/>
          </p:nvSpPr>
          <p:spPr>
            <a:xfrm>
              <a:off x="1959025" y="956078"/>
              <a:ext cx="2120878" cy="1015663"/>
            </a:xfrm>
            <a:prstGeom prst="rect">
              <a:avLst/>
            </a:prstGeom>
            <a:noFill/>
          </p:spPr>
          <p:txBody>
            <a:bodyPr wrap="square" rtlCol="0">
              <a:spAutoFit/>
            </a:bodyPr>
            <a:lstStyle/>
            <a:p>
              <a:pPr algn="ctr"/>
              <a:r>
                <a:rPr lang="en-US" altLang="zh-TW" sz="2000" b="1" dirty="0">
                  <a:solidFill>
                    <a:schemeClr val="bg1"/>
                  </a:solidFill>
                  <a:latin typeface="Microsoft YaHei" panose="020B0503020204020204" pitchFamily="34" charset="-122"/>
                  <a:ea typeface="Microsoft YaHei" panose="020B0503020204020204" pitchFamily="34" charset="-122"/>
                </a:rPr>
                <a:t>Experiments </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&amp;</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Results</a:t>
              </a:r>
              <a:endParaRPr lang="zh-TW" altLang="en-US" sz="2000" b="1" dirty="0">
                <a:solidFill>
                  <a:schemeClr val="bg1"/>
                </a:solidFill>
                <a:latin typeface="Microsoft YaHei" panose="020B0503020204020204" pitchFamily="34" charset="-122"/>
                <a:ea typeface="Microsoft YaHei" panose="020B0503020204020204" pitchFamily="34" charset="-122"/>
              </a:endParaRPr>
            </a:p>
          </p:txBody>
        </p:sp>
      </p:grpSp>
      <p:grpSp>
        <p:nvGrpSpPr>
          <p:cNvPr id="87" name="群組 86">
            <a:extLst>
              <a:ext uri="{FF2B5EF4-FFF2-40B4-BE49-F238E27FC236}">
                <a16:creationId xmlns:a16="http://schemas.microsoft.com/office/drawing/2014/main" id="{C5D3EAB5-FFF8-43D2-8B0B-A991D0AF3DAE}"/>
              </a:ext>
            </a:extLst>
          </p:cNvPr>
          <p:cNvGrpSpPr/>
          <p:nvPr/>
        </p:nvGrpSpPr>
        <p:grpSpPr>
          <a:xfrm>
            <a:off x="-3990407" y="839710"/>
            <a:ext cx="3927106" cy="1500821"/>
            <a:chOff x="1055913" y="542970"/>
            <a:chExt cx="3927106" cy="1500821"/>
          </a:xfrm>
        </p:grpSpPr>
        <p:grpSp>
          <p:nvGrpSpPr>
            <p:cNvPr id="88" name="群組 87">
              <a:extLst>
                <a:ext uri="{FF2B5EF4-FFF2-40B4-BE49-F238E27FC236}">
                  <a16:creationId xmlns:a16="http://schemas.microsoft.com/office/drawing/2014/main" id="{461BDB69-AEE7-4552-9047-41AD340AAC49}"/>
                </a:ext>
              </a:extLst>
            </p:cNvPr>
            <p:cNvGrpSpPr/>
            <p:nvPr/>
          </p:nvGrpSpPr>
          <p:grpSpPr>
            <a:xfrm>
              <a:off x="1055913" y="542970"/>
              <a:ext cx="3927106" cy="1500821"/>
              <a:chOff x="945077" y="614340"/>
              <a:chExt cx="3927106" cy="1500821"/>
            </a:xfrm>
          </p:grpSpPr>
          <p:sp>
            <p:nvSpPr>
              <p:cNvPr id="90" name="矩形: 圓角 89">
                <a:extLst>
                  <a:ext uri="{FF2B5EF4-FFF2-40B4-BE49-F238E27FC236}">
                    <a16:creationId xmlns:a16="http://schemas.microsoft.com/office/drawing/2014/main" id="{35F4E3D5-8BD4-49E7-9AFD-07F7F5EBBF29}"/>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文字方塊 90">
                <a:extLst>
                  <a:ext uri="{FF2B5EF4-FFF2-40B4-BE49-F238E27FC236}">
                    <a16:creationId xmlns:a16="http://schemas.microsoft.com/office/drawing/2014/main" id="{BE0E452F-31AD-41B6-915A-026F6033D96C}"/>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Chapter1</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89" name="文字方塊 88">
              <a:extLst>
                <a:ext uri="{FF2B5EF4-FFF2-40B4-BE49-F238E27FC236}">
                  <a16:creationId xmlns:a16="http://schemas.microsoft.com/office/drawing/2014/main" id="{F75D6FF7-2696-426E-9E27-5E6A94F2098E}"/>
                </a:ext>
              </a:extLst>
            </p:cNvPr>
            <p:cNvSpPr txBox="1"/>
            <p:nvPr/>
          </p:nvSpPr>
          <p:spPr>
            <a:xfrm>
              <a:off x="1959025" y="1201002"/>
              <a:ext cx="2120878" cy="461665"/>
            </a:xfrm>
            <a:prstGeom prst="rect">
              <a:avLst/>
            </a:prstGeom>
            <a:noFill/>
          </p:spPr>
          <p:txBody>
            <a:bodyPr wrap="square" rtlCol="0">
              <a:spAutoFit/>
            </a:bodyPr>
            <a:lstStyle/>
            <a:p>
              <a:r>
                <a:rPr lang="en-US" altLang="zh-TW" sz="2400" b="1" dirty="0">
                  <a:solidFill>
                    <a:schemeClr val="bg1"/>
                  </a:solidFill>
                  <a:latin typeface="Microsoft YaHei" panose="020B0503020204020204" pitchFamily="34" charset="-122"/>
                  <a:ea typeface="Microsoft YaHei" panose="020B0503020204020204" pitchFamily="34" charset="-122"/>
                </a:rPr>
                <a:t>Introduction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92" name="群組 91">
            <a:extLst>
              <a:ext uri="{FF2B5EF4-FFF2-40B4-BE49-F238E27FC236}">
                <a16:creationId xmlns:a16="http://schemas.microsoft.com/office/drawing/2014/main" id="{1F49D9A8-8414-41AF-B630-E726222867E7}"/>
              </a:ext>
            </a:extLst>
          </p:cNvPr>
          <p:cNvGrpSpPr/>
          <p:nvPr/>
        </p:nvGrpSpPr>
        <p:grpSpPr>
          <a:xfrm>
            <a:off x="-3990406" y="2771251"/>
            <a:ext cx="3927106" cy="1500821"/>
            <a:chOff x="1055913" y="542970"/>
            <a:chExt cx="3927106" cy="1500821"/>
          </a:xfrm>
        </p:grpSpPr>
        <p:grpSp>
          <p:nvGrpSpPr>
            <p:cNvPr id="93" name="群組 92">
              <a:extLst>
                <a:ext uri="{FF2B5EF4-FFF2-40B4-BE49-F238E27FC236}">
                  <a16:creationId xmlns:a16="http://schemas.microsoft.com/office/drawing/2014/main" id="{48D17688-17DA-4565-8D5C-24C83B6129FB}"/>
                </a:ext>
              </a:extLst>
            </p:cNvPr>
            <p:cNvGrpSpPr/>
            <p:nvPr/>
          </p:nvGrpSpPr>
          <p:grpSpPr>
            <a:xfrm>
              <a:off x="1055913" y="542970"/>
              <a:ext cx="3927106" cy="1500821"/>
              <a:chOff x="945077" y="614340"/>
              <a:chExt cx="3927106" cy="1500821"/>
            </a:xfrm>
          </p:grpSpPr>
          <p:sp>
            <p:nvSpPr>
              <p:cNvPr id="95" name="矩形: 圓角 94">
                <a:extLst>
                  <a:ext uri="{FF2B5EF4-FFF2-40B4-BE49-F238E27FC236}">
                    <a16:creationId xmlns:a16="http://schemas.microsoft.com/office/drawing/2014/main" id="{B6A1F646-B36E-4857-BDC8-2E9A6D9CB033}"/>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文字方塊 95">
                <a:extLst>
                  <a:ext uri="{FF2B5EF4-FFF2-40B4-BE49-F238E27FC236}">
                    <a16:creationId xmlns:a16="http://schemas.microsoft.com/office/drawing/2014/main" id="{0A5218F0-3C47-4BDB-8483-2E2AA1728FFB}"/>
                  </a:ext>
                </a:extLst>
              </p:cNvPr>
              <p:cNvSpPr txBox="1"/>
              <p:nvPr/>
            </p:nvSpPr>
            <p:spPr>
              <a:xfrm>
                <a:off x="2275111" y="684924"/>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Chapter3</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94" name="文字方塊 93">
              <a:extLst>
                <a:ext uri="{FF2B5EF4-FFF2-40B4-BE49-F238E27FC236}">
                  <a16:creationId xmlns:a16="http://schemas.microsoft.com/office/drawing/2014/main" id="{5B5196C5-F7D8-422D-9A74-22B9F5BEE2C9}"/>
                </a:ext>
              </a:extLst>
            </p:cNvPr>
            <p:cNvSpPr txBox="1"/>
            <p:nvPr/>
          </p:nvSpPr>
          <p:spPr>
            <a:xfrm>
              <a:off x="2214129" y="1239780"/>
              <a:ext cx="1610670"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Method</a:t>
              </a:r>
            </a:p>
          </p:txBody>
        </p:sp>
      </p:grpSp>
      <p:grpSp>
        <p:nvGrpSpPr>
          <p:cNvPr id="97" name="群組 96">
            <a:extLst>
              <a:ext uri="{FF2B5EF4-FFF2-40B4-BE49-F238E27FC236}">
                <a16:creationId xmlns:a16="http://schemas.microsoft.com/office/drawing/2014/main" id="{5D9DF710-FB10-499C-BE3C-2F8991128366}"/>
              </a:ext>
            </a:extLst>
          </p:cNvPr>
          <p:cNvGrpSpPr/>
          <p:nvPr/>
        </p:nvGrpSpPr>
        <p:grpSpPr>
          <a:xfrm>
            <a:off x="-3990405" y="4869262"/>
            <a:ext cx="3927106" cy="1500821"/>
            <a:chOff x="1055913" y="542970"/>
            <a:chExt cx="3927106" cy="1500821"/>
          </a:xfrm>
        </p:grpSpPr>
        <p:grpSp>
          <p:nvGrpSpPr>
            <p:cNvPr id="98" name="群組 97">
              <a:extLst>
                <a:ext uri="{FF2B5EF4-FFF2-40B4-BE49-F238E27FC236}">
                  <a16:creationId xmlns:a16="http://schemas.microsoft.com/office/drawing/2014/main" id="{A3C78E9C-C372-47DA-81B5-04C82C0344D8}"/>
                </a:ext>
              </a:extLst>
            </p:cNvPr>
            <p:cNvGrpSpPr/>
            <p:nvPr/>
          </p:nvGrpSpPr>
          <p:grpSpPr>
            <a:xfrm>
              <a:off x="1055913" y="542970"/>
              <a:ext cx="3927106" cy="1500821"/>
              <a:chOff x="945077" y="614340"/>
              <a:chExt cx="3927106" cy="1500821"/>
            </a:xfrm>
          </p:grpSpPr>
          <p:sp>
            <p:nvSpPr>
              <p:cNvPr id="100" name="矩形: 圓角 99">
                <a:extLst>
                  <a:ext uri="{FF2B5EF4-FFF2-40B4-BE49-F238E27FC236}">
                    <a16:creationId xmlns:a16="http://schemas.microsoft.com/office/drawing/2014/main" id="{2DBBFE83-0FC4-42CB-BEEB-E0ABDFAE3E43}"/>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文字方塊 100">
                <a:extLst>
                  <a:ext uri="{FF2B5EF4-FFF2-40B4-BE49-F238E27FC236}">
                    <a16:creationId xmlns:a16="http://schemas.microsoft.com/office/drawing/2014/main" id="{45E576DB-5AEB-408D-B67E-181A339DEE79}"/>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Chapter5</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99" name="文字方塊 98">
              <a:extLst>
                <a:ext uri="{FF2B5EF4-FFF2-40B4-BE49-F238E27FC236}">
                  <a16:creationId xmlns:a16="http://schemas.microsoft.com/office/drawing/2014/main" id="{321B7242-AD83-42DF-910E-A7FFFC0161FA}"/>
                </a:ext>
              </a:extLst>
            </p:cNvPr>
            <p:cNvSpPr txBox="1"/>
            <p:nvPr/>
          </p:nvSpPr>
          <p:spPr>
            <a:xfrm>
              <a:off x="1959026" y="1156740"/>
              <a:ext cx="2120878"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Conclusion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29029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pic>
        <p:nvPicPr>
          <p:cNvPr id="10" name="圖片 9">
            <a:extLst>
              <a:ext uri="{FF2B5EF4-FFF2-40B4-BE49-F238E27FC236}">
                <a16:creationId xmlns:a16="http://schemas.microsoft.com/office/drawing/2014/main" id="{F5F33863-8EAB-47CD-B648-7B8E3C30B34D}"/>
              </a:ext>
            </a:extLst>
          </p:cNvPr>
          <p:cNvPicPr>
            <a:picLocks noChangeAspect="1"/>
          </p:cNvPicPr>
          <p:nvPr/>
        </p:nvPicPr>
        <p:blipFill>
          <a:blip r:embed="rId5"/>
          <a:stretch>
            <a:fillRect/>
          </a:stretch>
        </p:blipFill>
        <p:spPr>
          <a:xfrm>
            <a:off x="4205350" y="1240019"/>
            <a:ext cx="3781298" cy="5004455"/>
          </a:xfrm>
          <a:prstGeom prst="rect">
            <a:avLst/>
          </a:prstGeom>
        </p:spPr>
      </p:pic>
      <p:sp>
        <p:nvSpPr>
          <p:cNvPr id="12" name="文字方塊 11">
            <a:extLst>
              <a:ext uri="{FF2B5EF4-FFF2-40B4-BE49-F238E27FC236}">
                <a16:creationId xmlns:a16="http://schemas.microsoft.com/office/drawing/2014/main" id="{BBBA84E8-25D5-4A22-AC4A-6291CFC627E8}"/>
              </a:ext>
            </a:extLst>
          </p:cNvPr>
          <p:cNvSpPr txBox="1"/>
          <p:nvPr/>
        </p:nvSpPr>
        <p:spPr>
          <a:xfrm>
            <a:off x="1199079" y="6259234"/>
            <a:ext cx="9793840" cy="246221"/>
          </a:xfrm>
          <a:prstGeom prst="rect">
            <a:avLst/>
          </a:prstGeom>
          <a:noFill/>
        </p:spPr>
        <p:txBody>
          <a:bodyPr wrap="square">
            <a:spAutoFit/>
          </a:bodyPr>
          <a:lstStyle/>
          <a:p>
            <a:pPr algn="ctr"/>
            <a:r>
              <a:rPr lang="en-US" altLang="zh-TW" sz="1000" dirty="0">
                <a:solidFill>
                  <a:schemeClr val="tx2">
                    <a:lumMod val="50000"/>
                  </a:schemeClr>
                </a:solidFill>
                <a:ea typeface="華康中黑體" pitchFamily="49" charset="-120"/>
                <a:cs typeface="Times New Roman" panose="02020603050405020304" pitchFamily="18" charset="0"/>
              </a:rPr>
              <a:t>[29] J. </a:t>
            </a:r>
            <a:r>
              <a:rPr lang="en-US" altLang="zh-TW" sz="1000" dirty="0" err="1">
                <a:solidFill>
                  <a:schemeClr val="tx2">
                    <a:lumMod val="50000"/>
                  </a:schemeClr>
                </a:solidFill>
                <a:ea typeface="華康中黑體" pitchFamily="49" charset="-120"/>
                <a:cs typeface="Times New Roman" panose="02020603050405020304" pitchFamily="18" charset="0"/>
              </a:rPr>
              <a:t>Sohl</a:t>
            </a:r>
            <a:r>
              <a:rPr lang="en-US" altLang="zh-TW" sz="1000" dirty="0">
                <a:solidFill>
                  <a:schemeClr val="tx2">
                    <a:lumMod val="50000"/>
                  </a:schemeClr>
                </a:solidFill>
                <a:ea typeface="華康中黑體" pitchFamily="49" charset="-120"/>
                <a:cs typeface="Times New Roman" panose="02020603050405020304" pitchFamily="18" charset="0"/>
              </a:rPr>
              <a:t>-Dickstein, E. Weiss, N. </a:t>
            </a:r>
            <a:r>
              <a:rPr lang="en-US" altLang="zh-TW" sz="1000" dirty="0" err="1">
                <a:solidFill>
                  <a:schemeClr val="tx2">
                    <a:lumMod val="50000"/>
                  </a:schemeClr>
                </a:solidFill>
                <a:ea typeface="華康中黑體" pitchFamily="49" charset="-120"/>
                <a:cs typeface="Times New Roman" panose="02020603050405020304" pitchFamily="18" charset="0"/>
              </a:rPr>
              <a:t>Maheswaranathan</a:t>
            </a:r>
            <a:r>
              <a:rPr lang="en-US" altLang="zh-TW" sz="1000" dirty="0">
                <a:solidFill>
                  <a:schemeClr val="tx2">
                    <a:lumMod val="50000"/>
                  </a:schemeClr>
                </a:solidFill>
                <a:ea typeface="華康中黑體" pitchFamily="49" charset="-120"/>
                <a:cs typeface="Times New Roman" panose="02020603050405020304" pitchFamily="18" charset="0"/>
              </a:rPr>
              <a:t>, and S. Ganguli, “Deep unsupervised learning using nonequilibrium thermodynamics,” pp. 2256–2265, 2015</a:t>
            </a:r>
            <a:endParaRPr lang="zh-TW" altLang="en-US" sz="1000" dirty="0">
              <a:solidFill>
                <a:schemeClr val="tx2">
                  <a:lumMod val="50000"/>
                </a:schemeClr>
              </a:solidFill>
              <a:ea typeface="華康中黑體" pitchFamily="49" charset="-120"/>
              <a:cs typeface="Times New Roman" panose="02020603050405020304" pitchFamily="18" charset="0"/>
            </a:endParaRPr>
          </a:p>
        </p:txBody>
      </p:sp>
    </p:spTree>
    <p:extLst>
      <p:ext uri="{BB962C8B-B14F-4D97-AF65-F5344CB8AC3E}">
        <p14:creationId xmlns:p14="http://schemas.microsoft.com/office/powerpoint/2010/main" val="3924803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sp>
        <p:nvSpPr>
          <p:cNvPr id="13" name="文字方塊 12">
            <a:extLst>
              <a:ext uri="{FF2B5EF4-FFF2-40B4-BE49-F238E27FC236}">
                <a16:creationId xmlns:a16="http://schemas.microsoft.com/office/drawing/2014/main" id="{58D9ED82-0390-4811-B3AD-4B4EB99AC8D6}"/>
              </a:ext>
            </a:extLst>
          </p:cNvPr>
          <p:cNvSpPr txBox="1"/>
          <p:nvPr/>
        </p:nvSpPr>
        <p:spPr>
          <a:xfrm>
            <a:off x="1291485" y="3429000"/>
            <a:ext cx="3663877" cy="461665"/>
          </a:xfrm>
          <a:prstGeom prst="rect">
            <a:avLst/>
          </a:prstGeom>
          <a:noFill/>
        </p:spPr>
        <p:txBody>
          <a:bodyPr wrap="square" rtlCol="0">
            <a:spAutoFit/>
          </a:bodyPr>
          <a:lstStyle/>
          <a:p>
            <a:r>
              <a:rPr lang="en-US" altLang="zh-TW" sz="2400" dirty="0">
                <a:latin typeface="Söhne"/>
              </a:rPr>
              <a:t>Forward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1BC8D3E-84BA-4ECB-9A46-4F13D02CACB4}"/>
                  </a:ext>
                </a:extLst>
              </p:cNvPr>
              <p:cNvSpPr txBox="1"/>
              <p:nvPr/>
            </p:nvSpPr>
            <p:spPr>
              <a:xfrm>
                <a:off x="2960726" y="4471852"/>
                <a:ext cx="6574557" cy="599138"/>
              </a:xfrm>
              <a:prstGeom prst="rect">
                <a:avLst/>
              </a:prstGeom>
              <a:noFill/>
            </p:spPr>
            <p:txBody>
              <a:bodyPr wrap="none" lIns="0" tIns="0" rIns="0" bIns="0" rtlCol="0">
                <a:spAutoFit/>
              </a:bodyPr>
              <a:lstStyle/>
              <a:p>
                <a14:m>
                  <m:oMath xmlns:m="http://schemas.openxmlformats.org/officeDocument/2006/math">
                    <m:r>
                      <a:rPr lang="zh-TW" altLang="en-US" sz="3200" i="1" smtClean="0">
                        <a:solidFill>
                          <a:schemeClr val="tx1"/>
                        </a:solidFill>
                        <a:latin typeface="Cambria Math" panose="02040503050406030204" pitchFamily="18" charset="0"/>
                      </a:rPr>
                      <m:t>𝑞</m:t>
                    </m:r>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r>
                      <a:rPr lang="en-US" altLang="zh-TW" sz="3200" b="0" i="0" smtClean="0">
                        <a:solidFill>
                          <a:schemeClr val="tx1"/>
                        </a:solidFill>
                        <a:latin typeface="Cambria Math" panose="02040503050406030204" pitchFamily="18" charset="0"/>
                      </a:rPr>
                      <m:t>=</m:t>
                    </m:r>
                  </m:oMath>
                </a14:m>
                <a:r>
                  <a:rPr lang="en-US" altLang="zh-TW" sz="3200" dirty="0">
                    <a:solidFill>
                      <a:schemeClr val="tx1"/>
                    </a:solidFill>
                  </a:rPr>
                  <a:t> </a:t>
                </a:r>
                <a14:m>
                  <m:oMath xmlns:m="http://schemas.openxmlformats.org/officeDocument/2006/math">
                    <m:r>
                      <a:rPr lang="en-US" altLang="zh-TW" sz="3200" i="1" dirty="0" smtClean="0">
                        <a:solidFill>
                          <a:schemeClr val="tx1"/>
                        </a:solidFill>
                        <a:latin typeface="Cambria Math" panose="02040503050406030204" pitchFamily="18" charset="0"/>
                      </a:rPr>
                      <m:t>𝑁</m:t>
                    </m:r>
                    <m:d>
                      <m:dPr>
                        <m:ctrlPr>
                          <a:rPr lang="en-US" altLang="zh-TW" sz="3200" i="1" dirty="0" smtClean="0">
                            <a:solidFill>
                              <a:schemeClr val="tx1"/>
                            </a:solidFill>
                            <a:latin typeface="Cambria Math" panose="02040503050406030204" pitchFamily="18" charset="0"/>
                          </a:rPr>
                        </m:ctrlPr>
                      </m:dPr>
                      <m:e>
                        <m:sSub>
                          <m:sSubPr>
                            <m:ctrlPr>
                              <a:rPr lang="en-US" altLang="zh-TW" sz="3200" i="1" dirty="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sub>
                        </m:sSub>
                        <m:r>
                          <a:rPr lang="en-US" altLang="zh-TW" sz="3200" i="1" dirty="0" smtClean="0">
                            <a:solidFill>
                              <a:schemeClr val="tx1"/>
                            </a:solidFill>
                            <a:latin typeface="Cambria Math" panose="02040503050406030204" pitchFamily="18" charset="0"/>
                          </a:rPr>
                          <m:t>;</m:t>
                        </m:r>
                        <m:rad>
                          <m:radPr>
                            <m:degHide m:val="on"/>
                            <m:ctrlPr>
                              <a:rPr lang="en-US" altLang="zh-TW" sz="3200" i="1" dirty="0" smtClean="0">
                                <a:solidFill>
                                  <a:schemeClr val="tx1"/>
                                </a:solidFill>
                                <a:latin typeface="Cambria Math" panose="02040503050406030204" pitchFamily="18" charset="0"/>
                              </a:rPr>
                            </m:ctrlPr>
                          </m:radPr>
                          <m:deg/>
                          <m:e>
                            <m:r>
                              <a:rPr lang="en-US" altLang="zh-TW" sz="3200" i="1" dirty="0" smtClean="0">
                                <a:solidFill>
                                  <a:schemeClr val="tx1"/>
                                </a:solidFill>
                                <a:latin typeface="Cambria Math" panose="02040503050406030204" pitchFamily="18" charset="0"/>
                              </a:rPr>
                              <m:t>1−</m:t>
                            </m:r>
                            <m:sSub>
                              <m:sSubPr>
                                <m:ctrlPr>
                                  <a:rPr lang="en-US" altLang="zh-TW" sz="3200" i="1" dirty="0" smtClean="0">
                                    <a:solidFill>
                                      <a:schemeClr val="tx1"/>
                                    </a:solidFill>
                                    <a:latin typeface="Cambria Math" panose="02040503050406030204" pitchFamily="18" charset="0"/>
                                  </a:rPr>
                                </m:ctrlPr>
                              </m:sSubPr>
                              <m:e>
                                <m:r>
                                  <a:rPr lang="en-US" altLang="zh-TW" sz="3200" i="1" dirty="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e>
                        </m:rad>
                        <m:sSub>
                          <m:sSubPr>
                            <m:ctrlPr>
                              <a:rPr lang="en-US" altLang="zh-TW" sz="3200" i="1" dirty="0" smtClean="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r>
                              <a:rPr lang="en-US" altLang="zh-TW" sz="3200" b="0" i="1" dirty="0" smtClean="0">
                                <a:solidFill>
                                  <a:schemeClr val="tx1"/>
                                </a:solidFill>
                                <a:latin typeface="Cambria Math" panose="02040503050406030204" pitchFamily="18" charset="0"/>
                              </a:rPr>
                              <m:t>−1</m:t>
                            </m:r>
                          </m:sub>
                        </m:sSub>
                        <m:r>
                          <a:rPr lang="en-US" altLang="zh-TW" sz="3200" i="1" dirty="0" smtClean="0">
                            <a:solidFill>
                              <a:schemeClr val="tx1"/>
                            </a:solidFill>
                            <a:latin typeface="Cambria Math" panose="02040503050406030204" pitchFamily="18" charset="0"/>
                          </a:rPr>
                          <m:t>,</m:t>
                        </m:r>
                        <m:sSub>
                          <m:sSubPr>
                            <m:ctrlPr>
                              <a:rPr lang="en-US" altLang="zh-TW" sz="3200" i="1" dirty="0" smtClean="0">
                                <a:solidFill>
                                  <a:schemeClr val="tx1"/>
                                </a:solidFill>
                                <a:latin typeface="Cambria Math" panose="02040503050406030204" pitchFamily="18" charset="0"/>
                              </a:rPr>
                            </m:ctrlPr>
                          </m:sSubPr>
                          <m:e>
                            <m:r>
                              <a:rPr lang="en-US" altLang="zh-TW" sz="3200" i="1" dirty="0" smtClean="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𝐼</m:t>
                        </m:r>
                      </m:e>
                    </m:d>
                  </m:oMath>
                </a14:m>
                <a:r>
                  <a:rPr lang="en-US" altLang="zh-TW" sz="3200" dirty="0">
                    <a:solidFill>
                      <a:schemeClr val="tx1"/>
                    </a:solidFill>
                  </a:rPr>
                  <a:t> </a:t>
                </a:r>
                <a:endParaRPr lang="zh-TW" altLang="en-US" sz="3200" dirty="0">
                  <a:solidFill>
                    <a:schemeClr val="tx1"/>
                  </a:solidFill>
                </a:endParaRPr>
              </a:p>
            </p:txBody>
          </p:sp>
        </mc:Choice>
        <mc:Fallback xmlns="">
          <p:sp>
            <p:nvSpPr>
              <p:cNvPr id="7" name="文字方塊 6">
                <a:extLst>
                  <a:ext uri="{FF2B5EF4-FFF2-40B4-BE49-F238E27FC236}">
                    <a16:creationId xmlns:a16="http://schemas.microsoft.com/office/drawing/2014/main" id="{91BC8D3E-84BA-4ECB-9A46-4F13D02CACB4}"/>
                  </a:ext>
                </a:extLst>
              </p:cNvPr>
              <p:cNvSpPr txBox="1">
                <a:spLocks noRot="1" noChangeAspect="1" noMove="1" noResize="1" noEditPoints="1" noAdjustHandles="1" noChangeArrowheads="1" noChangeShapeType="1" noTextEdit="1"/>
              </p:cNvSpPr>
              <p:nvPr/>
            </p:nvSpPr>
            <p:spPr>
              <a:xfrm>
                <a:off x="2960726" y="4471852"/>
                <a:ext cx="6574557" cy="599138"/>
              </a:xfrm>
              <a:prstGeom prst="rect">
                <a:avLst/>
              </a:prstGeom>
              <a:blipFill>
                <a:blip r:embed="rId6"/>
                <a:stretch>
                  <a:fillRect/>
                </a:stretch>
              </a:blipFill>
            </p:spPr>
            <p:txBody>
              <a:bodyPr/>
              <a:lstStyle/>
              <a:p>
                <a:r>
                  <a:rPr lang="zh-TW" altLang="en-US">
                    <a:noFill/>
                  </a:rPr>
                  <a:t> </a:t>
                </a:r>
              </a:p>
            </p:txBody>
          </p:sp>
        </mc:Fallback>
      </mc:AlternateContent>
      <p:grpSp>
        <p:nvGrpSpPr>
          <p:cNvPr id="11" name="群組 10">
            <a:extLst>
              <a:ext uri="{FF2B5EF4-FFF2-40B4-BE49-F238E27FC236}">
                <a16:creationId xmlns:a16="http://schemas.microsoft.com/office/drawing/2014/main" id="{0B342133-5E3C-4665-B7A7-05EB199B159C}"/>
              </a:ext>
            </a:extLst>
          </p:cNvPr>
          <p:cNvGrpSpPr/>
          <p:nvPr/>
        </p:nvGrpSpPr>
        <p:grpSpPr>
          <a:xfrm>
            <a:off x="2616986" y="4505692"/>
            <a:ext cx="2551265" cy="1570959"/>
            <a:chOff x="2586164" y="4823657"/>
            <a:chExt cx="2551265" cy="1570959"/>
          </a:xfrm>
        </p:grpSpPr>
        <p:sp>
          <p:nvSpPr>
            <p:cNvPr id="26" name="矩形: 圓角 25">
              <a:extLst>
                <a:ext uri="{FF2B5EF4-FFF2-40B4-BE49-F238E27FC236}">
                  <a16:creationId xmlns:a16="http://schemas.microsoft.com/office/drawing/2014/main" id="{5350B49D-803F-4A27-A15A-D5081595F35D}"/>
                </a:ext>
              </a:extLst>
            </p:cNvPr>
            <p:cNvSpPr/>
            <p:nvPr/>
          </p:nvSpPr>
          <p:spPr>
            <a:xfrm>
              <a:off x="2819418" y="4823657"/>
              <a:ext cx="1961902"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BCB204F0-218E-4845-A688-0C963E516879}"/>
                </a:ext>
              </a:extLst>
            </p:cNvPr>
            <p:cNvSpPr txBox="1"/>
            <p:nvPr/>
          </p:nvSpPr>
          <p:spPr>
            <a:xfrm>
              <a:off x="2586164" y="5563619"/>
              <a:ext cx="2551265" cy="830997"/>
            </a:xfrm>
            <a:prstGeom prst="rect">
              <a:avLst/>
            </a:prstGeom>
            <a:noFill/>
          </p:spPr>
          <p:txBody>
            <a:bodyPr wrap="square" rtlCol="0">
              <a:spAutoFit/>
            </a:bodyPr>
            <a:lstStyle/>
            <a:p>
              <a:pPr algn="ctr"/>
              <a:r>
                <a:rPr lang="en-US" altLang="zh-TW" sz="2400" dirty="0">
                  <a:solidFill>
                    <a:srgbClr val="FF0000"/>
                  </a:solidFill>
                  <a:latin typeface="Söhne"/>
                </a:rPr>
                <a:t>Distribution of the noised images</a:t>
              </a:r>
              <a:endParaRPr lang="zh-TW" altLang="en-US" sz="2400" dirty="0">
                <a:solidFill>
                  <a:srgbClr val="FF0000"/>
                </a:solidFill>
                <a:latin typeface="Söhne"/>
              </a:endParaRPr>
            </a:p>
          </p:txBody>
        </p:sp>
      </p:grpSp>
      <p:grpSp>
        <p:nvGrpSpPr>
          <p:cNvPr id="12" name="群組 11">
            <a:extLst>
              <a:ext uri="{FF2B5EF4-FFF2-40B4-BE49-F238E27FC236}">
                <a16:creationId xmlns:a16="http://schemas.microsoft.com/office/drawing/2014/main" id="{2EA28581-5DD1-416B-8B50-EB508ECA538D}"/>
              </a:ext>
            </a:extLst>
          </p:cNvPr>
          <p:cNvGrpSpPr/>
          <p:nvPr/>
        </p:nvGrpSpPr>
        <p:grpSpPr>
          <a:xfrm>
            <a:off x="5398809" y="3944648"/>
            <a:ext cx="1126456" cy="1160182"/>
            <a:chOff x="5367987" y="4262613"/>
            <a:chExt cx="1126456" cy="1160182"/>
          </a:xfrm>
        </p:grpSpPr>
        <p:sp>
          <p:nvSpPr>
            <p:cNvPr id="28" name="矩形: 圓角 27">
              <a:extLst>
                <a:ext uri="{FF2B5EF4-FFF2-40B4-BE49-F238E27FC236}">
                  <a16:creationId xmlns:a16="http://schemas.microsoft.com/office/drawing/2014/main" id="{C141C55E-926B-4C66-8FB0-74C68E4A01D9}"/>
                </a:ext>
              </a:extLst>
            </p:cNvPr>
            <p:cNvSpPr/>
            <p:nvPr/>
          </p:nvSpPr>
          <p:spPr>
            <a:xfrm>
              <a:off x="5737052" y="4823657"/>
              <a:ext cx="388326"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文字方塊 28">
              <a:extLst>
                <a:ext uri="{FF2B5EF4-FFF2-40B4-BE49-F238E27FC236}">
                  <a16:creationId xmlns:a16="http://schemas.microsoft.com/office/drawing/2014/main" id="{F9FE3048-D966-4EFC-BC34-D80087C10B2C}"/>
                </a:ext>
              </a:extLst>
            </p:cNvPr>
            <p:cNvSpPr txBox="1"/>
            <p:nvPr/>
          </p:nvSpPr>
          <p:spPr>
            <a:xfrm>
              <a:off x="5367987" y="4262613"/>
              <a:ext cx="1126456" cy="461665"/>
            </a:xfrm>
            <a:prstGeom prst="rect">
              <a:avLst/>
            </a:prstGeom>
            <a:noFill/>
          </p:spPr>
          <p:txBody>
            <a:bodyPr wrap="square" rtlCol="0">
              <a:spAutoFit/>
            </a:bodyPr>
            <a:lstStyle/>
            <a:p>
              <a:pPr algn="ctr"/>
              <a:r>
                <a:rPr lang="en-US" altLang="zh-TW" sz="2400" dirty="0">
                  <a:solidFill>
                    <a:srgbClr val="FF0000"/>
                  </a:solidFill>
                  <a:latin typeface="Söhne"/>
                </a:rPr>
                <a:t>Output</a:t>
              </a:r>
              <a:endParaRPr lang="zh-TW" altLang="en-US" sz="2400" dirty="0">
                <a:solidFill>
                  <a:srgbClr val="FF0000"/>
                </a:solidFill>
                <a:latin typeface="Söhne"/>
              </a:endParaRPr>
            </a:p>
          </p:txBody>
        </p:sp>
      </p:grpSp>
      <p:grpSp>
        <p:nvGrpSpPr>
          <p:cNvPr id="15" name="群組 14">
            <a:extLst>
              <a:ext uri="{FF2B5EF4-FFF2-40B4-BE49-F238E27FC236}">
                <a16:creationId xmlns:a16="http://schemas.microsoft.com/office/drawing/2014/main" id="{D9658F4E-54DC-448B-BCDF-A5CE57C20E98}"/>
              </a:ext>
            </a:extLst>
          </p:cNvPr>
          <p:cNvGrpSpPr/>
          <p:nvPr/>
        </p:nvGrpSpPr>
        <p:grpSpPr>
          <a:xfrm>
            <a:off x="6331102" y="3944647"/>
            <a:ext cx="2105590" cy="1160183"/>
            <a:chOff x="6300280" y="4262612"/>
            <a:chExt cx="2105590" cy="1160183"/>
          </a:xfrm>
        </p:grpSpPr>
        <p:sp>
          <p:nvSpPr>
            <p:cNvPr id="30" name="矩形: 圓角 29">
              <a:extLst>
                <a:ext uri="{FF2B5EF4-FFF2-40B4-BE49-F238E27FC236}">
                  <a16:creationId xmlns:a16="http://schemas.microsoft.com/office/drawing/2014/main" id="{0EBA9AD4-51CB-47C3-B3AF-B4CBC35628F7}"/>
                </a:ext>
              </a:extLst>
            </p:cNvPr>
            <p:cNvSpPr/>
            <p:nvPr/>
          </p:nvSpPr>
          <p:spPr>
            <a:xfrm>
              <a:off x="6300280" y="4823657"/>
              <a:ext cx="2105590"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0989FDEF-3474-4C23-81B0-54CAE3E616AD}"/>
                    </a:ext>
                  </a:extLst>
                </p:cNvPr>
                <p:cNvSpPr txBox="1"/>
                <p:nvPr/>
              </p:nvSpPr>
              <p:spPr>
                <a:xfrm>
                  <a:off x="6789847" y="4262612"/>
                  <a:ext cx="1334408" cy="461665"/>
                </a:xfrm>
                <a:prstGeom prst="rect">
                  <a:avLst/>
                </a:prstGeom>
                <a:noFill/>
              </p:spPr>
              <p:txBody>
                <a:bodyPr wrap="square" rtlCol="0">
                  <a:spAutoFit/>
                </a:bodyPr>
                <a:lstStyle/>
                <a:p>
                  <a:pPr algn="ctr"/>
                  <a:r>
                    <a:rPr lang="en-US" altLang="zh-TW" sz="2400" dirty="0">
                      <a:solidFill>
                        <a:srgbClr val="FF0000"/>
                      </a:solidFill>
                      <a:latin typeface="Söhne"/>
                    </a:rPr>
                    <a:t>Mean</a:t>
                  </a:r>
                  <a:r>
                    <a:rPr lang="zh-TW" altLang="en-US" sz="2400" dirty="0">
                      <a:solidFill>
                        <a:srgbClr val="FF0000"/>
                      </a:solidFill>
                    </a:rPr>
                    <a:t> </a:t>
                  </a:r>
                  <a14:m>
                    <m:oMath xmlns:m="http://schemas.openxmlformats.org/officeDocument/2006/math">
                      <m:sSub>
                        <m:sSubPr>
                          <m:ctrlPr>
                            <a:rPr lang="zh-TW" altLang="en-US" sz="2400" i="1" dirty="0" smtClean="0">
                              <a:solidFill>
                                <a:srgbClr val="FF0000"/>
                              </a:solidFill>
                              <a:latin typeface="Cambria Math" panose="02040503050406030204" pitchFamily="18" charset="0"/>
                            </a:rPr>
                          </m:ctrlPr>
                        </m:sSubPr>
                        <m:e>
                          <m:r>
                            <a:rPr lang="zh-TW" altLang="en-US" sz="2400" i="1" dirty="0">
                              <a:solidFill>
                                <a:srgbClr val="FF0000"/>
                              </a:solidFill>
                              <a:latin typeface="Cambria Math" panose="02040503050406030204" pitchFamily="18" charset="0"/>
                            </a:rPr>
                            <m:t>𝜇</m:t>
                          </m:r>
                        </m:e>
                        <m:sub>
                          <m:r>
                            <a:rPr lang="zh-TW" altLang="en-US" sz="2400" i="1" dirty="0">
                              <a:solidFill>
                                <a:srgbClr val="FF0000"/>
                              </a:solidFill>
                              <a:latin typeface="Cambria Math" panose="02040503050406030204" pitchFamily="18" charset="0"/>
                            </a:rPr>
                            <m:t>𝑡</m:t>
                          </m:r>
                        </m:sub>
                      </m:sSub>
                    </m:oMath>
                  </a14:m>
                  <a:endParaRPr lang="zh-TW" altLang="en-US" sz="2400" dirty="0">
                    <a:solidFill>
                      <a:srgbClr val="FF0000"/>
                    </a:solidFill>
                    <a:latin typeface="Söhne"/>
                  </a:endParaRPr>
                </a:p>
              </p:txBody>
            </p:sp>
          </mc:Choice>
          <mc:Fallback xmlns="">
            <p:sp>
              <p:nvSpPr>
                <p:cNvPr id="32" name="文字方塊 31">
                  <a:extLst>
                    <a:ext uri="{FF2B5EF4-FFF2-40B4-BE49-F238E27FC236}">
                      <a16:creationId xmlns:a16="http://schemas.microsoft.com/office/drawing/2014/main" id="{0989FDEF-3474-4C23-81B0-54CAE3E616AD}"/>
                    </a:ext>
                  </a:extLst>
                </p:cNvPr>
                <p:cNvSpPr txBox="1">
                  <a:spLocks noRot="1" noChangeAspect="1" noMove="1" noResize="1" noEditPoints="1" noAdjustHandles="1" noChangeArrowheads="1" noChangeShapeType="1" noTextEdit="1"/>
                </p:cNvSpPr>
                <p:nvPr/>
              </p:nvSpPr>
              <p:spPr>
                <a:xfrm>
                  <a:off x="6789847" y="4262612"/>
                  <a:ext cx="1334408" cy="461665"/>
                </a:xfrm>
                <a:prstGeom prst="rect">
                  <a:avLst/>
                </a:prstGeom>
                <a:blipFill>
                  <a:blip r:embed="rId7"/>
                  <a:stretch>
                    <a:fillRect l="-5023" t="-10526" b="-28947"/>
                  </a:stretch>
                </a:blipFill>
              </p:spPr>
              <p:txBody>
                <a:bodyPr/>
                <a:lstStyle/>
                <a:p>
                  <a:r>
                    <a:rPr lang="zh-TW" altLang="en-US">
                      <a:noFill/>
                    </a:rPr>
                    <a:t> </a:t>
                  </a:r>
                </a:p>
              </p:txBody>
            </p:sp>
          </mc:Fallback>
        </mc:AlternateContent>
      </p:grpSp>
      <p:grpSp>
        <p:nvGrpSpPr>
          <p:cNvPr id="16" name="群組 15">
            <a:extLst>
              <a:ext uri="{FF2B5EF4-FFF2-40B4-BE49-F238E27FC236}">
                <a16:creationId xmlns:a16="http://schemas.microsoft.com/office/drawing/2014/main" id="{A49FDD8A-284B-440D-A631-C0C8E1BBA1A6}"/>
              </a:ext>
            </a:extLst>
          </p:cNvPr>
          <p:cNvGrpSpPr/>
          <p:nvPr/>
        </p:nvGrpSpPr>
        <p:grpSpPr>
          <a:xfrm>
            <a:off x="8068671" y="4518416"/>
            <a:ext cx="1649074" cy="1205515"/>
            <a:chOff x="8037849" y="4836381"/>
            <a:chExt cx="1649074" cy="1205515"/>
          </a:xfrm>
        </p:grpSpPr>
        <p:sp>
          <p:nvSpPr>
            <p:cNvPr id="31" name="矩形: 圓角 30">
              <a:extLst>
                <a:ext uri="{FF2B5EF4-FFF2-40B4-BE49-F238E27FC236}">
                  <a16:creationId xmlns:a16="http://schemas.microsoft.com/office/drawing/2014/main" id="{0DBC21FC-104A-473C-B897-7312AA4BDC78}"/>
                </a:ext>
              </a:extLst>
            </p:cNvPr>
            <p:cNvSpPr/>
            <p:nvPr/>
          </p:nvSpPr>
          <p:spPr>
            <a:xfrm>
              <a:off x="8580772" y="4836381"/>
              <a:ext cx="563228"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C677FC05-8BF2-4515-BF44-44B605E0B368}"/>
                    </a:ext>
                  </a:extLst>
                </p:cNvPr>
                <p:cNvSpPr txBox="1"/>
                <p:nvPr/>
              </p:nvSpPr>
              <p:spPr>
                <a:xfrm>
                  <a:off x="8037849" y="5580231"/>
                  <a:ext cx="1649074" cy="461665"/>
                </a:xfrm>
                <a:prstGeom prst="rect">
                  <a:avLst/>
                </a:prstGeom>
                <a:noFill/>
              </p:spPr>
              <p:txBody>
                <a:bodyPr wrap="square" rtlCol="0">
                  <a:spAutoFit/>
                </a:bodyPr>
                <a:lstStyle/>
                <a:p>
                  <a:pPr algn="ctr"/>
                  <a:r>
                    <a:rPr lang="en-US" altLang="zh-TW" sz="2400" dirty="0">
                      <a:solidFill>
                        <a:srgbClr val="FF0000"/>
                      </a:solidFill>
                      <a:latin typeface="Söhne"/>
                    </a:rPr>
                    <a:t>Variance</a:t>
                  </a:r>
                  <a14:m>
                    <m:oMath xmlns:m="http://schemas.openxmlformats.org/officeDocument/2006/math">
                      <m:sSub>
                        <m:sSubPr>
                          <m:ctrlPr>
                            <a:rPr lang="zh-TW" altLang="en-US" sz="2400" i="1" dirty="0" smtClean="0">
                              <a:solidFill>
                                <a:srgbClr val="FF0000"/>
                              </a:solidFill>
                              <a:latin typeface="Cambria Math" panose="02040503050406030204" pitchFamily="18" charset="0"/>
                            </a:rPr>
                          </m:ctrlPr>
                        </m:sSubPr>
                        <m:e>
                          <m:r>
                            <a:rPr lang="zh-TW" altLang="en-US" sz="2400" i="1" dirty="0">
                              <a:solidFill>
                                <a:srgbClr val="FF0000"/>
                              </a:solidFill>
                              <a:latin typeface="Cambria Math" panose="02040503050406030204" pitchFamily="18" charset="0"/>
                            </a:rPr>
                            <m:t>𝛴</m:t>
                          </m:r>
                        </m:e>
                        <m:sub>
                          <m:r>
                            <a:rPr lang="zh-TW" altLang="en-US" sz="2400" i="1" dirty="0">
                              <a:solidFill>
                                <a:srgbClr val="FF0000"/>
                              </a:solidFill>
                              <a:latin typeface="Cambria Math" panose="02040503050406030204" pitchFamily="18" charset="0"/>
                            </a:rPr>
                            <m:t>𝑡</m:t>
                          </m:r>
                        </m:sub>
                      </m:sSub>
                    </m:oMath>
                  </a14:m>
                  <a:endParaRPr lang="zh-TW" altLang="en-US" sz="2400" dirty="0">
                    <a:solidFill>
                      <a:srgbClr val="FF0000"/>
                    </a:solidFill>
                    <a:latin typeface="Söhne"/>
                  </a:endParaRPr>
                </a:p>
              </p:txBody>
            </p:sp>
          </mc:Choice>
          <mc:Fallback xmlns="">
            <p:sp>
              <p:nvSpPr>
                <p:cNvPr id="33" name="文字方塊 32">
                  <a:extLst>
                    <a:ext uri="{FF2B5EF4-FFF2-40B4-BE49-F238E27FC236}">
                      <a16:creationId xmlns:a16="http://schemas.microsoft.com/office/drawing/2014/main" id="{C677FC05-8BF2-4515-BF44-44B605E0B368}"/>
                    </a:ext>
                  </a:extLst>
                </p:cNvPr>
                <p:cNvSpPr txBox="1">
                  <a:spLocks noRot="1" noChangeAspect="1" noMove="1" noResize="1" noEditPoints="1" noAdjustHandles="1" noChangeArrowheads="1" noChangeShapeType="1" noTextEdit="1"/>
                </p:cNvSpPr>
                <p:nvPr/>
              </p:nvSpPr>
              <p:spPr>
                <a:xfrm>
                  <a:off x="8037849" y="5580231"/>
                  <a:ext cx="1649074" cy="461665"/>
                </a:xfrm>
                <a:prstGeom prst="rect">
                  <a:avLst/>
                </a:prstGeom>
                <a:blipFill>
                  <a:blip r:embed="rId8"/>
                  <a:stretch>
                    <a:fillRect l="-2593" t="-10526" b="-28947"/>
                  </a:stretch>
                </a:blipFill>
              </p:spPr>
              <p:txBody>
                <a:bodyPr/>
                <a:lstStyle/>
                <a:p>
                  <a:r>
                    <a:rPr lang="zh-TW" altLang="en-US">
                      <a:noFill/>
                    </a:rPr>
                    <a:t> </a:t>
                  </a:r>
                </a:p>
              </p:txBody>
            </p:sp>
          </mc:Fallback>
        </mc:AlternateContent>
      </p:grpSp>
      <p:sp>
        <p:nvSpPr>
          <p:cNvPr id="34" name="文字方塊 33">
            <a:extLst>
              <a:ext uri="{FF2B5EF4-FFF2-40B4-BE49-F238E27FC236}">
                <a16:creationId xmlns:a16="http://schemas.microsoft.com/office/drawing/2014/main" id="{3E652509-FB9F-4EA4-8DF3-23E8BD54145B}"/>
              </a:ext>
            </a:extLst>
          </p:cNvPr>
          <p:cNvSpPr txBox="1"/>
          <p:nvPr/>
        </p:nvSpPr>
        <p:spPr>
          <a:xfrm>
            <a:off x="824072" y="6246435"/>
            <a:ext cx="10543854" cy="246221"/>
          </a:xfrm>
          <a:prstGeom prst="rect">
            <a:avLst/>
          </a:prstGeom>
          <a:noFill/>
        </p:spPr>
        <p:txBody>
          <a:bodyPr wrap="square">
            <a:spAutoFit/>
          </a:bodyPr>
          <a:lstStyle/>
          <a:p>
            <a:pPr algn="ctr"/>
            <a:r>
              <a:rPr lang="en-US" altLang="zh-TW" sz="1000" dirty="0"/>
              <a:t>[20] J. Ho, A. Jain, and P. </a:t>
            </a:r>
            <a:r>
              <a:rPr lang="en-US" altLang="zh-TW" sz="1000" dirty="0" err="1"/>
              <a:t>Abbeel</a:t>
            </a:r>
            <a:r>
              <a:rPr lang="en-US" altLang="zh-TW" sz="1000" dirty="0"/>
              <a:t>, “Denoising diffusion probabilistic models,” Advances in neural information processing systems, vol. 33, pp. 6840–6851, 2020</a:t>
            </a:r>
            <a:endParaRPr lang="zh-TW" altLang="en-US" sz="1000" dirty="0"/>
          </a:p>
        </p:txBody>
      </p:sp>
      <p:grpSp>
        <p:nvGrpSpPr>
          <p:cNvPr id="1039" name="群組 1038">
            <a:extLst>
              <a:ext uri="{FF2B5EF4-FFF2-40B4-BE49-F238E27FC236}">
                <a16:creationId xmlns:a16="http://schemas.microsoft.com/office/drawing/2014/main" id="{9D2BB04E-78F6-4AE4-90C3-AEBC5030883D}"/>
              </a:ext>
            </a:extLst>
          </p:cNvPr>
          <p:cNvGrpSpPr/>
          <p:nvPr/>
        </p:nvGrpSpPr>
        <p:grpSpPr>
          <a:xfrm>
            <a:off x="2328934" y="1338946"/>
            <a:ext cx="7975088" cy="2034899"/>
            <a:chOff x="2328934" y="1338946"/>
            <a:chExt cx="7975088" cy="2034899"/>
          </a:xfrm>
        </p:grpSpPr>
        <p:grpSp>
          <p:nvGrpSpPr>
            <p:cNvPr id="1036" name="群組 1035">
              <a:extLst>
                <a:ext uri="{FF2B5EF4-FFF2-40B4-BE49-F238E27FC236}">
                  <a16:creationId xmlns:a16="http://schemas.microsoft.com/office/drawing/2014/main" id="{40898CA3-BB03-4460-8FF8-7D87EA251919}"/>
                </a:ext>
              </a:extLst>
            </p:cNvPr>
            <p:cNvGrpSpPr/>
            <p:nvPr/>
          </p:nvGrpSpPr>
          <p:grpSpPr>
            <a:xfrm>
              <a:off x="2328934" y="1338946"/>
              <a:ext cx="7516312" cy="2034899"/>
              <a:chOff x="2328934" y="1338946"/>
              <a:chExt cx="7516312" cy="2034899"/>
            </a:xfrm>
          </p:grpSpPr>
          <p:grpSp>
            <p:nvGrpSpPr>
              <p:cNvPr id="1033" name="群組 1032">
                <a:extLst>
                  <a:ext uri="{FF2B5EF4-FFF2-40B4-BE49-F238E27FC236}">
                    <a16:creationId xmlns:a16="http://schemas.microsoft.com/office/drawing/2014/main" id="{ECEE808A-8A1D-4C29-8AD4-738E85A82286}"/>
                  </a:ext>
                </a:extLst>
              </p:cNvPr>
              <p:cNvGrpSpPr/>
              <p:nvPr/>
            </p:nvGrpSpPr>
            <p:grpSpPr>
              <a:xfrm>
                <a:off x="2328934" y="1338946"/>
                <a:ext cx="7516312" cy="2034899"/>
                <a:chOff x="2328934" y="1338946"/>
                <a:chExt cx="7516312" cy="2034899"/>
              </a:xfrm>
            </p:grpSpPr>
            <p:pic>
              <p:nvPicPr>
                <p:cNvPr id="1032" name="圖片 1031">
                  <a:extLst>
                    <a:ext uri="{FF2B5EF4-FFF2-40B4-BE49-F238E27FC236}">
                      <a16:creationId xmlns:a16="http://schemas.microsoft.com/office/drawing/2014/main" id="{32339826-3032-447B-A331-AA6737CBED1D}"/>
                    </a:ext>
                  </a:extLst>
                </p:cNvPr>
                <p:cNvPicPr>
                  <a:picLocks noChangeAspect="1"/>
                </p:cNvPicPr>
                <p:nvPr/>
              </p:nvPicPr>
              <p:blipFill>
                <a:blip r:embed="rId9"/>
                <a:stretch>
                  <a:fillRect/>
                </a:stretch>
              </p:blipFill>
              <p:spPr>
                <a:xfrm>
                  <a:off x="2328934" y="1338946"/>
                  <a:ext cx="7516312" cy="1965322"/>
                </a:xfrm>
                <a:prstGeom prst="rect">
                  <a:avLst/>
                </a:prstGeom>
              </p:spPr>
            </p:pic>
            <p:pic>
              <p:nvPicPr>
                <p:cNvPr id="75" name="圖片 74">
                  <a:extLst>
                    <a:ext uri="{FF2B5EF4-FFF2-40B4-BE49-F238E27FC236}">
                      <a16:creationId xmlns:a16="http://schemas.microsoft.com/office/drawing/2014/main" id="{7529F9A4-7D42-4F0D-8C2E-7A851AB0A949}"/>
                    </a:ext>
                  </a:extLst>
                </p:cNvPr>
                <p:cNvPicPr>
                  <a:picLocks noChangeAspect="1"/>
                </p:cNvPicPr>
                <p:nvPr/>
              </p:nvPicPr>
              <p:blipFill>
                <a:blip r:embed="rId10"/>
                <a:stretch>
                  <a:fillRect/>
                </a:stretch>
              </p:blipFill>
              <p:spPr>
                <a:xfrm>
                  <a:off x="5163604" y="2595512"/>
                  <a:ext cx="1167498" cy="778333"/>
                </a:xfrm>
                <a:prstGeom prst="rect">
                  <a:avLst/>
                </a:prstGeom>
              </p:spPr>
            </p:pic>
          </p:grpSp>
          <p:pic>
            <p:nvPicPr>
              <p:cNvPr id="1035" name="圖片 1034">
                <a:extLst>
                  <a:ext uri="{FF2B5EF4-FFF2-40B4-BE49-F238E27FC236}">
                    <a16:creationId xmlns:a16="http://schemas.microsoft.com/office/drawing/2014/main" id="{9D6A518C-DB06-408A-BDFF-C218A08EDB0E}"/>
                  </a:ext>
                </a:extLst>
              </p:cNvPr>
              <p:cNvPicPr>
                <a:picLocks noChangeAspect="1"/>
              </p:cNvPicPr>
              <p:nvPr/>
            </p:nvPicPr>
            <p:blipFill>
              <a:blip r:embed="rId11"/>
              <a:stretch>
                <a:fillRect/>
              </a:stretch>
            </p:blipFill>
            <p:spPr>
              <a:xfrm>
                <a:off x="3045102" y="2588301"/>
                <a:ext cx="1182795" cy="778333"/>
              </a:xfrm>
              <a:prstGeom prst="rect">
                <a:avLst/>
              </a:prstGeom>
            </p:spPr>
          </p:pic>
        </p:grpSp>
        <p:pic>
          <p:nvPicPr>
            <p:cNvPr id="1038" name="圖片 1037">
              <a:extLst>
                <a:ext uri="{FF2B5EF4-FFF2-40B4-BE49-F238E27FC236}">
                  <a16:creationId xmlns:a16="http://schemas.microsoft.com/office/drawing/2014/main" id="{14C39A3A-0B6E-44D6-A834-6670410163E6}"/>
                </a:ext>
              </a:extLst>
            </p:cNvPr>
            <p:cNvPicPr>
              <a:picLocks noChangeAspect="1"/>
            </p:cNvPicPr>
            <p:nvPr/>
          </p:nvPicPr>
          <p:blipFill>
            <a:blip r:embed="rId12"/>
            <a:stretch>
              <a:fillRect/>
            </a:stretch>
          </p:blipFill>
          <p:spPr>
            <a:xfrm>
              <a:off x="9131467" y="2588300"/>
              <a:ext cx="1172555" cy="778334"/>
            </a:xfrm>
            <a:prstGeom prst="rect">
              <a:avLst/>
            </a:prstGeom>
          </p:spPr>
        </p:pic>
      </p:grpSp>
    </p:spTree>
    <p:extLst>
      <p:ext uri="{BB962C8B-B14F-4D97-AF65-F5344CB8AC3E}">
        <p14:creationId xmlns:p14="http://schemas.microsoft.com/office/powerpoint/2010/main" val="204099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sp>
        <p:nvSpPr>
          <p:cNvPr id="13" name="文字方塊 12">
            <a:extLst>
              <a:ext uri="{FF2B5EF4-FFF2-40B4-BE49-F238E27FC236}">
                <a16:creationId xmlns:a16="http://schemas.microsoft.com/office/drawing/2014/main" id="{58D9ED82-0390-4811-B3AD-4B4EB99AC8D6}"/>
              </a:ext>
            </a:extLst>
          </p:cNvPr>
          <p:cNvSpPr txBox="1"/>
          <p:nvPr/>
        </p:nvSpPr>
        <p:spPr>
          <a:xfrm>
            <a:off x="1260663" y="3746965"/>
            <a:ext cx="3663877" cy="461665"/>
          </a:xfrm>
          <a:prstGeom prst="rect">
            <a:avLst/>
          </a:prstGeom>
          <a:noFill/>
        </p:spPr>
        <p:txBody>
          <a:bodyPr wrap="square" rtlCol="0">
            <a:spAutoFit/>
          </a:bodyPr>
          <a:lstStyle/>
          <a:p>
            <a:r>
              <a:rPr lang="en-US" altLang="zh-TW" sz="2400" dirty="0">
                <a:latin typeface="Söhne"/>
              </a:rPr>
              <a:t>Forward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B410A626-6518-42B8-B08B-7B65FF011988}"/>
                  </a:ext>
                </a:extLst>
              </p:cNvPr>
              <p:cNvSpPr txBox="1"/>
              <p:nvPr/>
            </p:nvSpPr>
            <p:spPr>
              <a:xfrm>
                <a:off x="3529464" y="4762005"/>
                <a:ext cx="5133072" cy="670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600" i="1" smtClean="0">
                              <a:solidFill>
                                <a:schemeClr val="tx1"/>
                              </a:solidFill>
                              <a:latin typeface="Cambria Math" panose="02040503050406030204" pitchFamily="18" charset="0"/>
                            </a:rPr>
                          </m:ctrlPr>
                        </m:sSubPr>
                        <m:e>
                          <m:r>
                            <a:rPr lang="zh-TW" altLang="en-US" sz="3600" i="1" smtClean="0">
                              <a:solidFill>
                                <a:schemeClr val="tx1"/>
                              </a:solidFill>
                              <a:latin typeface="Cambria Math" panose="02040503050406030204" pitchFamily="18" charset="0"/>
                            </a:rPr>
                            <m:t>𝑥</m:t>
                          </m:r>
                        </m:e>
                        <m:sub>
                          <m:r>
                            <a:rPr lang="zh-TW" altLang="en-US" sz="3600" i="1" smtClean="0">
                              <a:solidFill>
                                <a:schemeClr val="tx1"/>
                              </a:solidFill>
                              <a:latin typeface="Cambria Math" panose="02040503050406030204" pitchFamily="18" charset="0"/>
                            </a:rPr>
                            <m:t>𝑡</m:t>
                          </m:r>
                        </m:sub>
                      </m:sSub>
                      <m:r>
                        <a:rPr lang="zh-TW" altLang="en-US" sz="3600" i="1" smtClean="0">
                          <a:solidFill>
                            <a:schemeClr val="tx1"/>
                          </a:solidFill>
                          <a:latin typeface="Cambria Math" panose="02040503050406030204" pitchFamily="18" charset="0"/>
                        </a:rPr>
                        <m:t>=</m:t>
                      </m:r>
                      <m:rad>
                        <m:radPr>
                          <m:degHide m:val="on"/>
                          <m:ctrlPr>
                            <a:rPr lang="zh-TW" altLang="en-US" sz="3600" i="1" smtClean="0">
                              <a:solidFill>
                                <a:schemeClr val="tx1"/>
                              </a:solidFill>
                              <a:latin typeface="Cambria Math" panose="02040503050406030204" pitchFamily="18" charset="0"/>
                            </a:rPr>
                          </m:ctrlPr>
                        </m:radPr>
                        <m:deg/>
                        <m:e>
                          <m:r>
                            <a:rPr lang="zh-TW" altLang="en-US" sz="3600" i="1" smtClean="0">
                              <a:solidFill>
                                <a:schemeClr val="tx1"/>
                              </a:solidFill>
                              <a:latin typeface="Cambria Math" panose="02040503050406030204" pitchFamily="18" charset="0"/>
                            </a:rPr>
                            <m:t>1−</m:t>
                          </m:r>
                          <m:sSub>
                            <m:sSubPr>
                              <m:ctrlPr>
                                <a:rPr lang="zh-TW" altLang="en-US" sz="3600" i="1" smtClean="0">
                                  <a:solidFill>
                                    <a:schemeClr val="tx1"/>
                                  </a:solidFill>
                                  <a:latin typeface="Cambria Math" panose="02040503050406030204" pitchFamily="18" charset="0"/>
                                </a:rPr>
                              </m:ctrlPr>
                            </m:sSubPr>
                            <m:e>
                              <m:r>
                                <a:rPr lang="zh-TW" altLang="en-US" sz="3600" i="1" smtClean="0">
                                  <a:solidFill>
                                    <a:schemeClr val="tx1"/>
                                  </a:solidFill>
                                  <a:latin typeface="Cambria Math" panose="02040503050406030204" pitchFamily="18" charset="0"/>
                                </a:rPr>
                                <m:t>𝛽</m:t>
                              </m:r>
                            </m:e>
                            <m:sub>
                              <m:r>
                                <a:rPr lang="zh-TW" altLang="en-US" sz="3600" i="1" smtClean="0">
                                  <a:solidFill>
                                    <a:schemeClr val="tx1"/>
                                  </a:solidFill>
                                  <a:latin typeface="Cambria Math" panose="02040503050406030204" pitchFamily="18" charset="0"/>
                                </a:rPr>
                                <m:t>𝑡</m:t>
                              </m:r>
                            </m:sub>
                          </m:sSub>
                        </m:e>
                      </m:rad>
                      <m:sSub>
                        <m:sSubPr>
                          <m:ctrlPr>
                            <a:rPr lang="zh-TW" altLang="en-US" sz="3600" i="1" smtClean="0">
                              <a:solidFill>
                                <a:schemeClr val="tx1"/>
                              </a:solidFill>
                              <a:latin typeface="Cambria Math" panose="02040503050406030204" pitchFamily="18" charset="0"/>
                            </a:rPr>
                          </m:ctrlPr>
                        </m:sSubPr>
                        <m:e>
                          <m:r>
                            <a:rPr lang="zh-TW" altLang="en-US" sz="3600" i="1" smtClean="0">
                              <a:solidFill>
                                <a:schemeClr val="tx1"/>
                              </a:solidFill>
                              <a:latin typeface="Cambria Math" panose="02040503050406030204" pitchFamily="18" charset="0"/>
                            </a:rPr>
                            <m:t>𝑥</m:t>
                          </m:r>
                        </m:e>
                        <m:sub>
                          <m:r>
                            <a:rPr lang="zh-TW" altLang="en-US" sz="3600" i="1" smtClean="0">
                              <a:solidFill>
                                <a:schemeClr val="tx1"/>
                              </a:solidFill>
                              <a:latin typeface="Cambria Math" panose="02040503050406030204" pitchFamily="18" charset="0"/>
                            </a:rPr>
                            <m:t>𝑡</m:t>
                          </m:r>
                          <m:r>
                            <a:rPr lang="zh-TW" altLang="en-US" sz="3600" i="1" smtClean="0">
                              <a:solidFill>
                                <a:schemeClr val="tx1"/>
                              </a:solidFill>
                              <a:latin typeface="Cambria Math" panose="02040503050406030204" pitchFamily="18" charset="0"/>
                            </a:rPr>
                            <m:t>−1</m:t>
                          </m:r>
                        </m:sub>
                      </m:sSub>
                      <m:r>
                        <a:rPr lang="zh-TW" altLang="en-US" sz="3600" i="1" smtClean="0">
                          <a:solidFill>
                            <a:schemeClr val="tx1"/>
                          </a:solidFill>
                          <a:latin typeface="Cambria Math" panose="02040503050406030204" pitchFamily="18" charset="0"/>
                        </a:rPr>
                        <m:t>+</m:t>
                      </m:r>
                      <m:rad>
                        <m:radPr>
                          <m:degHide m:val="on"/>
                          <m:ctrlPr>
                            <a:rPr lang="zh-TW" altLang="en-US" sz="3600" i="1" smtClean="0">
                              <a:solidFill>
                                <a:schemeClr val="tx1"/>
                              </a:solidFill>
                              <a:latin typeface="Cambria Math" panose="02040503050406030204" pitchFamily="18" charset="0"/>
                            </a:rPr>
                          </m:ctrlPr>
                        </m:radPr>
                        <m:deg/>
                        <m:e>
                          <m:sSub>
                            <m:sSubPr>
                              <m:ctrlPr>
                                <a:rPr lang="zh-TW" altLang="en-US" sz="3600" i="1" smtClean="0">
                                  <a:solidFill>
                                    <a:schemeClr val="tx1"/>
                                  </a:solidFill>
                                  <a:latin typeface="Cambria Math" panose="02040503050406030204" pitchFamily="18" charset="0"/>
                                </a:rPr>
                              </m:ctrlPr>
                            </m:sSubPr>
                            <m:e>
                              <m:r>
                                <a:rPr lang="zh-TW" altLang="en-US" sz="3600" i="1" smtClean="0">
                                  <a:solidFill>
                                    <a:schemeClr val="tx1"/>
                                  </a:solidFill>
                                  <a:latin typeface="Cambria Math" panose="02040503050406030204" pitchFamily="18" charset="0"/>
                                </a:rPr>
                                <m:t>𝛽</m:t>
                              </m:r>
                            </m:e>
                            <m:sub>
                              <m:r>
                                <a:rPr lang="zh-TW" altLang="en-US" sz="3600" i="1" smtClean="0">
                                  <a:solidFill>
                                    <a:schemeClr val="tx1"/>
                                  </a:solidFill>
                                  <a:latin typeface="Cambria Math" panose="02040503050406030204" pitchFamily="18" charset="0"/>
                                </a:rPr>
                                <m:t>𝑡</m:t>
                              </m:r>
                            </m:sub>
                          </m:sSub>
                        </m:e>
                      </m:rad>
                      <m:r>
                        <a:rPr lang="zh-TW" altLang="en-US" sz="3600" i="1" smtClean="0">
                          <a:solidFill>
                            <a:schemeClr val="tx1"/>
                          </a:solidFill>
                          <a:latin typeface="Cambria Math" panose="02040503050406030204" pitchFamily="18" charset="0"/>
                        </a:rPr>
                        <m:t>𝜖</m:t>
                      </m:r>
                    </m:oMath>
                  </m:oMathPara>
                </a14:m>
                <a:endParaRPr lang="zh-TW" altLang="en-US" sz="3600" dirty="0">
                  <a:solidFill>
                    <a:schemeClr val="tx1"/>
                  </a:solidFill>
                </a:endParaRPr>
              </a:p>
            </p:txBody>
          </p:sp>
        </mc:Choice>
        <mc:Fallback xmlns="">
          <p:sp>
            <p:nvSpPr>
              <p:cNvPr id="25" name="文字方塊 24">
                <a:extLst>
                  <a:ext uri="{FF2B5EF4-FFF2-40B4-BE49-F238E27FC236}">
                    <a16:creationId xmlns:a16="http://schemas.microsoft.com/office/drawing/2014/main" id="{B410A626-6518-42B8-B08B-7B65FF011988}"/>
                  </a:ext>
                </a:extLst>
              </p:cNvPr>
              <p:cNvSpPr txBox="1">
                <a:spLocks noRot="1" noChangeAspect="1" noMove="1" noResize="1" noEditPoints="1" noAdjustHandles="1" noChangeArrowheads="1" noChangeShapeType="1" noTextEdit="1"/>
              </p:cNvSpPr>
              <p:nvPr/>
            </p:nvSpPr>
            <p:spPr>
              <a:xfrm>
                <a:off x="3529464" y="4762005"/>
                <a:ext cx="5133072" cy="670889"/>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C3F2AB5E-8A73-4A6B-8330-5A390B1CF4A5}"/>
                  </a:ext>
                </a:extLst>
              </p:cNvPr>
              <p:cNvSpPr txBox="1"/>
              <p:nvPr/>
            </p:nvSpPr>
            <p:spPr>
              <a:xfrm>
                <a:off x="4712102" y="5721904"/>
                <a:ext cx="2478470" cy="4531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solidFill>
                            <a:schemeClr val="tx1"/>
                          </a:solidFill>
                          <a:latin typeface="Cambria Math" panose="02040503050406030204" pitchFamily="18" charset="0"/>
                        </a:rPr>
                        <m:t>𝜖</m:t>
                      </m:r>
                      <m:r>
                        <a:rPr lang="zh-TW" altLang="en-US" sz="2400" i="1">
                          <a:latin typeface="Cambria Math" panose="02040503050406030204" pitchFamily="18" charset="0"/>
                        </a:rPr>
                        <m:t> </m:t>
                      </m:r>
                      <m:r>
                        <m:rPr>
                          <m:nor/>
                        </m:rPr>
                        <a:rPr lang="en-US" altLang="zh-TW"/>
                        <m:t>is</m:t>
                      </m:r>
                      <m:r>
                        <m:rPr>
                          <m:nor/>
                        </m:rPr>
                        <a:rPr lang="en-US" altLang="zh-TW"/>
                        <m:t> </m:t>
                      </m:r>
                      <m:r>
                        <m:rPr>
                          <m:nor/>
                        </m:rPr>
                        <a:rPr lang="en-US" altLang="zh-TW"/>
                        <m:t>from</m:t>
                      </m:r>
                      <m:r>
                        <m:rPr>
                          <m:nor/>
                        </m:rPr>
                        <a:rPr lang="en-US" altLang="zh-TW"/>
                        <m:t> </m:t>
                      </m:r>
                      <m:r>
                        <m:rPr>
                          <m:nor/>
                        </m:rPr>
                        <a:rPr lang="en-US" altLang="zh-TW"/>
                        <m:t>N</m:t>
                      </m:r>
                      <m:r>
                        <m:rPr>
                          <m:nor/>
                        </m:rPr>
                        <a:rPr lang="en-US" altLang="zh-TW"/>
                        <m:t>(0,1)</m:t>
                      </m:r>
                    </m:oMath>
                  </m:oMathPara>
                </a14:m>
                <a:endParaRPr lang="zh-TW" altLang="en-US" dirty="0"/>
              </a:p>
            </p:txBody>
          </p:sp>
        </mc:Choice>
        <mc:Fallback xmlns="">
          <p:sp>
            <p:nvSpPr>
              <p:cNvPr id="34" name="文字方塊 33">
                <a:extLst>
                  <a:ext uri="{FF2B5EF4-FFF2-40B4-BE49-F238E27FC236}">
                    <a16:creationId xmlns:a16="http://schemas.microsoft.com/office/drawing/2014/main" id="{C3F2AB5E-8A73-4A6B-8330-5A390B1CF4A5}"/>
                  </a:ext>
                </a:extLst>
              </p:cNvPr>
              <p:cNvSpPr txBox="1">
                <a:spLocks noRot="1" noChangeAspect="1" noMove="1" noResize="1" noEditPoints="1" noAdjustHandles="1" noChangeArrowheads="1" noChangeShapeType="1" noTextEdit="1"/>
              </p:cNvSpPr>
              <p:nvPr/>
            </p:nvSpPr>
            <p:spPr>
              <a:xfrm>
                <a:off x="4712102" y="5721904"/>
                <a:ext cx="2478470" cy="453137"/>
              </a:xfrm>
              <a:prstGeom prst="rect">
                <a:avLst/>
              </a:prstGeom>
              <a:blipFill>
                <a:blip r:embed="rId7"/>
                <a:stretch>
                  <a:fillRect b="-9459"/>
                </a:stretch>
              </a:blipFill>
            </p:spPr>
            <p:txBody>
              <a:bodyPr/>
              <a:lstStyle/>
              <a:p>
                <a:r>
                  <a:rPr lang="zh-TW" altLang="en-US">
                    <a:noFill/>
                  </a:rPr>
                  <a:t> </a:t>
                </a:r>
              </a:p>
            </p:txBody>
          </p:sp>
        </mc:Fallback>
      </mc:AlternateContent>
      <p:grpSp>
        <p:nvGrpSpPr>
          <p:cNvPr id="35" name="群組 34">
            <a:extLst>
              <a:ext uri="{FF2B5EF4-FFF2-40B4-BE49-F238E27FC236}">
                <a16:creationId xmlns:a16="http://schemas.microsoft.com/office/drawing/2014/main" id="{3E27C4EF-D95D-47E7-85DD-9BD6C6C923D6}"/>
              </a:ext>
            </a:extLst>
          </p:cNvPr>
          <p:cNvGrpSpPr/>
          <p:nvPr/>
        </p:nvGrpSpPr>
        <p:grpSpPr>
          <a:xfrm>
            <a:off x="6049591" y="4372091"/>
            <a:ext cx="1126456" cy="1087103"/>
            <a:chOff x="5588324" y="4335692"/>
            <a:chExt cx="1126456" cy="1087103"/>
          </a:xfrm>
        </p:grpSpPr>
        <p:sp>
          <p:nvSpPr>
            <p:cNvPr id="36" name="矩形: 圓角 35">
              <a:extLst>
                <a:ext uri="{FF2B5EF4-FFF2-40B4-BE49-F238E27FC236}">
                  <a16:creationId xmlns:a16="http://schemas.microsoft.com/office/drawing/2014/main" id="{825CBD0F-0EE1-45A6-A457-7B5718FB6621}"/>
                </a:ext>
              </a:extLst>
            </p:cNvPr>
            <p:cNvSpPr/>
            <p:nvPr/>
          </p:nvSpPr>
          <p:spPr>
            <a:xfrm>
              <a:off x="5737051" y="4823657"/>
              <a:ext cx="829002"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文字方塊 36">
              <a:extLst>
                <a:ext uri="{FF2B5EF4-FFF2-40B4-BE49-F238E27FC236}">
                  <a16:creationId xmlns:a16="http://schemas.microsoft.com/office/drawing/2014/main" id="{FB91656A-1E28-4117-B9E8-BBA5DB1360D6}"/>
                </a:ext>
              </a:extLst>
            </p:cNvPr>
            <p:cNvSpPr txBox="1"/>
            <p:nvPr/>
          </p:nvSpPr>
          <p:spPr>
            <a:xfrm>
              <a:off x="5588324" y="4335692"/>
              <a:ext cx="1126456" cy="461665"/>
            </a:xfrm>
            <a:prstGeom prst="rect">
              <a:avLst/>
            </a:prstGeom>
            <a:noFill/>
          </p:spPr>
          <p:txBody>
            <a:bodyPr wrap="square" rtlCol="0">
              <a:spAutoFit/>
            </a:bodyPr>
            <a:lstStyle/>
            <a:p>
              <a:pPr algn="ctr"/>
              <a:r>
                <a:rPr lang="en-US" altLang="zh-TW" sz="2400" dirty="0">
                  <a:solidFill>
                    <a:srgbClr val="FF0000"/>
                  </a:solidFill>
                  <a:latin typeface="Söhne"/>
                </a:rPr>
                <a:t>Image</a:t>
              </a:r>
              <a:endParaRPr lang="zh-TW" altLang="en-US" sz="2400" dirty="0">
                <a:solidFill>
                  <a:srgbClr val="FF0000"/>
                </a:solidFill>
                <a:latin typeface="Söhne"/>
              </a:endParaRPr>
            </a:p>
          </p:txBody>
        </p:sp>
      </p:grpSp>
      <p:grpSp>
        <p:nvGrpSpPr>
          <p:cNvPr id="38" name="群組 37">
            <a:extLst>
              <a:ext uri="{FF2B5EF4-FFF2-40B4-BE49-F238E27FC236}">
                <a16:creationId xmlns:a16="http://schemas.microsoft.com/office/drawing/2014/main" id="{C044FC26-FE3B-442C-AC95-03D3589E6683}"/>
              </a:ext>
            </a:extLst>
          </p:cNvPr>
          <p:cNvGrpSpPr/>
          <p:nvPr/>
        </p:nvGrpSpPr>
        <p:grpSpPr>
          <a:xfrm>
            <a:off x="7890777" y="4377210"/>
            <a:ext cx="1126456" cy="1081984"/>
            <a:chOff x="5261023" y="4340811"/>
            <a:chExt cx="1126456" cy="1081984"/>
          </a:xfrm>
        </p:grpSpPr>
        <p:sp>
          <p:nvSpPr>
            <p:cNvPr id="39" name="矩形: 圓角 38">
              <a:extLst>
                <a:ext uri="{FF2B5EF4-FFF2-40B4-BE49-F238E27FC236}">
                  <a16:creationId xmlns:a16="http://schemas.microsoft.com/office/drawing/2014/main" id="{EC62FA18-E855-4B92-9B6B-1F9D41E13926}"/>
                </a:ext>
              </a:extLst>
            </p:cNvPr>
            <p:cNvSpPr/>
            <p:nvPr/>
          </p:nvSpPr>
          <p:spPr>
            <a:xfrm>
              <a:off x="5686540" y="4823657"/>
              <a:ext cx="275422"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0" name="文字方塊 39">
              <a:extLst>
                <a:ext uri="{FF2B5EF4-FFF2-40B4-BE49-F238E27FC236}">
                  <a16:creationId xmlns:a16="http://schemas.microsoft.com/office/drawing/2014/main" id="{FE21F181-DA95-4332-BC54-7EAB159CB885}"/>
                </a:ext>
              </a:extLst>
            </p:cNvPr>
            <p:cNvSpPr txBox="1"/>
            <p:nvPr/>
          </p:nvSpPr>
          <p:spPr>
            <a:xfrm>
              <a:off x="5261023" y="4340811"/>
              <a:ext cx="1126456" cy="461665"/>
            </a:xfrm>
            <a:prstGeom prst="rect">
              <a:avLst/>
            </a:prstGeom>
            <a:noFill/>
          </p:spPr>
          <p:txBody>
            <a:bodyPr wrap="square" rtlCol="0">
              <a:spAutoFit/>
            </a:bodyPr>
            <a:lstStyle/>
            <a:p>
              <a:pPr algn="ctr"/>
              <a:r>
                <a:rPr lang="en-US" altLang="zh-TW" sz="2400" dirty="0">
                  <a:solidFill>
                    <a:srgbClr val="FF0000"/>
                  </a:solidFill>
                  <a:latin typeface="Söhne"/>
                </a:rPr>
                <a:t>Noise</a:t>
              </a:r>
              <a:endParaRPr lang="zh-TW" altLang="en-US" sz="2400" dirty="0">
                <a:solidFill>
                  <a:srgbClr val="FF0000"/>
                </a:solidFill>
                <a:latin typeface="Söhne"/>
              </a:endParaRPr>
            </a:p>
          </p:txBody>
        </p:sp>
      </p:grpSp>
      <p:sp>
        <p:nvSpPr>
          <p:cNvPr id="20" name="文字方塊 19">
            <a:extLst>
              <a:ext uri="{FF2B5EF4-FFF2-40B4-BE49-F238E27FC236}">
                <a16:creationId xmlns:a16="http://schemas.microsoft.com/office/drawing/2014/main" id="{C0E839D0-ABD3-4F38-95E3-C758B8BECDE6}"/>
              </a:ext>
            </a:extLst>
          </p:cNvPr>
          <p:cNvSpPr txBox="1"/>
          <p:nvPr/>
        </p:nvSpPr>
        <p:spPr>
          <a:xfrm>
            <a:off x="824072" y="6246435"/>
            <a:ext cx="10543854" cy="246221"/>
          </a:xfrm>
          <a:prstGeom prst="rect">
            <a:avLst/>
          </a:prstGeom>
          <a:noFill/>
        </p:spPr>
        <p:txBody>
          <a:bodyPr wrap="square">
            <a:spAutoFit/>
          </a:bodyPr>
          <a:lstStyle/>
          <a:p>
            <a:pPr algn="ctr"/>
            <a:r>
              <a:rPr lang="en-US" altLang="zh-TW" sz="1000" dirty="0"/>
              <a:t>[20] J. Ho, A. Jain, and P. </a:t>
            </a:r>
            <a:r>
              <a:rPr lang="en-US" altLang="zh-TW" sz="1000" dirty="0" err="1"/>
              <a:t>Abbeel</a:t>
            </a:r>
            <a:r>
              <a:rPr lang="en-US" altLang="zh-TW" sz="1000" dirty="0"/>
              <a:t>, “Denoising diffusion probabilistic models,” Advances in neural information processing systems, vol. 33, pp. 6840–6851, 2020</a:t>
            </a:r>
            <a:endParaRPr lang="zh-TW" altLang="en-US" sz="1000" dirty="0"/>
          </a:p>
        </p:txBody>
      </p:sp>
      <p:grpSp>
        <p:nvGrpSpPr>
          <p:cNvPr id="2" name="群組 1">
            <a:extLst>
              <a:ext uri="{FF2B5EF4-FFF2-40B4-BE49-F238E27FC236}">
                <a16:creationId xmlns:a16="http://schemas.microsoft.com/office/drawing/2014/main" id="{21DE9E75-7BB8-4B19-A15C-2626B277977B}"/>
              </a:ext>
            </a:extLst>
          </p:cNvPr>
          <p:cNvGrpSpPr/>
          <p:nvPr/>
        </p:nvGrpSpPr>
        <p:grpSpPr>
          <a:xfrm>
            <a:off x="2328934" y="1412307"/>
            <a:ext cx="7975088" cy="1965322"/>
            <a:chOff x="2328934" y="1412307"/>
            <a:chExt cx="7975088" cy="1965322"/>
          </a:xfrm>
        </p:grpSpPr>
        <p:pic>
          <p:nvPicPr>
            <p:cNvPr id="21" name="圖片 20">
              <a:extLst>
                <a:ext uri="{FF2B5EF4-FFF2-40B4-BE49-F238E27FC236}">
                  <a16:creationId xmlns:a16="http://schemas.microsoft.com/office/drawing/2014/main" id="{576A4255-F639-48DB-A4B6-15C8961A4921}"/>
                </a:ext>
              </a:extLst>
            </p:cNvPr>
            <p:cNvPicPr>
              <a:picLocks noChangeAspect="1"/>
            </p:cNvPicPr>
            <p:nvPr/>
          </p:nvPicPr>
          <p:blipFill>
            <a:blip r:embed="rId8"/>
            <a:stretch>
              <a:fillRect/>
            </a:stretch>
          </p:blipFill>
          <p:spPr>
            <a:xfrm>
              <a:off x="2328934" y="1412307"/>
              <a:ext cx="7516312" cy="1965322"/>
            </a:xfrm>
            <a:prstGeom prst="rect">
              <a:avLst/>
            </a:prstGeom>
          </p:spPr>
        </p:pic>
        <p:pic>
          <p:nvPicPr>
            <p:cNvPr id="22" name="圖片 21">
              <a:extLst>
                <a:ext uri="{FF2B5EF4-FFF2-40B4-BE49-F238E27FC236}">
                  <a16:creationId xmlns:a16="http://schemas.microsoft.com/office/drawing/2014/main" id="{70596264-EC08-44E9-B29F-39EC29C5EE94}"/>
                </a:ext>
              </a:extLst>
            </p:cNvPr>
            <p:cNvPicPr>
              <a:picLocks noChangeAspect="1"/>
            </p:cNvPicPr>
            <p:nvPr/>
          </p:nvPicPr>
          <p:blipFill>
            <a:blip r:embed="rId9"/>
            <a:stretch>
              <a:fillRect/>
            </a:stretch>
          </p:blipFill>
          <p:spPr>
            <a:xfrm>
              <a:off x="5163604" y="2595512"/>
              <a:ext cx="1167498" cy="778333"/>
            </a:xfrm>
            <a:prstGeom prst="rect">
              <a:avLst/>
            </a:prstGeom>
          </p:spPr>
        </p:pic>
        <p:pic>
          <p:nvPicPr>
            <p:cNvPr id="23" name="圖片 22">
              <a:extLst>
                <a:ext uri="{FF2B5EF4-FFF2-40B4-BE49-F238E27FC236}">
                  <a16:creationId xmlns:a16="http://schemas.microsoft.com/office/drawing/2014/main" id="{4632E57B-3647-40AE-AD97-51ED8176D528}"/>
                </a:ext>
              </a:extLst>
            </p:cNvPr>
            <p:cNvPicPr>
              <a:picLocks noChangeAspect="1"/>
            </p:cNvPicPr>
            <p:nvPr/>
          </p:nvPicPr>
          <p:blipFill>
            <a:blip r:embed="rId10"/>
            <a:stretch>
              <a:fillRect/>
            </a:stretch>
          </p:blipFill>
          <p:spPr>
            <a:xfrm>
              <a:off x="3045102" y="2588301"/>
              <a:ext cx="1182795" cy="778333"/>
            </a:xfrm>
            <a:prstGeom prst="rect">
              <a:avLst/>
            </a:prstGeom>
          </p:spPr>
        </p:pic>
        <p:pic>
          <p:nvPicPr>
            <p:cNvPr id="24" name="圖片 23">
              <a:extLst>
                <a:ext uri="{FF2B5EF4-FFF2-40B4-BE49-F238E27FC236}">
                  <a16:creationId xmlns:a16="http://schemas.microsoft.com/office/drawing/2014/main" id="{AC689ABD-1ED4-49D5-B3DC-0058604D2A2E}"/>
                </a:ext>
              </a:extLst>
            </p:cNvPr>
            <p:cNvPicPr>
              <a:picLocks noChangeAspect="1"/>
            </p:cNvPicPr>
            <p:nvPr/>
          </p:nvPicPr>
          <p:blipFill>
            <a:blip r:embed="rId11"/>
            <a:stretch>
              <a:fillRect/>
            </a:stretch>
          </p:blipFill>
          <p:spPr>
            <a:xfrm>
              <a:off x="9131467" y="2588300"/>
              <a:ext cx="1172555" cy="778334"/>
            </a:xfrm>
            <a:prstGeom prst="rect">
              <a:avLst/>
            </a:prstGeom>
          </p:spPr>
        </p:pic>
      </p:grpSp>
    </p:spTree>
    <p:extLst>
      <p:ext uri="{BB962C8B-B14F-4D97-AF65-F5344CB8AC3E}">
        <p14:creationId xmlns:p14="http://schemas.microsoft.com/office/powerpoint/2010/main" val="1486333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sp>
        <p:nvSpPr>
          <p:cNvPr id="13" name="文字方塊 12">
            <a:extLst>
              <a:ext uri="{FF2B5EF4-FFF2-40B4-BE49-F238E27FC236}">
                <a16:creationId xmlns:a16="http://schemas.microsoft.com/office/drawing/2014/main" id="{58D9ED82-0390-4811-B3AD-4B4EB99AC8D6}"/>
              </a:ext>
            </a:extLst>
          </p:cNvPr>
          <p:cNvSpPr txBox="1"/>
          <p:nvPr/>
        </p:nvSpPr>
        <p:spPr>
          <a:xfrm>
            <a:off x="1260663" y="3746965"/>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1DA9CA32-E235-400A-A65C-A2B9200AB3A6}"/>
                  </a:ext>
                </a:extLst>
              </p:cNvPr>
              <p:cNvSpPr txBox="1"/>
              <p:nvPr/>
            </p:nvSpPr>
            <p:spPr>
              <a:xfrm>
                <a:off x="2569600" y="4833097"/>
                <a:ext cx="7649017"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𝑝</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𝑁</m:t>
                      </m:r>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𝑡</m:t>
                              </m:r>
                            </m:e>
                          </m:d>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𝛴</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e>
                          </m:d>
                        </m:e>
                      </m:d>
                    </m:oMath>
                  </m:oMathPara>
                </a14:m>
                <a:endParaRPr lang="zh-TW" altLang="en-US" sz="3200" dirty="0">
                  <a:solidFill>
                    <a:schemeClr val="tx1"/>
                  </a:solidFill>
                </a:endParaRPr>
              </a:p>
            </p:txBody>
          </p:sp>
        </mc:Choice>
        <mc:Fallback xmlns="">
          <p:sp>
            <p:nvSpPr>
              <p:cNvPr id="2" name="文字方塊 1">
                <a:extLst>
                  <a:ext uri="{FF2B5EF4-FFF2-40B4-BE49-F238E27FC236}">
                    <a16:creationId xmlns:a16="http://schemas.microsoft.com/office/drawing/2014/main" id="{1DA9CA32-E235-400A-A65C-A2B9200AB3A6}"/>
                  </a:ext>
                </a:extLst>
              </p:cNvPr>
              <p:cNvSpPr txBox="1">
                <a:spLocks noRot="1" noChangeAspect="1" noMove="1" noResize="1" noEditPoints="1" noAdjustHandles="1" noChangeArrowheads="1" noChangeShapeType="1" noTextEdit="1"/>
              </p:cNvSpPr>
              <p:nvPr/>
            </p:nvSpPr>
            <p:spPr>
              <a:xfrm>
                <a:off x="2569600" y="4833097"/>
                <a:ext cx="7649017" cy="555858"/>
              </a:xfrm>
              <a:prstGeom prst="rect">
                <a:avLst/>
              </a:prstGeom>
              <a:blipFill>
                <a:blip r:embed="rId6"/>
                <a:stretch>
                  <a:fillRect b="-1099"/>
                </a:stretch>
              </a:blipFill>
            </p:spPr>
            <p:txBody>
              <a:bodyPr/>
              <a:lstStyle/>
              <a:p>
                <a:r>
                  <a:rPr lang="zh-TW" altLang="en-US">
                    <a:noFill/>
                  </a:rPr>
                  <a:t> </a:t>
                </a:r>
              </a:p>
            </p:txBody>
          </p:sp>
        </mc:Fallback>
      </mc:AlternateContent>
      <p:grpSp>
        <p:nvGrpSpPr>
          <p:cNvPr id="44" name="群組 43">
            <a:extLst>
              <a:ext uri="{FF2B5EF4-FFF2-40B4-BE49-F238E27FC236}">
                <a16:creationId xmlns:a16="http://schemas.microsoft.com/office/drawing/2014/main" id="{94A94BF3-2605-44BB-948B-0294F3BF0358}"/>
              </a:ext>
            </a:extLst>
          </p:cNvPr>
          <p:cNvGrpSpPr/>
          <p:nvPr/>
        </p:nvGrpSpPr>
        <p:grpSpPr>
          <a:xfrm>
            <a:off x="6687238" y="4262612"/>
            <a:ext cx="1531345" cy="1160183"/>
            <a:chOff x="6687238" y="4262612"/>
            <a:chExt cx="1531345" cy="1160183"/>
          </a:xfrm>
        </p:grpSpPr>
        <p:sp>
          <p:nvSpPr>
            <p:cNvPr id="45" name="矩形: 圓角 44">
              <a:extLst>
                <a:ext uri="{FF2B5EF4-FFF2-40B4-BE49-F238E27FC236}">
                  <a16:creationId xmlns:a16="http://schemas.microsoft.com/office/drawing/2014/main" id="{AEC31417-9A5C-44FB-9523-AB77B58063BD}"/>
                </a:ext>
              </a:extLst>
            </p:cNvPr>
            <p:cNvSpPr/>
            <p:nvPr/>
          </p:nvSpPr>
          <p:spPr>
            <a:xfrm>
              <a:off x="6687238" y="4823657"/>
              <a:ext cx="1531345"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EE5E0049-54A1-43B3-B284-D85E6241228A}"/>
                    </a:ext>
                  </a:extLst>
                </p:cNvPr>
                <p:cNvSpPr txBox="1"/>
                <p:nvPr/>
              </p:nvSpPr>
              <p:spPr>
                <a:xfrm>
                  <a:off x="6789847" y="4262612"/>
                  <a:ext cx="1334408" cy="461665"/>
                </a:xfrm>
                <a:prstGeom prst="rect">
                  <a:avLst/>
                </a:prstGeom>
                <a:noFill/>
              </p:spPr>
              <p:txBody>
                <a:bodyPr wrap="square" rtlCol="0">
                  <a:spAutoFit/>
                </a:bodyPr>
                <a:lstStyle/>
                <a:p>
                  <a:pPr algn="ctr"/>
                  <a:r>
                    <a:rPr lang="en-US" altLang="zh-TW" sz="2400" dirty="0">
                      <a:solidFill>
                        <a:srgbClr val="FF0000"/>
                      </a:solidFill>
                      <a:latin typeface="Söhne"/>
                    </a:rPr>
                    <a:t>Mean</a:t>
                  </a:r>
                  <a:r>
                    <a:rPr lang="zh-TW" altLang="en-US" sz="2400" dirty="0">
                      <a:solidFill>
                        <a:srgbClr val="FF0000"/>
                      </a:solidFill>
                    </a:rPr>
                    <a:t> </a:t>
                  </a:r>
                  <a14:m>
                    <m:oMath xmlns:m="http://schemas.openxmlformats.org/officeDocument/2006/math">
                      <m:sSub>
                        <m:sSubPr>
                          <m:ctrlPr>
                            <a:rPr lang="zh-TW" altLang="en-US" sz="2400" i="1" dirty="0" smtClean="0">
                              <a:solidFill>
                                <a:srgbClr val="FF0000"/>
                              </a:solidFill>
                              <a:latin typeface="Cambria Math" panose="02040503050406030204" pitchFamily="18" charset="0"/>
                            </a:rPr>
                          </m:ctrlPr>
                        </m:sSubPr>
                        <m:e>
                          <m:r>
                            <a:rPr lang="zh-TW" altLang="en-US" sz="2400" i="1" dirty="0">
                              <a:solidFill>
                                <a:srgbClr val="FF0000"/>
                              </a:solidFill>
                              <a:latin typeface="Cambria Math" panose="02040503050406030204" pitchFamily="18" charset="0"/>
                            </a:rPr>
                            <m:t>𝜇</m:t>
                          </m:r>
                        </m:e>
                        <m:sub>
                          <m:r>
                            <a:rPr lang="zh-TW" altLang="en-US" sz="2400" i="1" dirty="0">
                              <a:solidFill>
                                <a:srgbClr val="FF0000"/>
                              </a:solidFill>
                              <a:latin typeface="Cambria Math" panose="02040503050406030204" pitchFamily="18" charset="0"/>
                            </a:rPr>
                            <m:t>𝑡</m:t>
                          </m:r>
                        </m:sub>
                      </m:sSub>
                    </m:oMath>
                  </a14:m>
                  <a:endParaRPr lang="zh-TW" altLang="en-US" sz="2400" dirty="0">
                    <a:solidFill>
                      <a:srgbClr val="FF0000"/>
                    </a:solidFill>
                    <a:latin typeface="Söhne"/>
                  </a:endParaRPr>
                </a:p>
              </p:txBody>
            </p:sp>
          </mc:Choice>
          <mc:Fallback xmlns="">
            <p:sp>
              <p:nvSpPr>
                <p:cNvPr id="32" name="文字方塊 31">
                  <a:extLst>
                    <a:ext uri="{FF2B5EF4-FFF2-40B4-BE49-F238E27FC236}">
                      <a16:creationId xmlns:a16="http://schemas.microsoft.com/office/drawing/2014/main" id="{0989FDEF-3474-4C23-81B0-54CAE3E616AD}"/>
                    </a:ext>
                  </a:extLst>
                </p:cNvPr>
                <p:cNvSpPr txBox="1">
                  <a:spLocks noRot="1" noChangeAspect="1" noMove="1" noResize="1" noEditPoints="1" noAdjustHandles="1" noChangeArrowheads="1" noChangeShapeType="1" noTextEdit="1"/>
                </p:cNvSpPr>
                <p:nvPr/>
              </p:nvSpPr>
              <p:spPr>
                <a:xfrm>
                  <a:off x="6789847" y="4262612"/>
                  <a:ext cx="1334408" cy="461665"/>
                </a:xfrm>
                <a:prstGeom prst="rect">
                  <a:avLst/>
                </a:prstGeom>
                <a:blipFill>
                  <a:blip r:embed="rId7"/>
                  <a:stretch>
                    <a:fillRect l="-5023" t="-10526" b="-28947"/>
                  </a:stretch>
                </a:blipFill>
              </p:spPr>
              <p:txBody>
                <a:bodyPr/>
                <a:lstStyle/>
                <a:p>
                  <a:r>
                    <a:rPr lang="zh-TW" altLang="en-US">
                      <a:noFill/>
                    </a:rPr>
                    <a:t> </a:t>
                  </a:r>
                </a:p>
              </p:txBody>
            </p:sp>
          </mc:Fallback>
        </mc:AlternateContent>
      </p:grpSp>
      <p:grpSp>
        <p:nvGrpSpPr>
          <p:cNvPr id="57" name="群組 56">
            <a:extLst>
              <a:ext uri="{FF2B5EF4-FFF2-40B4-BE49-F238E27FC236}">
                <a16:creationId xmlns:a16="http://schemas.microsoft.com/office/drawing/2014/main" id="{F66D2DE4-274A-429F-8BB3-5F7C154DA2A0}"/>
              </a:ext>
            </a:extLst>
          </p:cNvPr>
          <p:cNvGrpSpPr/>
          <p:nvPr/>
        </p:nvGrpSpPr>
        <p:grpSpPr>
          <a:xfrm>
            <a:off x="8306718" y="4833097"/>
            <a:ext cx="1736419" cy="1205515"/>
            <a:chOff x="7950504" y="4836381"/>
            <a:chExt cx="1736419" cy="1205515"/>
          </a:xfrm>
        </p:grpSpPr>
        <p:sp>
          <p:nvSpPr>
            <p:cNvPr id="58" name="矩形: 圓角 57">
              <a:extLst>
                <a:ext uri="{FF2B5EF4-FFF2-40B4-BE49-F238E27FC236}">
                  <a16:creationId xmlns:a16="http://schemas.microsoft.com/office/drawing/2014/main" id="{A48F2F74-F2B5-4E04-9BFE-76EA17FD0F33}"/>
                </a:ext>
              </a:extLst>
            </p:cNvPr>
            <p:cNvSpPr/>
            <p:nvPr/>
          </p:nvSpPr>
          <p:spPr>
            <a:xfrm>
              <a:off x="7950504" y="4836381"/>
              <a:ext cx="1531344"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6F020E13-CAEE-4E2C-BFE7-B08BFB6ABE14}"/>
                    </a:ext>
                  </a:extLst>
                </p:cNvPr>
                <p:cNvSpPr txBox="1"/>
                <p:nvPr/>
              </p:nvSpPr>
              <p:spPr>
                <a:xfrm>
                  <a:off x="8037849" y="5580231"/>
                  <a:ext cx="1649074" cy="461665"/>
                </a:xfrm>
                <a:prstGeom prst="rect">
                  <a:avLst/>
                </a:prstGeom>
                <a:noFill/>
              </p:spPr>
              <p:txBody>
                <a:bodyPr wrap="square" rtlCol="0">
                  <a:spAutoFit/>
                </a:bodyPr>
                <a:lstStyle/>
                <a:p>
                  <a:pPr algn="ctr"/>
                  <a:r>
                    <a:rPr lang="en-US" altLang="zh-TW" sz="2400" dirty="0">
                      <a:solidFill>
                        <a:srgbClr val="FF0000"/>
                      </a:solidFill>
                      <a:latin typeface="Söhne"/>
                    </a:rPr>
                    <a:t>Variance</a:t>
                  </a:r>
                  <a14:m>
                    <m:oMath xmlns:m="http://schemas.openxmlformats.org/officeDocument/2006/math">
                      <m:sSub>
                        <m:sSubPr>
                          <m:ctrlPr>
                            <a:rPr lang="zh-TW" altLang="en-US" sz="2400" i="1" dirty="0" smtClean="0">
                              <a:solidFill>
                                <a:srgbClr val="FF0000"/>
                              </a:solidFill>
                              <a:latin typeface="Cambria Math" panose="02040503050406030204" pitchFamily="18" charset="0"/>
                            </a:rPr>
                          </m:ctrlPr>
                        </m:sSubPr>
                        <m:e>
                          <m:r>
                            <a:rPr lang="zh-TW" altLang="en-US" sz="2400" i="1" dirty="0">
                              <a:solidFill>
                                <a:srgbClr val="FF0000"/>
                              </a:solidFill>
                              <a:latin typeface="Cambria Math" panose="02040503050406030204" pitchFamily="18" charset="0"/>
                            </a:rPr>
                            <m:t>𝛴</m:t>
                          </m:r>
                        </m:e>
                        <m:sub>
                          <m:r>
                            <a:rPr lang="zh-TW" altLang="en-US" sz="2400" i="1" dirty="0">
                              <a:solidFill>
                                <a:srgbClr val="FF0000"/>
                              </a:solidFill>
                              <a:latin typeface="Cambria Math" panose="02040503050406030204" pitchFamily="18" charset="0"/>
                            </a:rPr>
                            <m:t>𝑡</m:t>
                          </m:r>
                        </m:sub>
                      </m:sSub>
                    </m:oMath>
                  </a14:m>
                  <a:endParaRPr lang="zh-TW" altLang="en-US" sz="2400" dirty="0">
                    <a:solidFill>
                      <a:srgbClr val="FF0000"/>
                    </a:solidFill>
                    <a:latin typeface="Söhne"/>
                  </a:endParaRPr>
                </a:p>
              </p:txBody>
            </p:sp>
          </mc:Choice>
          <mc:Fallback xmlns="">
            <p:sp>
              <p:nvSpPr>
                <p:cNvPr id="33" name="文字方塊 32">
                  <a:extLst>
                    <a:ext uri="{FF2B5EF4-FFF2-40B4-BE49-F238E27FC236}">
                      <a16:creationId xmlns:a16="http://schemas.microsoft.com/office/drawing/2014/main" id="{C677FC05-8BF2-4515-BF44-44B605E0B368}"/>
                    </a:ext>
                  </a:extLst>
                </p:cNvPr>
                <p:cNvSpPr txBox="1">
                  <a:spLocks noRot="1" noChangeAspect="1" noMove="1" noResize="1" noEditPoints="1" noAdjustHandles="1" noChangeArrowheads="1" noChangeShapeType="1" noTextEdit="1"/>
                </p:cNvSpPr>
                <p:nvPr/>
              </p:nvSpPr>
              <p:spPr>
                <a:xfrm>
                  <a:off x="8037849" y="5580231"/>
                  <a:ext cx="1649074" cy="461665"/>
                </a:xfrm>
                <a:prstGeom prst="rect">
                  <a:avLst/>
                </a:prstGeom>
                <a:blipFill>
                  <a:blip r:embed="rId8"/>
                  <a:stretch>
                    <a:fillRect l="-2593" t="-10526" b="-28947"/>
                  </a:stretch>
                </a:blipFill>
              </p:spPr>
              <p:txBody>
                <a:bodyPr/>
                <a:lstStyle/>
                <a:p>
                  <a:r>
                    <a:rPr lang="zh-TW" altLang="en-US">
                      <a:noFill/>
                    </a:rPr>
                    <a:t> </a:t>
                  </a:r>
                </a:p>
              </p:txBody>
            </p:sp>
          </mc:Fallback>
        </mc:AlternateContent>
      </p:grpSp>
      <p:sp>
        <p:nvSpPr>
          <p:cNvPr id="19" name="文字方塊 18">
            <a:extLst>
              <a:ext uri="{FF2B5EF4-FFF2-40B4-BE49-F238E27FC236}">
                <a16:creationId xmlns:a16="http://schemas.microsoft.com/office/drawing/2014/main" id="{D25768B7-AB91-45B8-A8AD-909169333CD6}"/>
              </a:ext>
            </a:extLst>
          </p:cNvPr>
          <p:cNvSpPr txBox="1"/>
          <p:nvPr/>
        </p:nvSpPr>
        <p:spPr>
          <a:xfrm>
            <a:off x="824072" y="6246435"/>
            <a:ext cx="10543854" cy="246221"/>
          </a:xfrm>
          <a:prstGeom prst="rect">
            <a:avLst/>
          </a:prstGeom>
          <a:noFill/>
        </p:spPr>
        <p:txBody>
          <a:bodyPr wrap="square">
            <a:spAutoFit/>
          </a:bodyPr>
          <a:lstStyle/>
          <a:p>
            <a:pPr algn="ctr"/>
            <a:r>
              <a:rPr lang="en-US" altLang="zh-TW" sz="1000" dirty="0"/>
              <a:t>[20] J. Ho, A. Jain, and P. </a:t>
            </a:r>
            <a:r>
              <a:rPr lang="en-US" altLang="zh-TW" sz="1000" dirty="0" err="1"/>
              <a:t>Abbeel</a:t>
            </a:r>
            <a:r>
              <a:rPr lang="en-US" altLang="zh-TW" sz="1000" dirty="0"/>
              <a:t>, “Denoising diffusion probabilistic models,” Advances in neural information processing systems, vol. 33, pp. 6840–6851, 2020</a:t>
            </a:r>
            <a:endParaRPr lang="zh-TW" altLang="en-US" sz="1000" dirty="0"/>
          </a:p>
        </p:txBody>
      </p:sp>
      <p:grpSp>
        <p:nvGrpSpPr>
          <p:cNvPr id="20" name="群組 19">
            <a:extLst>
              <a:ext uri="{FF2B5EF4-FFF2-40B4-BE49-F238E27FC236}">
                <a16:creationId xmlns:a16="http://schemas.microsoft.com/office/drawing/2014/main" id="{C25EC473-DD10-43AA-8930-6884FC9BAA5E}"/>
              </a:ext>
            </a:extLst>
          </p:cNvPr>
          <p:cNvGrpSpPr/>
          <p:nvPr/>
        </p:nvGrpSpPr>
        <p:grpSpPr>
          <a:xfrm>
            <a:off x="9685911" y="3727782"/>
            <a:ext cx="2514104" cy="688718"/>
            <a:chOff x="9685911" y="3727782"/>
            <a:chExt cx="2514104" cy="688718"/>
          </a:xfrm>
        </p:grpSpPr>
        <p:cxnSp>
          <p:nvCxnSpPr>
            <p:cNvPr id="15" name="直線單箭頭接點 14">
              <a:extLst>
                <a:ext uri="{FF2B5EF4-FFF2-40B4-BE49-F238E27FC236}">
                  <a16:creationId xmlns:a16="http://schemas.microsoft.com/office/drawing/2014/main" id="{760651AD-AC6D-49CD-B550-9132411340DC}"/>
                </a:ext>
              </a:extLst>
            </p:cNvPr>
            <p:cNvCxnSpPr/>
            <p:nvPr/>
          </p:nvCxnSpPr>
          <p:spPr>
            <a:xfrm>
              <a:off x="9710693" y="3875315"/>
              <a:ext cx="8599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A4F85F0F-7A1A-4F30-92E4-577A792ECA9E}"/>
                </a:ext>
              </a:extLst>
            </p:cNvPr>
            <p:cNvCxnSpPr/>
            <p:nvPr/>
          </p:nvCxnSpPr>
          <p:spPr>
            <a:xfrm flipH="1">
              <a:off x="9685911" y="4262612"/>
              <a:ext cx="859971"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421EA05F-E5A4-4D4F-89E5-FB78B441788B}"/>
                </a:ext>
              </a:extLst>
            </p:cNvPr>
            <p:cNvSpPr txBox="1"/>
            <p:nvPr/>
          </p:nvSpPr>
          <p:spPr>
            <a:xfrm>
              <a:off x="10578540" y="4108723"/>
              <a:ext cx="1621475" cy="307777"/>
            </a:xfrm>
            <a:prstGeom prst="rect">
              <a:avLst/>
            </a:prstGeom>
            <a:noFill/>
          </p:spPr>
          <p:txBody>
            <a:bodyPr wrap="square" rtlCol="0">
              <a:spAutoFit/>
            </a:bodyPr>
            <a:lstStyle/>
            <a:p>
              <a:r>
                <a:rPr lang="en-US" altLang="zh-TW" sz="1400" dirty="0"/>
                <a:t>Forward Diffusion</a:t>
              </a:r>
              <a:endParaRPr lang="zh-TW" altLang="en-US" sz="1400" dirty="0"/>
            </a:p>
          </p:txBody>
        </p:sp>
        <p:sp>
          <p:nvSpPr>
            <p:cNvPr id="34" name="文字方塊 33">
              <a:extLst>
                <a:ext uri="{FF2B5EF4-FFF2-40B4-BE49-F238E27FC236}">
                  <a16:creationId xmlns:a16="http://schemas.microsoft.com/office/drawing/2014/main" id="{AA2FE7AD-5DCE-4A09-844C-BA94CDC4480B}"/>
                </a:ext>
              </a:extLst>
            </p:cNvPr>
            <p:cNvSpPr txBox="1"/>
            <p:nvPr/>
          </p:nvSpPr>
          <p:spPr>
            <a:xfrm>
              <a:off x="10578540" y="3727782"/>
              <a:ext cx="1621475" cy="307777"/>
            </a:xfrm>
            <a:prstGeom prst="rect">
              <a:avLst/>
            </a:prstGeom>
            <a:noFill/>
          </p:spPr>
          <p:txBody>
            <a:bodyPr wrap="square" rtlCol="0">
              <a:spAutoFit/>
            </a:bodyPr>
            <a:lstStyle/>
            <a:p>
              <a:r>
                <a:rPr lang="en-US" altLang="zh-TW" sz="1400" dirty="0"/>
                <a:t>Reverse Diffusion</a:t>
              </a:r>
              <a:endParaRPr lang="zh-TW" altLang="en-US" sz="1400" dirty="0"/>
            </a:p>
          </p:txBody>
        </p:sp>
      </p:grpSp>
      <p:grpSp>
        <p:nvGrpSpPr>
          <p:cNvPr id="25" name="群組 24">
            <a:extLst>
              <a:ext uri="{FF2B5EF4-FFF2-40B4-BE49-F238E27FC236}">
                <a16:creationId xmlns:a16="http://schemas.microsoft.com/office/drawing/2014/main" id="{BB218C00-063A-4C5D-8DDB-631F035E21BB}"/>
              </a:ext>
            </a:extLst>
          </p:cNvPr>
          <p:cNvGrpSpPr/>
          <p:nvPr/>
        </p:nvGrpSpPr>
        <p:grpSpPr>
          <a:xfrm>
            <a:off x="1104202" y="1785990"/>
            <a:ext cx="10180879" cy="1714739"/>
            <a:chOff x="1104202" y="1785990"/>
            <a:chExt cx="10180879" cy="1714739"/>
          </a:xfrm>
        </p:grpSpPr>
        <p:pic>
          <p:nvPicPr>
            <p:cNvPr id="3" name="圖片 2">
              <a:extLst>
                <a:ext uri="{FF2B5EF4-FFF2-40B4-BE49-F238E27FC236}">
                  <a16:creationId xmlns:a16="http://schemas.microsoft.com/office/drawing/2014/main" id="{53AAB9E6-CD00-442B-BB63-1231EA1DD2A6}"/>
                </a:ext>
              </a:extLst>
            </p:cNvPr>
            <p:cNvPicPr>
              <a:picLocks noChangeAspect="1"/>
            </p:cNvPicPr>
            <p:nvPr/>
          </p:nvPicPr>
          <p:blipFill>
            <a:blip r:embed="rId9"/>
            <a:stretch>
              <a:fillRect/>
            </a:stretch>
          </p:blipFill>
          <p:spPr>
            <a:xfrm>
              <a:off x="1104202" y="1785990"/>
              <a:ext cx="9983593" cy="1714739"/>
            </a:xfrm>
            <a:prstGeom prst="rect">
              <a:avLst/>
            </a:prstGeom>
          </p:spPr>
        </p:pic>
        <p:pic>
          <p:nvPicPr>
            <p:cNvPr id="24" name="圖片 23">
              <a:extLst>
                <a:ext uri="{FF2B5EF4-FFF2-40B4-BE49-F238E27FC236}">
                  <a16:creationId xmlns:a16="http://schemas.microsoft.com/office/drawing/2014/main" id="{7E310C68-A301-4576-99F7-428FCF0275BF}"/>
                </a:ext>
              </a:extLst>
            </p:cNvPr>
            <p:cNvPicPr>
              <a:picLocks noChangeAspect="1"/>
            </p:cNvPicPr>
            <p:nvPr/>
          </p:nvPicPr>
          <p:blipFill>
            <a:blip r:embed="rId10"/>
            <a:stretch>
              <a:fillRect/>
            </a:stretch>
          </p:blipFill>
          <p:spPr>
            <a:xfrm>
              <a:off x="7291748" y="2630988"/>
              <a:ext cx="1167498" cy="778333"/>
            </a:xfrm>
            <a:prstGeom prst="rect">
              <a:avLst/>
            </a:prstGeom>
          </p:spPr>
        </p:pic>
        <p:pic>
          <p:nvPicPr>
            <p:cNvPr id="41" name="圖片 40">
              <a:extLst>
                <a:ext uri="{FF2B5EF4-FFF2-40B4-BE49-F238E27FC236}">
                  <a16:creationId xmlns:a16="http://schemas.microsoft.com/office/drawing/2014/main" id="{EEF322C3-702E-47B8-A8ED-E23C2DC951DF}"/>
                </a:ext>
              </a:extLst>
            </p:cNvPr>
            <p:cNvPicPr>
              <a:picLocks noChangeAspect="1"/>
            </p:cNvPicPr>
            <p:nvPr/>
          </p:nvPicPr>
          <p:blipFill>
            <a:blip r:embed="rId11"/>
            <a:stretch>
              <a:fillRect/>
            </a:stretch>
          </p:blipFill>
          <p:spPr>
            <a:xfrm>
              <a:off x="10102286" y="2631610"/>
              <a:ext cx="1182795" cy="778333"/>
            </a:xfrm>
            <a:prstGeom prst="rect">
              <a:avLst/>
            </a:prstGeom>
          </p:spPr>
        </p:pic>
      </p:grpSp>
    </p:spTree>
    <p:extLst>
      <p:ext uri="{BB962C8B-B14F-4D97-AF65-F5344CB8AC3E}">
        <p14:creationId xmlns:p14="http://schemas.microsoft.com/office/powerpoint/2010/main" val="152938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sp>
        <p:nvSpPr>
          <p:cNvPr id="19" name="文字方塊 18">
            <a:extLst>
              <a:ext uri="{FF2B5EF4-FFF2-40B4-BE49-F238E27FC236}">
                <a16:creationId xmlns:a16="http://schemas.microsoft.com/office/drawing/2014/main" id="{D25768B7-AB91-45B8-A8AD-909169333CD6}"/>
              </a:ext>
            </a:extLst>
          </p:cNvPr>
          <p:cNvSpPr txBox="1"/>
          <p:nvPr/>
        </p:nvSpPr>
        <p:spPr>
          <a:xfrm>
            <a:off x="824072" y="6246435"/>
            <a:ext cx="10543854" cy="246221"/>
          </a:xfrm>
          <a:prstGeom prst="rect">
            <a:avLst/>
          </a:prstGeom>
          <a:noFill/>
        </p:spPr>
        <p:txBody>
          <a:bodyPr wrap="square">
            <a:spAutoFit/>
          </a:bodyPr>
          <a:lstStyle/>
          <a:p>
            <a:pPr algn="ctr"/>
            <a:r>
              <a:rPr lang="en-US" altLang="zh-TW" sz="1000" dirty="0"/>
              <a:t>[20] J. Ho, A. Jain, and P. </a:t>
            </a:r>
            <a:r>
              <a:rPr lang="en-US" altLang="zh-TW" sz="1000" dirty="0" err="1"/>
              <a:t>Abbeel</a:t>
            </a:r>
            <a:r>
              <a:rPr lang="en-US" altLang="zh-TW" sz="1000" dirty="0"/>
              <a:t>, “Denoising diffusion probabilistic models,” Advances in neural information processing systems, vol. 33, pp. 6840–6851, 2020</a:t>
            </a:r>
            <a:endParaRPr lang="zh-TW" altLang="en-US" sz="1000" dirty="0"/>
          </a:p>
        </p:txBody>
      </p:sp>
      <p:pic>
        <p:nvPicPr>
          <p:cNvPr id="3074" name="Picture 2">
            <a:extLst>
              <a:ext uri="{FF2B5EF4-FFF2-40B4-BE49-F238E27FC236}">
                <a16:creationId xmlns:a16="http://schemas.microsoft.com/office/drawing/2014/main" id="{D95B0F35-6790-4678-A50E-2461B4B070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421" y="1961669"/>
            <a:ext cx="7605779" cy="3476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346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Diffusion Models</a:t>
            </a:r>
          </a:p>
        </p:txBody>
      </p:sp>
      <p:sp>
        <p:nvSpPr>
          <p:cNvPr id="13" name="文字方塊 12">
            <a:extLst>
              <a:ext uri="{FF2B5EF4-FFF2-40B4-BE49-F238E27FC236}">
                <a16:creationId xmlns:a16="http://schemas.microsoft.com/office/drawing/2014/main" id="{58D9ED82-0390-4811-B3AD-4B4EB99AC8D6}"/>
              </a:ext>
            </a:extLst>
          </p:cNvPr>
          <p:cNvSpPr txBox="1"/>
          <p:nvPr/>
        </p:nvSpPr>
        <p:spPr>
          <a:xfrm>
            <a:off x="1260663" y="3746965"/>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293B356-974D-4502-AE76-B9D9BD66F2F1}"/>
                  </a:ext>
                </a:extLst>
              </p:cNvPr>
              <p:cNvSpPr txBox="1"/>
              <p:nvPr/>
            </p:nvSpPr>
            <p:spPr>
              <a:xfrm>
                <a:off x="2477768" y="4444978"/>
                <a:ext cx="7218643"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e>
                      </m:d>
                      <m:r>
                        <a:rPr lang="en-US" altLang="zh-TW" sz="3200" b="0" i="1" smtClean="0">
                          <a:solidFill>
                            <a:schemeClr val="tx1"/>
                          </a:solidFill>
                          <a:latin typeface="Cambria Math" panose="02040503050406030204" pitchFamily="18" charset="0"/>
                        </a:rPr>
                        <m:t>=</m:t>
                      </m:r>
                      <m:f>
                        <m:fPr>
                          <m:ctrlPr>
                            <a:rPr lang="zh-TW" altLang="en-US" sz="3200" i="1" dirty="0" smtClean="0">
                              <a:solidFill>
                                <a:schemeClr val="tx1"/>
                              </a:solidFill>
                              <a:latin typeface="Cambria Math" panose="02040503050406030204" pitchFamily="18" charset="0"/>
                            </a:rPr>
                          </m:ctrlPr>
                        </m:fPr>
                        <m:num>
                          <m:r>
                            <a:rPr lang="zh-TW" altLang="en-US" sz="3200" dirty="0">
                              <a:solidFill>
                                <a:schemeClr val="tx1"/>
                              </a:solidFill>
                              <a:latin typeface="Cambria Math" panose="02040503050406030204" pitchFamily="18" charset="0"/>
                            </a:rPr>
                            <m:t>1</m:t>
                          </m:r>
                        </m:num>
                        <m:den>
                          <m:rad>
                            <m:radPr>
                              <m:degHide m:val="on"/>
                              <m:ctrlPr>
                                <a:rPr lang="zh-TW" altLang="en-US" sz="3200" i="1" dirty="0">
                                  <a:solidFill>
                                    <a:schemeClr val="tx1"/>
                                  </a:solidFill>
                                  <a:latin typeface="Cambria Math" panose="02040503050406030204" pitchFamily="18" charset="0"/>
                                </a:rPr>
                              </m:ctrlPr>
                            </m:radPr>
                            <m:deg/>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𝛼</m:t>
                                  </m:r>
                                </m:e>
                                <m:sub>
                                  <m:r>
                                    <a:rPr lang="zh-TW" altLang="en-US" sz="3200" i="1" dirty="0">
                                      <a:solidFill>
                                        <a:schemeClr val="tx1"/>
                                      </a:solidFill>
                                      <a:latin typeface="Cambria Math" panose="02040503050406030204" pitchFamily="18" charset="0"/>
                                    </a:rPr>
                                    <m:t>𝑡</m:t>
                                  </m:r>
                                </m:sub>
                              </m:sSub>
                            </m:e>
                          </m:rad>
                        </m:den>
                      </m:f>
                      <m:d>
                        <m:dPr>
                          <m:ctrlPr>
                            <a:rPr lang="zh-TW" altLang="en-US" sz="3200" i="1" dirty="0" smtClean="0">
                              <a:solidFill>
                                <a:schemeClr val="tx1"/>
                              </a:solidFill>
                              <a:latin typeface="Cambria Math" panose="02040503050406030204" pitchFamily="18" charset="0"/>
                            </a:rPr>
                          </m:ctrlPr>
                        </m:dPr>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𝑥</m:t>
                              </m:r>
                            </m:e>
                            <m:sub>
                              <m:r>
                                <a:rPr lang="zh-TW" altLang="en-US" sz="3200" i="1" dirty="0">
                                  <a:solidFill>
                                    <a:schemeClr val="tx1"/>
                                  </a:solidFill>
                                  <a:latin typeface="Cambria Math" panose="02040503050406030204" pitchFamily="18" charset="0"/>
                                </a:rPr>
                                <m:t>𝑡</m:t>
                              </m:r>
                            </m:sub>
                          </m:sSub>
                          <m:r>
                            <a:rPr lang="zh-TW" altLang="en-US" sz="3200" i="0" dirty="0">
                              <a:solidFill>
                                <a:schemeClr val="tx1"/>
                              </a:solidFill>
                              <a:latin typeface="Cambria Math" panose="02040503050406030204" pitchFamily="18" charset="0"/>
                            </a:rPr>
                            <m:t>−</m:t>
                          </m:r>
                          <m:f>
                            <m:fPr>
                              <m:ctrlPr>
                                <a:rPr lang="zh-TW" altLang="en-US" sz="3200" i="1" dirty="0">
                                  <a:solidFill>
                                    <a:schemeClr val="tx1"/>
                                  </a:solidFill>
                                  <a:latin typeface="Cambria Math" panose="02040503050406030204" pitchFamily="18" charset="0"/>
                                </a:rPr>
                              </m:ctrlPr>
                            </m:fPr>
                            <m:num>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𝛽</m:t>
                                  </m:r>
                                </m:e>
                                <m:sub>
                                  <m:r>
                                    <a:rPr lang="zh-TW" altLang="en-US" sz="3200" i="1" dirty="0">
                                      <a:solidFill>
                                        <a:schemeClr val="tx1"/>
                                      </a:solidFill>
                                      <a:latin typeface="Cambria Math" panose="02040503050406030204" pitchFamily="18" charset="0"/>
                                    </a:rPr>
                                    <m:t>𝑡</m:t>
                                  </m:r>
                                </m:sub>
                              </m:sSub>
                            </m:num>
                            <m:den>
                              <m:rad>
                                <m:radPr>
                                  <m:degHide m:val="on"/>
                                  <m:ctrlPr>
                                    <a:rPr lang="zh-TW" altLang="en-US" sz="3200" i="1" dirty="0">
                                      <a:solidFill>
                                        <a:schemeClr val="tx1"/>
                                      </a:solidFill>
                                      <a:latin typeface="Cambria Math" panose="02040503050406030204" pitchFamily="18" charset="0"/>
                                    </a:rPr>
                                  </m:ctrlPr>
                                </m:radPr>
                                <m:deg/>
                                <m:e>
                                  <m:r>
                                    <a:rPr lang="zh-TW" altLang="en-US" sz="3200" i="0" dirty="0">
                                      <a:solidFill>
                                        <a:schemeClr val="tx1"/>
                                      </a:solidFill>
                                      <a:latin typeface="Cambria Math" panose="02040503050406030204" pitchFamily="18" charset="0"/>
                                    </a:rPr>
                                    <m:t>1−</m:t>
                                  </m:r>
                                  <m:sSub>
                                    <m:sSubPr>
                                      <m:ctrlPr>
                                        <a:rPr lang="zh-TW" altLang="en-US" sz="3200" i="1" dirty="0">
                                          <a:solidFill>
                                            <a:schemeClr val="tx1"/>
                                          </a:solidFill>
                                          <a:latin typeface="Cambria Math" panose="02040503050406030204" pitchFamily="18" charset="0"/>
                                        </a:rPr>
                                      </m:ctrlPr>
                                    </m:sSubPr>
                                    <m:e>
                                      <m:acc>
                                        <m:accPr>
                                          <m:chr m:val="̅"/>
                                          <m:ctrlPr>
                                            <a:rPr lang="zh-TW" altLang="en-US" sz="3200" i="1" dirty="0">
                                              <a:solidFill>
                                                <a:schemeClr val="tx1"/>
                                              </a:solidFill>
                                              <a:latin typeface="Cambria Math" panose="02040503050406030204" pitchFamily="18" charset="0"/>
                                            </a:rPr>
                                          </m:ctrlPr>
                                        </m:accPr>
                                        <m:e>
                                          <m:r>
                                            <a:rPr lang="zh-TW" altLang="en-US" sz="3200" i="1" dirty="0">
                                              <a:solidFill>
                                                <a:schemeClr val="tx1"/>
                                              </a:solidFill>
                                              <a:latin typeface="Cambria Math" panose="02040503050406030204" pitchFamily="18" charset="0"/>
                                            </a:rPr>
                                            <m:t>𝛼</m:t>
                                          </m:r>
                                        </m:e>
                                      </m:acc>
                                    </m:e>
                                    <m:sub>
                                      <m:r>
                                        <a:rPr lang="zh-TW" altLang="en-US" sz="3200" i="1" dirty="0">
                                          <a:solidFill>
                                            <a:schemeClr val="tx1"/>
                                          </a:solidFill>
                                          <a:latin typeface="Cambria Math" panose="02040503050406030204" pitchFamily="18" charset="0"/>
                                        </a:rPr>
                                        <m:t>𝑡</m:t>
                                      </m:r>
                                    </m:sub>
                                  </m:sSub>
                                </m:e>
                              </m:rad>
                            </m:den>
                          </m:f>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𝜖</m:t>
                              </m:r>
                            </m:e>
                            <m:sub>
                              <m:r>
                                <a:rPr lang="zh-TW" altLang="en-US" sz="3200" i="1" dirty="0">
                                  <a:solidFill>
                                    <a:schemeClr val="tx1"/>
                                  </a:solidFill>
                                  <a:latin typeface="Cambria Math" panose="02040503050406030204" pitchFamily="18" charset="0"/>
                                </a:rPr>
                                <m:t>𝜃</m:t>
                              </m:r>
                            </m:sub>
                          </m:sSub>
                          <m:d>
                            <m:dPr>
                              <m:ctrlPr>
                                <a:rPr lang="zh-TW" altLang="en-US" sz="3200" i="1" dirty="0">
                                  <a:solidFill>
                                    <a:schemeClr val="tx1"/>
                                  </a:solidFill>
                                  <a:latin typeface="Cambria Math" panose="02040503050406030204" pitchFamily="18" charset="0"/>
                                </a:rPr>
                              </m:ctrlPr>
                            </m:dPr>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𝑥</m:t>
                                  </m:r>
                                </m:e>
                                <m:sub>
                                  <m:r>
                                    <a:rPr lang="zh-TW" altLang="en-US" sz="3200" i="1" dirty="0">
                                      <a:solidFill>
                                        <a:schemeClr val="tx1"/>
                                      </a:solidFill>
                                      <a:latin typeface="Cambria Math" panose="02040503050406030204" pitchFamily="18" charset="0"/>
                                    </a:rPr>
                                    <m:t>𝑡</m:t>
                                  </m:r>
                                </m:sub>
                              </m:sSub>
                              <m:r>
                                <a:rPr lang="zh-TW" altLang="en-US" sz="3200" i="0" dirty="0">
                                  <a:solidFill>
                                    <a:schemeClr val="tx1"/>
                                  </a:solidFill>
                                  <a:latin typeface="Cambria Math" panose="02040503050406030204" pitchFamily="18" charset="0"/>
                                </a:rPr>
                                <m:t>,</m:t>
                              </m:r>
                              <m:r>
                                <a:rPr lang="zh-TW" altLang="en-US" sz="3200" i="1" dirty="0">
                                  <a:solidFill>
                                    <a:schemeClr val="tx1"/>
                                  </a:solidFill>
                                  <a:latin typeface="Cambria Math" panose="02040503050406030204" pitchFamily="18" charset="0"/>
                                </a:rPr>
                                <m:t>𝑡</m:t>
                              </m:r>
                            </m:e>
                          </m:d>
                        </m:e>
                      </m:d>
                    </m:oMath>
                  </m:oMathPara>
                </a14:m>
                <a:endParaRPr lang="zh-TW" altLang="en-US" sz="3200" dirty="0">
                  <a:solidFill>
                    <a:schemeClr val="tx1"/>
                  </a:solidFill>
                </a:endParaRPr>
              </a:p>
            </p:txBody>
          </p:sp>
        </mc:Choice>
        <mc:Fallback xmlns="">
          <p:sp>
            <p:nvSpPr>
              <p:cNvPr id="4" name="文字方塊 3">
                <a:extLst>
                  <a:ext uri="{FF2B5EF4-FFF2-40B4-BE49-F238E27FC236}">
                    <a16:creationId xmlns:a16="http://schemas.microsoft.com/office/drawing/2014/main" id="{A293B356-974D-4502-AE76-B9D9BD66F2F1}"/>
                  </a:ext>
                </a:extLst>
              </p:cNvPr>
              <p:cNvSpPr txBox="1">
                <a:spLocks noRot="1" noChangeAspect="1" noMove="1" noResize="1" noEditPoints="1" noAdjustHandles="1" noChangeArrowheads="1" noChangeShapeType="1" noTextEdit="1"/>
              </p:cNvSpPr>
              <p:nvPr/>
            </p:nvSpPr>
            <p:spPr>
              <a:xfrm>
                <a:off x="2477768" y="4444978"/>
                <a:ext cx="7218643" cy="1585434"/>
              </a:xfrm>
              <a:prstGeom prst="rect">
                <a:avLst/>
              </a:prstGeom>
              <a:blipFill>
                <a:blip r:embed="rId6"/>
                <a:stretch>
                  <a:fillRect/>
                </a:stretch>
              </a:blipFill>
            </p:spPr>
            <p:txBody>
              <a:bodyPr/>
              <a:lstStyle/>
              <a:p>
                <a:r>
                  <a:rPr lang="zh-TW" altLang="en-US">
                    <a:noFill/>
                  </a:rPr>
                  <a:t> </a:t>
                </a:r>
              </a:p>
            </p:txBody>
          </p:sp>
        </mc:Fallback>
      </mc:AlternateContent>
      <p:grpSp>
        <p:nvGrpSpPr>
          <p:cNvPr id="21" name="群組 20">
            <a:extLst>
              <a:ext uri="{FF2B5EF4-FFF2-40B4-BE49-F238E27FC236}">
                <a16:creationId xmlns:a16="http://schemas.microsoft.com/office/drawing/2014/main" id="{82B928F4-BEED-44D1-AE34-CF948E0BCEEC}"/>
              </a:ext>
            </a:extLst>
          </p:cNvPr>
          <p:cNvGrpSpPr/>
          <p:nvPr/>
        </p:nvGrpSpPr>
        <p:grpSpPr>
          <a:xfrm>
            <a:off x="7590822" y="4156881"/>
            <a:ext cx="2105589" cy="1430135"/>
            <a:chOff x="6026427" y="3992660"/>
            <a:chExt cx="2105589" cy="1430135"/>
          </a:xfrm>
        </p:grpSpPr>
        <p:sp>
          <p:nvSpPr>
            <p:cNvPr id="22" name="矩形: 圓角 21">
              <a:extLst>
                <a:ext uri="{FF2B5EF4-FFF2-40B4-BE49-F238E27FC236}">
                  <a16:creationId xmlns:a16="http://schemas.microsoft.com/office/drawing/2014/main" id="{5E02630B-EA0B-498E-B465-A5D374172A01}"/>
                </a:ext>
              </a:extLst>
            </p:cNvPr>
            <p:cNvSpPr/>
            <p:nvPr/>
          </p:nvSpPr>
          <p:spPr>
            <a:xfrm>
              <a:off x="6300280" y="4823657"/>
              <a:ext cx="1510679"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文字方塊 22">
              <a:extLst>
                <a:ext uri="{FF2B5EF4-FFF2-40B4-BE49-F238E27FC236}">
                  <a16:creationId xmlns:a16="http://schemas.microsoft.com/office/drawing/2014/main" id="{C96CAE5F-CB14-4831-81E4-5E05BEC7C296}"/>
                </a:ext>
              </a:extLst>
            </p:cNvPr>
            <p:cNvSpPr txBox="1"/>
            <p:nvPr/>
          </p:nvSpPr>
          <p:spPr>
            <a:xfrm>
              <a:off x="6026427" y="3992660"/>
              <a:ext cx="2105589" cy="830997"/>
            </a:xfrm>
            <a:prstGeom prst="rect">
              <a:avLst/>
            </a:prstGeom>
            <a:noFill/>
          </p:spPr>
          <p:txBody>
            <a:bodyPr wrap="square" rtlCol="0">
              <a:spAutoFit/>
            </a:bodyPr>
            <a:lstStyle/>
            <a:p>
              <a:pPr algn="ctr"/>
              <a:r>
                <a:rPr lang="en-US" altLang="zh-TW" sz="2400" dirty="0">
                  <a:solidFill>
                    <a:srgbClr val="FF0000"/>
                  </a:solidFill>
                  <a:latin typeface="Söhne"/>
                </a:rPr>
                <a:t>Predicted </a:t>
              </a:r>
            </a:p>
            <a:p>
              <a:pPr algn="ctr"/>
              <a:r>
                <a:rPr lang="en-US" altLang="zh-TW" sz="2400" dirty="0">
                  <a:solidFill>
                    <a:srgbClr val="FF0000"/>
                  </a:solidFill>
                  <a:latin typeface="Söhne"/>
                </a:rPr>
                <a:t>noise</a:t>
              </a:r>
              <a:endParaRPr lang="zh-TW" altLang="en-US" sz="2400" dirty="0">
                <a:solidFill>
                  <a:srgbClr val="FF0000"/>
                </a:solidFill>
                <a:latin typeface="Söhne"/>
              </a:endParaRPr>
            </a:p>
          </p:txBody>
        </p:sp>
      </p:grpSp>
      <p:sp>
        <p:nvSpPr>
          <p:cNvPr id="16" name="文字方塊 15">
            <a:extLst>
              <a:ext uri="{FF2B5EF4-FFF2-40B4-BE49-F238E27FC236}">
                <a16:creationId xmlns:a16="http://schemas.microsoft.com/office/drawing/2014/main" id="{F018EE37-C48E-4C6B-83E4-EB6B3E4B22D6}"/>
              </a:ext>
            </a:extLst>
          </p:cNvPr>
          <p:cNvSpPr txBox="1"/>
          <p:nvPr/>
        </p:nvSpPr>
        <p:spPr>
          <a:xfrm>
            <a:off x="824072" y="6246435"/>
            <a:ext cx="10543854" cy="246221"/>
          </a:xfrm>
          <a:prstGeom prst="rect">
            <a:avLst/>
          </a:prstGeom>
          <a:noFill/>
        </p:spPr>
        <p:txBody>
          <a:bodyPr wrap="square">
            <a:spAutoFit/>
          </a:bodyPr>
          <a:lstStyle/>
          <a:p>
            <a:pPr algn="ctr"/>
            <a:r>
              <a:rPr lang="en-US" altLang="zh-TW" sz="1000" dirty="0"/>
              <a:t>[20] J. Ho, A. Jain, and P. </a:t>
            </a:r>
            <a:r>
              <a:rPr lang="en-US" altLang="zh-TW" sz="1000" dirty="0" err="1"/>
              <a:t>Abbeel</a:t>
            </a:r>
            <a:r>
              <a:rPr lang="en-US" altLang="zh-TW" sz="1000" dirty="0"/>
              <a:t>, “Denoising diffusion probabilistic models,” Advances in neural information processing systems, vol. 33, pp. 6840–6851, 2020</a:t>
            </a:r>
            <a:endParaRPr lang="zh-TW" altLang="en-US" sz="1000" dirty="0"/>
          </a:p>
        </p:txBody>
      </p:sp>
      <p:grpSp>
        <p:nvGrpSpPr>
          <p:cNvPr id="17" name="群組 16">
            <a:extLst>
              <a:ext uri="{FF2B5EF4-FFF2-40B4-BE49-F238E27FC236}">
                <a16:creationId xmlns:a16="http://schemas.microsoft.com/office/drawing/2014/main" id="{55A81D01-1CA0-4300-9C24-748DF816E0AE}"/>
              </a:ext>
            </a:extLst>
          </p:cNvPr>
          <p:cNvGrpSpPr/>
          <p:nvPr/>
        </p:nvGrpSpPr>
        <p:grpSpPr>
          <a:xfrm>
            <a:off x="9685911" y="3727782"/>
            <a:ext cx="2514104" cy="688718"/>
            <a:chOff x="9685911" y="3727782"/>
            <a:chExt cx="2514104" cy="688718"/>
          </a:xfrm>
        </p:grpSpPr>
        <p:cxnSp>
          <p:nvCxnSpPr>
            <p:cNvPr id="18" name="直線單箭頭接點 17">
              <a:extLst>
                <a:ext uri="{FF2B5EF4-FFF2-40B4-BE49-F238E27FC236}">
                  <a16:creationId xmlns:a16="http://schemas.microsoft.com/office/drawing/2014/main" id="{CE169DB0-613B-4487-B8D4-C000C8CB2C6E}"/>
                </a:ext>
              </a:extLst>
            </p:cNvPr>
            <p:cNvCxnSpPr/>
            <p:nvPr/>
          </p:nvCxnSpPr>
          <p:spPr>
            <a:xfrm>
              <a:off x="9710693" y="3875315"/>
              <a:ext cx="85997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a:extLst>
                <a:ext uri="{FF2B5EF4-FFF2-40B4-BE49-F238E27FC236}">
                  <a16:creationId xmlns:a16="http://schemas.microsoft.com/office/drawing/2014/main" id="{DED422E8-818A-4F3C-B58C-B0C866D879F8}"/>
                </a:ext>
              </a:extLst>
            </p:cNvPr>
            <p:cNvCxnSpPr/>
            <p:nvPr/>
          </p:nvCxnSpPr>
          <p:spPr>
            <a:xfrm flipH="1">
              <a:off x="9685911" y="4262612"/>
              <a:ext cx="859971" cy="0"/>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D052C98A-F046-4373-978F-4857F4917DD9}"/>
                </a:ext>
              </a:extLst>
            </p:cNvPr>
            <p:cNvSpPr txBox="1"/>
            <p:nvPr/>
          </p:nvSpPr>
          <p:spPr>
            <a:xfrm>
              <a:off x="10578540" y="4108723"/>
              <a:ext cx="1621475" cy="307777"/>
            </a:xfrm>
            <a:prstGeom prst="rect">
              <a:avLst/>
            </a:prstGeom>
            <a:noFill/>
          </p:spPr>
          <p:txBody>
            <a:bodyPr wrap="square" rtlCol="0">
              <a:spAutoFit/>
            </a:bodyPr>
            <a:lstStyle/>
            <a:p>
              <a:r>
                <a:rPr lang="en-US" altLang="zh-TW" sz="1400" dirty="0"/>
                <a:t>Forward Diffusion</a:t>
              </a:r>
              <a:endParaRPr lang="zh-TW" altLang="en-US" sz="1400" dirty="0"/>
            </a:p>
          </p:txBody>
        </p:sp>
        <p:sp>
          <p:nvSpPr>
            <p:cNvPr id="24" name="文字方塊 23">
              <a:extLst>
                <a:ext uri="{FF2B5EF4-FFF2-40B4-BE49-F238E27FC236}">
                  <a16:creationId xmlns:a16="http://schemas.microsoft.com/office/drawing/2014/main" id="{53F3C27C-BFCA-40FE-A1B5-CE471C3484BC}"/>
                </a:ext>
              </a:extLst>
            </p:cNvPr>
            <p:cNvSpPr txBox="1"/>
            <p:nvPr/>
          </p:nvSpPr>
          <p:spPr>
            <a:xfrm>
              <a:off x="10578540" y="3727782"/>
              <a:ext cx="1621475" cy="307777"/>
            </a:xfrm>
            <a:prstGeom prst="rect">
              <a:avLst/>
            </a:prstGeom>
            <a:noFill/>
          </p:spPr>
          <p:txBody>
            <a:bodyPr wrap="square" rtlCol="0">
              <a:spAutoFit/>
            </a:bodyPr>
            <a:lstStyle/>
            <a:p>
              <a:r>
                <a:rPr lang="en-US" altLang="zh-TW" sz="1400" dirty="0"/>
                <a:t>Reverse Diffusion</a:t>
              </a:r>
              <a:endParaRPr lang="zh-TW" altLang="en-US" sz="1400" dirty="0"/>
            </a:p>
          </p:txBody>
        </p:sp>
      </p:grpSp>
      <p:grpSp>
        <p:nvGrpSpPr>
          <p:cNvPr id="36" name="群組 35">
            <a:extLst>
              <a:ext uri="{FF2B5EF4-FFF2-40B4-BE49-F238E27FC236}">
                <a16:creationId xmlns:a16="http://schemas.microsoft.com/office/drawing/2014/main" id="{55149916-4F70-415D-BBE5-99180563AED4}"/>
              </a:ext>
            </a:extLst>
          </p:cNvPr>
          <p:cNvGrpSpPr/>
          <p:nvPr/>
        </p:nvGrpSpPr>
        <p:grpSpPr>
          <a:xfrm>
            <a:off x="1104202" y="1785990"/>
            <a:ext cx="10180879" cy="1714739"/>
            <a:chOff x="1104202" y="1785990"/>
            <a:chExt cx="10180879" cy="1714739"/>
          </a:xfrm>
        </p:grpSpPr>
        <p:pic>
          <p:nvPicPr>
            <p:cNvPr id="37" name="圖片 36">
              <a:extLst>
                <a:ext uri="{FF2B5EF4-FFF2-40B4-BE49-F238E27FC236}">
                  <a16:creationId xmlns:a16="http://schemas.microsoft.com/office/drawing/2014/main" id="{D11C7B80-AA59-42AE-AF59-D41B52D2E2EE}"/>
                </a:ext>
              </a:extLst>
            </p:cNvPr>
            <p:cNvPicPr>
              <a:picLocks noChangeAspect="1"/>
            </p:cNvPicPr>
            <p:nvPr/>
          </p:nvPicPr>
          <p:blipFill>
            <a:blip r:embed="rId7"/>
            <a:stretch>
              <a:fillRect/>
            </a:stretch>
          </p:blipFill>
          <p:spPr>
            <a:xfrm>
              <a:off x="1104202" y="1785990"/>
              <a:ext cx="9983593" cy="1714739"/>
            </a:xfrm>
            <a:prstGeom prst="rect">
              <a:avLst/>
            </a:prstGeom>
          </p:spPr>
        </p:pic>
        <p:pic>
          <p:nvPicPr>
            <p:cNvPr id="38" name="圖片 37">
              <a:extLst>
                <a:ext uri="{FF2B5EF4-FFF2-40B4-BE49-F238E27FC236}">
                  <a16:creationId xmlns:a16="http://schemas.microsoft.com/office/drawing/2014/main" id="{8523299E-1977-4117-AE2F-5E200994AE8C}"/>
                </a:ext>
              </a:extLst>
            </p:cNvPr>
            <p:cNvPicPr>
              <a:picLocks noChangeAspect="1"/>
            </p:cNvPicPr>
            <p:nvPr/>
          </p:nvPicPr>
          <p:blipFill>
            <a:blip r:embed="rId8"/>
            <a:stretch>
              <a:fillRect/>
            </a:stretch>
          </p:blipFill>
          <p:spPr>
            <a:xfrm>
              <a:off x="7291748" y="2630988"/>
              <a:ext cx="1167498" cy="778333"/>
            </a:xfrm>
            <a:prstGeom prst="rect">
              <a:avLst/>
            </a:prstGeom>
          </p:spPr>
        </p:pic>
        <p:pic>
          <p:nvPicPr>
            <p:cNvPr id="39" name="圖片 38">
              <a:extLst>
                <a:ext uri="{FF2B5EF4-FFF2-40B4-BE49-F238E27FC236}">
                  <a16:creationId xmlns:a16="http://schemas.microsoft.com/office/drawing/2014/main" id="{35F8E596-98C5-4AFC-9C65-8C451747AFAD}"/>
                </a:ext>
              </a:extLst>
            </p:cNvPr>
            <p:cNvPicPr>
              <a:picLocks noChangeAspect="1"/>
            </p:cNvPicPr>
            <p:nvPr/>
          </p:nvPicPr>
          <p:blipFill>
            <a:blip r:embed="rId9"/>
            <a:stretch>
              <a:fillRect/>
            </a:stretch>
          </p:blipFill>
          <p:spPr>
            <a:xfrm>
              <a:off x="10102286" y="2631610"/>
              <a:ext cx="1182795" cy="778333"/>
            </a:xfrm>
            <a:prstGeom prst="rect">
              <a:avLst/>
            </a:prstGeom>
          </p:spPr>
        </p:pic>
        <p:pic>
          <p:nvPicPr>
            <p:cNvPr id="40" name="圖片 39">
              <a:extLst>
                <a:ext uri="{FF2B5EF4-FFF2-40B4-BE49-F238E27FC236}">
                  <a16:creationId xmlns:a16="http://schemas.microsoft.com/office/drawing/2014/main" id="{C42F4E0E-7E25-45C9-B569-7C5572323095}"/>
                </a:ext>
              </a:extLst>
            </p:cNvPr>
            <p:cNvPicPr>
              <a:picLocks noChangeAspect="1"/>
            </p:cNvPicPr>
            <p:nvPr/>
          </p:nvPicPr>
          <p:blipFill>
            <a:blip r:embed="rId10"/>
            <a:stretch>
              <a:fillRect/>
            </a:stretch>
          </p:blipFill>
          <p:spPr>
            <a:xfrm>
              <a:off x="2156022" y="2643359"/>
              <a:ext cx="1172555" cy="778334"/>
            </a:xfrm>
            <a:prstGeom prst="rect">
              <a:avLst/>
            </a:prstGeom>
          </p:spPr>
        </p:pic>
      </p:grpSp>
    </p:spTree>
    <p:extLst>
      <p:ext uri="{BB962C8B-B14F-4D97-AF65-F5344CB8AC3E}">
        <p14:creationId xmlns:p14="http://schemas.microsoft.com/office/powerpoint/2010/main" val="413620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86C5E3ED-3192-43B0-978A-83D1B19E055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178" r="21607"/>
          <a:stretch/>
        </p:blipFill>
        <p:spPr bwMode="auto">
          <a:xfrm>
            <a:off x="4125998" y="2229569"/>
            <a:ext cx="4190751" cy="3122684"/>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07C33C68-7BC0-455F-9D33-A07E02D13F52}"/>
              </a:ext>
            </a:extLst>
          </p:cNvPr>
          <p:cNvSpPr txBox="1"/>
          <p:nvPr/>
        </p:nvSpPr>
        <p:spPr>
          <a:xfrm>
            <a:off x="2569600" y="682959"/>
            <a:ext cx="7052799" cy="523220"/>
          </a:xfrm>
          <a:prstGeom prst="rect">
            <a:avLst/>
          </a:prstGeom>
          <a:noFill/>
        </p:spPr>
        <p:txBody>
          <a:bodyPr wrap="square">
            <a:spAutoFit/>
          </a:bodyPr>
          <a:lstStyle/>
          <a:p>
            <a:pPr algn="ctr"/>
            <a:r>
              <a:rPr lang="en-US" altLang="zh-TW" sz="2800" dirty="0"/>
              <a:t>Compare</a:t>
            </a:r>
          </a:p>
        </p:txBody>
      </p:sp>
      <p:sp>
        <p:nvSpPr>
          <p:cNvPr id="12" name="矩形: 圓角 11">
            <a:extLst>
              <a:ext uri="{FF2B5EF4-FFF2-40B4-BE49-F238E27FC236}">
                <a16:creationId xmlns:a16="http://schemas.microsoft.com/office/drawing/2014/main" id="{3E6DCACC-C477-4C49-B520-CE53DAE059D3}"/>
              </a:ext>
            </a:extLst>
          </p:cNvPr>
          <p:cNvSpPr/>
          <p:nvPr/>
        </p:nvSpPr>
        <p:spPr>
          <a:xfrm>
            <a:off x="7137964" y="2571536"/>
            <a:ext cx="1086061" cy="682021"/>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53120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Conditional Diffusion Models</a:t>
            </a:r>
          </a:p>
        </p:txBody>
      </p:sp>
    </p:spTree>
    <p:extLst>
      <p:ext uri="{BB962C8B-B14F-4D97-AF65-F5344CB8AC3E}">
        <p14:creationId xmlns:p14="http://schemas.microsoft.com/office/powerpoint/2010/main" val="708587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10">
            <a:extLst>
              <a:ext uri="{FF2B5EF4-FFF2-40B4-BE49-F238E27FC236}">
                <a16:creationId xmlns:a16="http://schemas.microsoft.com/office/drawing/2014/main" id="{B7CE2A18-9D16-49B5-A5E0-2B638B9A522C}"/>
              </a:ext>
            </a:extLst>
          </p:cNvPr>
          <p:cNvSpPr txBox="1"/>
          <p:nvPr/>
        </p:nvSpPr>
        <p:spPr>
          <a:xfrm>
            <a:off x="2569600" y="798764"/>
            <a:ext cx="7052799" cy="523220"/>
          </a:xfrm>
          <a:prstGeom prst="rect">
            <a:avLst/>
          </a:prstGeom>
          <a:noFill/>
        </p:spPr>
        <p:txBody>
          <a:bodyPr wrap="square">
            <a:spAutoFit/>
          </a:bodyPr>
          <a:lstStyle/>
          <a:p>
            <a:pPr algn="ctr">
              <a:lnSpc>
                <a:spcPct val="100000"/>
              </a:lnSpc>
            </a:pPr>
            <a:r>
              <a:rPr lang="en-US" altLang="zh-TW" sz="2800" b="0" strike="noStrike" spc="-1" dirty="0">
                <a:solidFill>
                  <a:srgbClr val="000000"/>
                </a:solidFill>
                <a:latin typeface="Calibri"/>
              </a:rPr>
              <a:t>Stable diffusion</a:t>
            </a:r>
            <a:endParaRPr lang="en-US" altLang="zh-TW" sz="2800" b="0" strike="noStrike" spc="-1" dirty="0">
              <a:latin typeface="Arial"/>
            </a:endParaRPr>
          </a:p>
        </p:txBody>
      </p:sp>
      <p:pic>
        <p:nvPicPr>
          <p:cNvPr id="12" name="Picture 2" descr="The Illustrated Stable Diffusion – Jay Alammar – Visualizing machine  learning one concept at a time.">
            <a:extLst>
              <a:ext uri="{FF2B5EF4-FFF2-40B4-BE49-F238E27FC236}">
                <a16:creationId xmlns:a16="http://schemas.microsoft.com/office/drawing/2014/main" id="{F1093360-B378-4EC4-8A8A-4C1777AF1709}"/>
              </a:ext>
            </a:extLst>
          </p:cNvPr>
          <p:cNvPicPr/>
          <p:nvPr/>
        </p:nvPicPr>
        <p:blipFill>
          <a:blip r:embed="rId5"/>
          <a:stretch/>
        </p:blipFill>
        <p:spPr>
          <a:xfrm>
            <a:off x="2112079" y="2202544"/>
            <a:ext cx="7510320" cy="3725640"/>
          </a:xfrm>
          <a:prstGeom prst="rect">
            <a:avLst/>
          </a:prstGeom>
          <a:ln>
            <a:noFill/>
          </a:ln>
        </p:spPr>
      </p:pic>
      <p:sp>
        <p:nvSpPr>
          <p:cNvPr id="13" name="CustomShape 16">
            <a:extLst>
              <a:ext uri="{FF2B5EF4-FFF2-40B4-BE49-F238E27FC236}">
                <a16:creationId xmlns:a16="http://schemas.microsoft.com/office/drawing/2014/main" id="{B0FCCDF3-154D-4598-816B-A191F4381589}"/>
              </a:ext>
            </a:extLst>
          </p:cNvPr>
          <p:cNvSpPr/>
          <p:nvPr/>
        </p:nvSpPr>
        <p:spPr>
          <a:xfrm>
            <a:off x="2400079" y="1645264"/>
            <a:ext cx="76932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strike="noStrike" spc="-1">
                <a:solidFill>
                  <a:srgbClr val="000000"/>
                </a:solidFill>
                <a:latin typeface="Calibri"/>
              </a:rPr>
              <a:t>VAE</a:t>
            </a:r>
            <a:endParaRPr lang="en-US" sz="2400" b="0" strike="noStrike" spc="-1">
              <a:latin typeface="Arial"/>
            </a:endParaRPr>
          </a:p>
        </p:txBody>
      </p:sp>
      <p:sp>
        <p:nvSpPr>
          <p:cNvPr id="14" name="CustomShape 17">
            <a:extLst>
              <a:ext uri="{FF2B5EF4-FFF2-40B4-BE49-F238E27FC236}">
                <a16:creationId xmlns:a16="http://schemas.microsoft.com/office/drawing/2014/main" id="{AF6CB423-553B-438D-98F9-4EC27D83F125}"/>
              </a:ext>
            </a:extLst>
          </p:cNvPr>
          <p:cNvSpPr/>
          <p:nvPr/>
        </p:nvSpPr>
        <p:spPr>
          <a:xfrm>
            <a:off x="5429649" y="1622024"/>
            <a:ext cx="889580" cy="460211"/>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gn="ctr">
              <a:lnSpc>
                <a:spcPct val="100000"/>
              </a:lnSpc>
            </a:pPr>
            <a:r>
              <a:rPr lang="en-US" sz="2400" b="0" strike="noStrike" spc="-1" dirty="0">
                <a:solidFill>
                  <a:srgbClr val="000000"/>
                </a:solidFill>
                <a:latin typeface="Calibri"/>
              </a:rPr>
              <a:t>U-net</a:t>
            </a:r>
            <a:endParaRPr lang="en-US" sz="2400" b="0" strike="noStrike" spc="-1" dirty="0">
              <a:latin typeface="Arial"/>
            </a:endParaRPr>
          </a:p>
        </p:txBody>
      </p:sp>
      <p:sp>
        <p:nvSpPr>
          <p:cNvPr id="15" name="CustomShape 18">
            <a:extLst>
              <a:ext uri="{FF2B5EF4-FFF2-40B4-BE49-F238E27FC236}">
                <a16:creationId xmlns:a16="http://schemas.microsoft.com/office/drawing/2014/main" id="{B3013E1C-F238-4857-AC49-EA8523384D4D}"/>
              </a:ext>
            </a:extLst>
          </p:cNvPr>
          <p:cNvSpPr/>
          <p:nvPr/>
        </p:nvSpPr>
        <p:spPr>
          <a:xfrm>
            <a:off x="8579479" y="1583344"/>
            <a:ext cx="836640" cy="4561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2400" b="0" strike="noStrike" spc="-1">
                <a:solidFill>
                  <a:srgbClr val="000000"/>
                </a:solidFill>
                <a:latin typeface="Calibri"/>
              </a:rPr>
              <a:t>CLIP</a:t>
            </a:r>
            <a:endParaRPr lang="en-US" sz="2400" b="0" strike="noStrike" spc="-1">
              <a:latin typeface="Arial"/>
            </a:endParaRPr>
          </a:p>
        </p:txBody>
      </p:sp>
      <p:grpSp>
        <p:nvGrpSpPr>
          <p:cNvPr id="16" name="Group 19">
            <a:extLst>
              <a:ext uri="{FF2B5EF4-FFF2-40B4-BE49-F238E27FC236}">
                <a16:creationId xmlns:a16="http://schemas.microsoft.com/office/drawing/2014/main" id="{95545C7D-0C6C-4BEE-B894-C2B578747B96}"/>
              </a:ext>
            </a:extLst>
          </p:cNvPr>
          <p:cNvGrpSpPr/>
          <p:nvPr/>
        </p:nvGrpSpPr>
        <p:grpSpPr>
          <a:xfrm>
            <a:off x="2044759" y="2437624"/>
            <a:ext cx="894240" cy="892800"/>
            <a:chOff x="3170880" y="2079720"/>
            <a:chExt cx="894240" cy="892800"/>
          </a:xfrm>
        </p:grpSpPr>
        <p:sp>
          <p:nvSpPr>
            <p:cNvPr id="17" name="CustomShape 20">
              <a:extLst>
                <a:ext uri="{FF2B5EF4-FFF2-40B4-BE49-F238E27FC236}">
                  <a16:creationId xmlns:a16="http://schemas.microsoft.com/office/drawing/2014/main" id="{6FCB30F6-4096-4092-8DEC-31BB61D03978}"/>
                </a:ext>
              </a:extLst>
            </p:cNvPr>
            <p:cNvSpPr/>
            <p:nvPr/>
          </p:nvSpPr>
          <p:spPr>
            <a:xfrm>
              <a:off x="3297600" y="2079720"/>
              <a:ext cx="547920" cy="584640"/>
            </a:xfrm>
            <a:prstGeom prst="roundRect">
              <a:avLst>
                <a:gd name="adj" fmla="val 16667"/>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18" name="CustomShape 21">
              <a:extLst>
                <a:ext uri="{FF2B5EF4-FFF2-40B4-BE49-F238E27FC236}">
                  <a16:creationId xmlns:a16="http://schemas.microsoft.com/office/drawing/2014/main" id="{5A4DB907-8C4F-41CE-85ED-8AAD21D35626}"/>
                </a:ext>
              </a:extLst>
            </p:cNvPr>
            <p:cNvSpPr/>
            <p:nvPr/>
          </p:nvSpPr>
          <p:spPr>
            <a:xfrm>
              <a:off x="3170880" y="2607840"/>
              <a:ext cx="894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Calibri"/>
                </a:rPr>
                <a:t>Image</a:t>
              </a:r>
              <a:endParaRPr lang="en-US" sz="1800" b="0" strike="noStrike" spc="-1">
                <a:latin typeface="Arial"/>
              </a:endParaRPr>
            </a:p>
          </p:txBody>
        </p:sp>
      </p:grpSp>
      <p:sp>
        <p:nvSpPr>
          <p:cNvPr id="19" name="CustomShape 22">
            <a:extLst>
              <a:ext uri="{FF2B5EF4-FFF2-40B4-BE49-F238E27FC236}">
                <a16:creationId xmlns:a16="http://schemas.microsoft.com/office/drawing/2014/main" id="{D1052FFB-E3B7-45A8-BE49-AC699ADFFF7D}"/>
              </a:ext>
            </a:extLst>
          </p:cNvPr>
          <p:cNvSpPr/>
          <p:nvPr/>
        </p:nvSpPr>
        <p:spPr>
          <a:xfrm>
            <a:off x="7717639" y="2309464"/>
            <a:ext cx="422640" cy="1109160"/>
          </a:xfrm>
          <a:prstGeom prst="roundRect">
            <a:avLst>
              <a:gd name="adj" fmla="val 16667"/>
            </a:avLst>
          </a:prstGeom>
          <a:noFill/>
          <a:ln w="28440">
            <a:solidFill>
              <a:srgbClr val="FF0000"/>
            </a:solidFill>
          </a:ln>
        </p:spPr>
        <p:style>
          <a:lnRef idx="2">
            <a:schemeClr val="accent1">
              <a:shade val="50000"/>
            </a:schemeClr>
          </a:lnRef>
          <a:fillRef idx="1">
            <a:schemeClr val="accent1"/>
          </a:fillRef>
          <a:effectRef idx="0">
            <a:schemeClr val="accent1"/>
          </a:effectRef>
          <a:fontRef idx="minor"/>
        </p:style>
      </p:sp>
      <p:sp>
        <p:nvSpPr>
          <p:cNvPr id="20" name="CustomShape 23">
            <a:extLst>
              <a:ext uri="{FF2B5EF4-FFF2-40B4-BE49-F238E27FC236}">
                <a16:creationId xmlns:a16="http://schemas.microsoft.com/office/drawing/2014/main" id="{A7E83FEB-AA8A-4B7E-BD3E-3ADEBC5CB3CA}"/>
              </a:ext>
            </a:extLst>
          </p:cNvPr>
          <p:cNvSpPr/>
          <p:nvPr/>
        </p:nvSpPr>
        <p:spPr>
          <a:xfrm>
            <a:off x="9684319" y="1903384"/>
            <a:ext cx="1146124" cy="644877"/>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dirty="0">
                <a:solidFill>
                  <a:srgbClr val="FF0000"/>
                </a:solidFill>
                <a:latin typeface="Calibri"/>
              </a:rPr>
              <a:t>Caption:</a:t>
            </a:r>
            <a:br>
              <a:rPr dirty="0"/>
            </a:br>
            <a:r>
              <a:rPr lang="en-US" sz="1800" b="0" strike="noStrike" spc="-1" dirty="0">
                <a:solidFill>
                  <a:srgbClr val="FF0000"/>
                </a:solidFill>
                <a:latin typeface="Calibri"/>
              </a:rPr>
              <a:t>”Red dog”</a:t>
            </a:r>
            <a:endParaRPr lang="en-US" sz="1800" b="0" strike="noStrike" spc="-1" dirty="0">
              <a:latin typeface="Arial"/>
            </a:endParaRPr>
          </a:p>
        </p:txBody>
      </p:sp>
      <p:sp>
        <p:nvSpPr>
          <p:cNvPr id="21" name="CustomShape 24">
            <a:extLst>
              <a:ext uri="{FF2B5EF4-FFF2-40B4-BE49-F238E27FC236}">
                <a16:creationId xmlns:a16="http://schemas.microsoft.com/office/drawing/2014/main" id="{93F6BEE6-5D2A-44D2-B08C-7C7345AB8E42}"/>
              </a:ext>
            </a:extLst>
          </p:cNvPr>
          <p:cNvSpPr/>
          <p:nvPr/>
        </p:nvSpPr>
        <p:spPr>
          <a:xfrm>
            <a:off x="9502519" y="5783824"/>
            <a:ext cx="1520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US" sz="1800" b="0" strike="noStrike" spc="-1">
                <a:solidFill>
                  <a:srgbClr val="FF0000"/>
                </a:solidFill>
                <a:latin typeface="Calibri"/>
              </a:rPr>
              <a:t>[1, 77, 768]</a:t>
            </a:r>
            <a:endParaRPr lang="en-US" sz="1800" b="0" strike="noStrike" spc="-1">
              <a:latin typeface="Arial"/>
            </a:endParaRPr>
          </a:p>
        </p:txBody>
      </p:sp>
      <p:sp>
        <p:nvSpPr>
          <p:cNvPr id="22" name="文字方塊 21">
            <a:extLst>
              <a:ext uri="{FF2B5EF4-FFF2-40B4-BE49-F238E27FC236}">
                <a16:creationId xmlns:a16="http://schemas.microsoft.com/office/drawing/2014/main" id="{0A0BC752-C887-4056-9B4B-638B492D3073}"/>
              </a:ext>
            </a:extLst>
          </p:cNvPr>
          <p:cNvSpPr txBox="1"/>
          <p:nvPr/>
        </p:nvSpPr>
        <p:spPr>
          <a:xfrm>
            <a:off x="1168256" y="6259519"/>
            <a:ext cx="9855485" cy="246221"/>
          </a:xfrm>
          <a:prstGeom prst="rect">
            <a:avLst/>
          </a:prstGeom>
          <a:noFill/>
        </p:spPr>
        <p:txBody>
          <a:bodyPr wrap="square">
            <a:spAutoFit/>
          </a:bodyPr>
          <a:lstStyle/>
          <a:p>
            <a:pPr algn="ctr"/>
            <a:r>
              <a:rPr lang="en-US" altLang="zh-TW" sz="1000" dirty="0"/>
              <a:t>[1] R. </a:t>
            </a:r>
            <a:r>
              <a:rPr lang="en-US" altLang="zh-TW" sz="1000" dirty="0" err="1"/>
              <a:t>Rombach</a:t>
            </a:r>
            <a:r>
              <a:rPr lang="en-US" altLang="zh-TW" sz="1000" dirty="0"/>
              <a:t>, A. </a:t>
            </a:r>
            <a:r>
              <a:rPr lang="en-US" altLang="zh-TW" sz="1000" dirty="0" err="1"/>
              <a:t>Blattmann</a:t>
            </a:r>
            <a:r>
              <a:rPr lang="en-US" altLang="zh-TW" sz="1000" dirty="0"/>
              <a:t>, D. Lorenz, P. </a:t>
            </a:r>
            <a:r>
              <a:rPr lang="en-US" altLang="zh-TW" sz="1000" dirty="0" err="1"/>
              <a:t>Esser</a:t>
            </a:r>
            <a:r>
              <a:rPr lang="en-US" altLang="zh-TW" sz="1000" dirty="0"/>
              <a:t>, and B. </a:t>
            </a:r>
            <a:r>
              <a:rPr lang="en-US" altLang="zh-TW" sz="1000" dirty="0" err="1"/>
              <a:t>Ommer</a:t>
            </a:r>
            <a:r>
              <a:rPr lang="en-US" altLang="zh-TW" sz="1000" dirty="0"/>
              <a:t>, “High-resolution image synthesis with latent diffusion models,” pp. 10684–10695, 2022</a:t>
            </a:r>
            <a:endParaRPr lang="zh-TW" altLang="en-US" sz="1000" dirty="0"/>
          </a:p>
        </p:txBody>
      </p:sp>
    </p:spTree>
    <p:extLst>
      <p:ext uri="{BB962C8B-B14F-4D97-AF65-F5344CB8AC3E}">
        <p14:creationId xmlns:p14="http://schemas.microsoft.com/office/powerpoint/2010/main" val="98819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additive="repl">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additive="repl">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additive="repl">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heel(1)">
                                      <p:cBhvr additive="repl">
                                        <p:cTn id="22" dur="2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path" fill="hold" nodeType="clickEffect">
                                  <p:stCondLst>
                                    <p:cond delay="0"/>
                                  </p:stCondLst>
                                  <p:childTnLst>
                                    <p:animMotion origin="layout" path="M 3.125E-6 -1.85185E-6 L 0.08385 -1.85185E-6 " rAng="0" ptsTypes="AA">
                                      <p:cBhvr>
                                        <p:cTn id="26" dur="2000" fill="hold"/>
                                        <p:tgtEl>
                                          <p:spTgt spid="16"/>
                                        </p:tgtEl>
                                        <p:attrNameLst>
                                          <p:attrName>ppt_x</p:attrName>
                                          <p:attrName>ppt_y</p:attrName>
                                        </p:attrNameLst>
                                      </p:cBhvr>
                                      <p:rCtr x="4193" y="0"/>
                                    </p:animMotion>
                                  </p:childTnLst>
                                </p:cTn>
                              </p:par>
                            </p:childTnLst>
                          </p:cTn>
                        </p:par>
                      </p:childTnLst>
                    </p:cTn>
                  </p:par>
                  <p:par>
                    <p:cTn id="27" fill="hold">
                      <p:stCondLst>
                        <p:cond delay="indefinite"/>
                      </p:stCondLst>
                      <p:childTnLst>
                        <p:par>
                          <p:cTn id="28" fill="hold">
                            <p:stCondLst>
                              <p:cond delay="0"/>
                            </p:stCondLst>
                            <p:childTnLst>
                              <p:par>
                                <p:cTn id="29" presetID="10" presetClass="exit" fill="hold" nodeType="clickEffect">
                                  <p:stCondLst>
                                    <p:cond delay="0"/>
                                  </p:stCondLst>
                                  <p:childTnLst>
                                    <p:animEffect transition="out" filter="fade">
                                      <p:cBhvr additive="repl">
                                        <p:cTn id="30" dur="500"/>
                                        <p:tgtEl>
                                          <p:spTgt spid="16"/>
                                        </p:tgtEl>
                                      </p:cBhvr>
                                    </p:animEffect>
                                    <p:set>
                                      <p:cBhvr>
                                        <p:cTn id="31" dur="1" fill="hold">
                                          <p:stCondLst>
                                            <p:cond delay="499"/>
                                          </p:stCondLst>
                                        </p:cTn>
                                        <p:tgtEl>
                                          <p:spTgt spid="1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fill="hold"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additive="repl">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additive="repl">
                                        <p:cTn id="41" dur="5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path" fill="hold" nodeType="clickEffect">
                                  <p:stCondLst>
                                    <p:cond delay="0"/>
                                  </p:stCondLst>
                                  <p:childTnLst>
                                    <p:animMotion origin="layout" path="M 3.95833E-6 2.96296E-6 L -0.00547 0.44606 " rAng="0" ptsTypes="AA">
                                      <p:cBhvr>
                                        <p:cTn id="45" dur="2000" fill="hold"/>
                                        <p:tgtEl>
                                          <p:spTgt spid="20"/>
                                        </p:tgtEl>
                                        <p:attrNameLst>
                                          <p:attrName>ppt_x</p:attrName>
                                          <p:attrName>ppt_y</p:attrName>
                                        </p:attrNameLst>
                                      </p:cBhvr>
                                      <p:rCtr x="-273" y="22292"/>
                                    </p:animMotion>
                                  </p:childTnLst>
                                </p:cTn>
                              </p:par>
                            </p:childTnLst>
                          </p:cTn>
                        </p:par>
                      </p:childTnLst>
                    </p:cTn>
                  </p:par>
                  <p:par>
                    <p:cTn id="46" fill="hold">
                      <p:stCondLst>
                        <p:cond delay="indefinite"/>
                      </p:stCondLst>
                      <p:childTnLst>
                        <p:par>
                          <p:cTn id="47" fill="hold">
                            <p:stCondLst>
                              <p:cond delay="0"/>
                            </p:stCondLst>
                            <p:childTnLst>
                              <p:par>
                                <p:cTn id="48" presetID="10" presetClass="exit" fill="hold" nodeType="clickEffect">
                                  <p:stCondLst>
                                    <p:cond delay="0"/>
                                  </p:stCondLst>
                                  <p:childTnLst>
                                    <p:animEffect transition="out" filter="fade">
                                      <p:cBhvr additive="repl">
                                        <p:cTn id="49" dur="500"/>
                                        <p:tgtEl>
                                          <p:spTgt spid="20"/>
                                        </p:tgtEl>
                                      </p:cBhvr>
                                    </p:animEffect>
                                    <p:set>
                                      <p:cBhvr>
                                        <p:cTn id="50" dur="1" fill="hold">
                                          <p:stCondLst>
                                            <p:cond delay="499"/>
                                          </p:stCondLst>
                                        </p:cTn>
                                        <p:tgtEl>
                                          <p:spTgt spid="2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0" presetClass="entr" fill="hold" nodeType="clickEffect">
                                  <p:stCondLst>
                                    <p:cond delay="0"/>
                                  </p:stCondLst>
                                  <p:childTnLst>
                                    <p:set>
                                      <p:cBhvr>
                                        <p:cTn id="54" dur="1" fill="hold">
                                          <p:stCondLst>
                                            <p:cond delay="0"/>
                                          </p:stCondLst>
                                        </p:cTn>
                                        <p:tgtEl>
                                          <p:spTgt spid="21">
                                            <p:txEl>
                                              <p:pRg st="0" end="0"/>
                                            </p:txEl>
                                          </p:spTgt>
                                        </p:tgtEl>
                                        <p:attrNameLst>
                                          <p:attrName>style.visibility</p:attrName>
                                        </p:attrNameLst>
                                      </p:cBhvr>
                                      <p:to>
                                        <p:strVal val="visible"/>
                                      </p:to>
                                    </p:set>
                                    <p:animEffect transition="in" filter="fade">
                                      <p:cBhvr additive="repl">
                                        <p:cTn id="55" dur="500"/>
                                        <p:tgtEl>
                                          <p:spTgt spid="21">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path" fill="hold" nodeType="clickEffect">
                                  <p:stCondLst>
                                    <p:cond delay="0"/>
                                  </p:stCondLst>
                                  <p:childTnLst>
                                    <p:animMotion origin="layout" path="M -2.08333E-6 4.07407E-6 L -0.18698 -0.12963 " rAng="0" ptsTypes="AA">
                                      <p:cBhvr>
                                        <p:cTn id="59" dur="2000" fill="hold"/>
                                        <p:tgtEl>
                                          <p:spTgt spid="21">
                                            <p:txEl>
                                              <p:pRg st="0" end="0"/>
                                            </p:txEl>
                                          </p:spTgt>
                                        </p:tgtEl>
                                        <p:attrNameLst>
                                          <p:attrName>ppt_x</p:attrName>
                                          <p:attrName>ppt_y</p:attrName>
                                        </p:attrNameLst>
                                      </p:cBhvr>
                                      <p:rCtr x="-9349" y="-6481"/>
                                    </p:animMotion>
                                  </p:childTnLst>
                                </p:cTn>
                              </p:par>
                              <p:par>
                                <p:cTn id="60" presetID="42" presetClass="path" fill="hold" nodeType="withEffect">
                                  <p:stCondLst>
                                    <p:cond delay="0"/>
                                  </p:stCondLst>
                                  <p:childTnLst>
                                    <p:animMotion origin="layout" path="M -6.25E-7 -2.59259E-6 L -6.25E-7 0.25 " rAng="0" ptsTypes="AA">
                                      <p:cBhvr>
                                        <p:cTn id="61" dur="2000" fill="hold"/>
                                        <p:tgtEl>
                                          <p:spTgt spid="19"/>
                                        </p:tgtEl>
                                        <p:attrNameLst>
                                          <p:attrName>ppt_x</p:attrName>
                                          <p:attrName>ppt_y</p:attrName>
                                        </p:attrNameLst>
                                      </p:cBhvr>
                                      <p:rCtr x="0" y="12500"/>
                                    </p:animMotion>
                                  </p:childTnLst>
                                </p:cTn>
                              </p:par>
                            </p:childTnLst>
                          </p:cTn>
                        </p:par>
                      </p:childTnLst>
                    </p:cTn>
                  </p:par>
                  <p:par>
                    <p:cTn id="62" fill="hold">
                      <p:stCondLst>
                        <p:cond delay="indefinite"/>
                      </p:stCondLst>
                      <p:childTnLst>
                        <p:par>
                          <p:cTn id="63" fill="hold">
                            <p:stCondLst>
                              <p:cond delay="0"/>
                            </p:stCondLst>
                            <p:childTnLst>
                              <p:par>
                                <p:cTn id="64" presetID="10" presetClass="exit" fill="hold" nodeType="clickEffect">
                                  <p:stCondLst>
                                    <p:cond delay="0"/>
                                  </p:stCondLst>
                                  <p:childTnLst>
                                    <p:animEffect transition="out" filter="fade">
                                      <p:cBhvr additive="repl">
                                        <p:cTn id="65" dur="500"/>
                                        <p:tgtEl>
                                          <p:spTgt spid="19"/>
                                        </p:tgtEl>
                                      </p:cBhvr>
                                    </p:animEffect>
                                    <p:set>
                                      <p:cBhvr>
                                        <p:cTn id="66" dur="1" fill="hold">
                                          <p:stCondLst>
                                            <p:cond delay="499"/>
                                          </p:stCondLst>
                                        </p:cTn>
                                        <p:tgtEl>
                                          <p:spTgt spid="19"/>
                                        </p:tgtEl>
                                        <p:attrNameLst>
                                          <p:attrName>style.visibility</p:attrName>
                                        </p:attrNameLst>
                                      </p:cBhvr>
                                      <p:to>
                                        <p:strVal val="hidden"/>
                                      </p:to>
                                    </p:set>
                                  </p:childTnLst>
                                </p:cTn>
                              </p:par>
                              <p:par>
                                <p:cTn id="67" presetID="10" presetClass="exit" fill="hold" nodeType="withEffect">
                                  <p:stCondLst>
                                    <p:cond delay="0"/>
                                  </p:stCondLst>
                                  <p:childTnLst>
                                    <p:animEffect transition="out" filter="fade">
                                      <p:cBhvr additive="repl">
                                        <p:cTn id="68" dur="500"/>
                                        <p:tgtEl>
                                          <p:spTgt spid="21">
                                            <p:txEl>
                                              <p:pRg st="0" end="0"/>
                                            </p:txEl>
                                          </p:spTgt>
                                        </p:tgtEl>
                                      </p:cBhvr>
                                    </p:animEffect>
                                    <p:set>
                                      <p:cBhvr>
                                        <p:cTn id="69" dur="1" fill="hold">
                                          <p:stCondLst>
                                            <p:cond delay="499"/>
                                          </p:stCondLst>
                                        </p:cTn>
                                        <p:tgtEl>
                                          <p:spTgt spid="21">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1CC40218-8794-49C1-900A-9CC9EA1E8CDF}"/>
              </a:ext>
            </a:extLst>
          </p:cNvPr>
          <p:cNvSpPr txBox="1"/>
          <p:nvPr/>
        </p:nvSpPr>
        <p:spPr>
          <a:xfrm>
            <a:off x="1894400" y="713759"/>
            <a:ext cx="8403200" cy="523220"/>
          </a:xfrm>
          <a:prstGeom prst="rect">
            <a:avLst/>
          </a:prstGeom>
          <a:noFill/>
        </p:spPr>
        <p:txBody>
          <a:bodyPr wrap="square">
            <a:spAutoFit/>
          </a:bodyPr>
          <a:lstStyle/>
          <a:p>
            <a:pPr algn="ctr">
              <a:lnSpc>
                <a:spcPct val="100000"/>
              </a:lnSpc>
            </a:pPr>
            <a:r>
              <a:rPr lang="en-US" altLang="zh-TW" sz="2800" b="0" i="0" dirty="0">
                <a:effectLst/>
                <a:latin typeface="arial" panose="020B0604020202020204" pitchFamily="34" charset="0"/>
              </a:rPr>
              <a:t>Contrastive Language-Image Pre-Training(CLIP)</a:t>
            </a:r>
            <a:endParaRPr lang="en-US" altLang="zh-TW" sz="2800" b="0" strike="noStrike" spc="-1" dirty="0">
              <a:latin typeface="Arial"/>
            </a:endParaRPr>
          </a:p>
        </p:txBody>
      </p:sp>
      <p:pic>
        <p:nvPicPr>
          <p:cNvPr id="7170" name="Picture 2">
            <a:extLst>
              <a:ext uri="{FF2B5EF4-FFF2-40B4-BE49-F238E27FC236}">
                <a16:creationId xmlns:a16="http://schemas.microsoft.com/office/drawing/2014/main" id="{968428EE-C2C2-4C9D-8AFF-587921F1B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773" y="1988222"/>
            <a:ext cx="11200454" cy="3947869"/>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7C3B84BF-927F-4EE4-A749-E2134FE07326}"/>
              </a:ext>
            </a:extLst>
          </p:cNvPr>
          <p:cNvSpPr txBox="1"/>
          <p:nvPr/>
        </p:nvSpPr>
        <p:spPr>
          <a:xfrm>
            <a:off x="-840341" y="6266898"/>
            <a:ext cx="13872681" cy="246221"/>
          </a:xfrm>
          <a:prstGeom prst="rect">
            <a:avLst/>
          </a:prstGeom>
          <a:noFill/>
        </p:spPr>
        <p:txBody>
          <a:bodyPr wrap="square">
            <a:spAutoFit/>
          </a:bodyPr>
          <a:lstStyle/>
          <a:p>
            <a:pPr algn="ctr"/>
            <a:r>
              <a:rPr lang="en-US" altLang="zh-TW" sz="1000" dirty="0"/>
              <a:t>[3] A. Radford, J. W. Kim, C. </a:t>
            </a:r>
            <a:r>
              <a:rPr lang="en-US" altLang="zh-TW" sz="1000" dirty="0" err="1"/>
              <a:t>Hallacy</a:t>
            </a:r>
            <a:r>
              <a:rPr lang="en-US" altLang="zh-TW" sz="1000" dirty="0"/>
              <a:t>, A. Ramesh, G. Goh, S. Agarwal, G. Sastry, A. </a:t>
            </a:r>
            <a:r>
              <a:rPr lang="en-US" altLang="zh-TW" sz="1000" dirty="0" err="1"/>
              <a:t>Askell</a:t>
            </a:r>
            <a:r>
              <a:rPr lang="en-US" altLang="zh-TW" sz="1000" dirty="0"/>
              <a:t>, P. Mishkin, J. Clark et al., “Learning transferable visual models from natural language supervision,” pp. 8748–8763, 2021.</a:t>
            </a:r>
            <a:endParaRPr lang="zh-TW" altLang="en-US" sz="1000" dirty="0"/>
          </a:p>
        </p:txBody>
      </p:sp>
    </p:spTree>
    <p:extLst>
      <p:ext uri="{BB962C8B-B14F-4D97-AF65-F5344CB8AC3E}">
        <p14:creationId xmlns:p14="http://schemas.microsoft.com/office/powerpoint/2010/main" val="3994746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E81BA686-B4D2-441E-9926-7A34968D987A}"/>
              </a:ext>
            </a:extLst>
          </p:cNvPr>
          <p:cNvGrpSpPr/>
          <p:nvPr/>
        </p:nvGrpSpPr>
        <p:grpSpPr>
          <a:xfrm>
            <a:off x="1055910" y="747048"/>
            <a:ext cx="3927106" cy="1500821"/>
            <a:chOff x="1055913" y="542970"/>
            <a:chExt cx="3927106" cy="1500821"/>
          </a:xfrm>
        </p:grpSpPr>
        <p:grpSp>
          <p:nvGrpSpPr>
            <p:cNvPr id="4" name="群組 3">
              <a:extLst>
                <a:ext uri="{FF2B5EF4-FFF2-40B4-BE49-F238E27FC236}">
                  <a16:creationId xmlns:a16="http://schemas.microsoft.com/office/drawing/2014/main" id="{36D6479C-9FD4-4B29-995C-C9C607D9A6F5}"/>
                </a:ext>
              </a:extLst>
            </p:cNvPr>
            <p:cNvGrpSpPr/>
            <p:nvPr/>
          </p:nvGrpSpPr>
          <p:grpSpPr>
            <a:xfrm>
              <a:off x="1055913" y="542970"/>
              <a:ext cx="3927106" cy="1500821"/>
              <a:chOff x="945077" y="614340"/>
              <a:chExt cx="3927106" cy="1500821"/>
            </a:xfrm>
          </p:grpSpPr>
          <p:sp>
            <p:nvSpPr>
              <p:cNvPr id="21" name="矩形: 圓角 20">
                <a:extLst>
                  <a:ext uri="{FF2B5EF4-FFF2-40B4-BE49-F238E27FC236}">
                    <a16:creationId xmlns:a16="http://schemas.microsoft.com/office/drawing/2014/main" id="{CE150F7C-01FC-4B39-A8C0-5E0166449A14}"/>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文字方塊 2">
                <a:extLst>
                  <a:ext uri="{FF2B5EF4-FFF2-40B4-BE49-F238E27FC236}">
                    <a16:creationId xmlns:a16="http://schemas.microsoft.com/office/drawing/2014/main" id="{BF178E8B-2EF5-4C15-BC1F-1095FDF1EF44}"/>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Chapter1</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2" name="文字方塊 31">
              <a:extLst>
                <a:ext uri="{FF2B5EF4-FFF2-40B4-BE49-F238E27FC236}">
                  <a16:creationId xmlns:a16="http://schemas.microsoft.com/office/drawing/2014/main" id="{58368A1A-6AEC-41E3-A874-0F9C336E1387}"/>
                </a:ext>
              </a:extLst>
            </p:cNvPr>
            <p:cNvSpPr txBox="1"/>
            <p:nvPr/>
          </p:nvSpPr>
          <p:spPr>
            <a:xfrm>
              <a:off x="1959025" y="1201002"/>
              <a:ext cx="2120878" cy="461665"/>
            </a:xfrm>
            <a:prstGeom prst="rect">
              <a:avLst/>
            </a:prstGeom>
            <a:noFill/>
          </p:spPr>
          <p:txBody>
            <a:bodyPr wrap="square" rtlCol="0">
              <a:spAutoFit/>
            </a:bodyPr>
            <a:lstStyle/>
            <a:p>
              <a:r>
                <a:rPr lang="en-US" altLang="zh-TW" sz="2400" b="1" dirty="0">
                  <a:solidFill>
                    <a:schemeClr val="bg1"/>
                  </a:solidFill>
                  <a:latin typeface="Microsoft YaHei" panose="020B0503020204020204" pitchFamily="34" charset="-122"/>
                  <a:ea typeface="Microsoft YaHei" panose="020B0503020204020204" pitchFamily="34" charset="-122"/>
                </a:rPr>
                <a:t>Introduction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36" name="群組 35">
            <a:extLst>
              <a:ext uri="{FF2B5EF4-FFF2-40B4-BE49-F238E27FC236}">
                <a16:creationId xmlns:a16="http://schemas.microsoft.com/office/drawing/2014/main" id="{A4789A27-8193-4DB7-BADF-5FFE3E95B2D7}"/>
              </a:ext>
            </a:extLst>
          </p:cNvPr>
          <p:cNvGrpSpPr/>
          <p:nvPr/>
        </p:nvGrpSpPr>
        <p:grpSpPr>
          <a:xfrm>
            <a:off x="1055911" y="2678589"/>
            <a:ext cx="3927106" cy="1500821"/>
            <a:chOff x="1055913" y="542970"/>
            <a:chExt cx="3927106" cy="1500821"/>
          </a:xfrm>
        </p:grpSpPr>
        <p:grpSp>
          <p:nvGrpSpPr>
            <p:cNvPr id="37" name="群組 36">
              <a:extLst>
                <a:ext uri="{FF2B5EF4-FFF2-40B4-BE49-F238E27FC236}">
                  <a16:creationId xmlns:a16="http://schemas.microsoft.com/office/drawing/2014/main" id="{53A8976D-BA14-4985-B75A-79ED9219E7BF}"/>
                </a:ext>
              </a:extLst>
            </p:cNvPr>
            <p:cNvGrpSpPr/>
            <p:nvPr/>
          </p:nvGrpSpPr>
          <p:grpSpPr>
            <a:xfrm>
              <a:off x="1055913" y="542970"/>
              <a:ext cx="3927106" cy="1500821"/>
              <a:chOff x="945077" y="614340"/>
              <a:chExt cx="3927106" cy="1500821"/>
            </a:xfrm>
          </p:grpSpPr>
          <p:sp>
            <p:nvSpPr>
              <p:cNvPr id="39" name="矩形: 圓角 38">
                <a:extLst>
                  <a:ext uri="{FF2B5EF4-FFF2-40B4-BE49-F238E27FC236}">
                    <a16:creationId xmlns:a16="http://schemas.microsoft.com/office/drawing/2014/main" id="{261546B7-0871-43C3-B327-DC64A7A95E33}"/>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859FC488-2FB0-4190-93A6-793A6F9DDFC9}"/>
                  </a:ext>
                </a:extLst>
              </p:cNvPr>
              <p:cNvSpPr txBox="1"/>
              <p:nvPr/>
            </p:nvSpPr>
            <p:spPr>
              <a:xfrm>
                <a:off x="2275111" y="684924"/>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Chapter3</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8" name="文字方塊 37">
              <a:extLst>
                <a:ext uri="{FF2B5EF4-FFF2-40B4-BE49-F238E27FC236}">
                  <a16:creationId xmlns:a16="http://schemas.microsoft.com/office/drawing/2014/main" id="{8A21BB5F-6B8C-4B27-85FB-127FFB59FF12}"/>
                </a:ext>
              </a:extLst>
            </p:cNvPr>
            <p:cNvSpPr txBox="1"/>
            <p:nvPr/>
          </p:nvSpPr>
          <p:spPr>
            <a:xfrm>
              <a:off x="2214129" y="1239780"/>
              <a:ext cx="1610670"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Method</a:t>
              </a:r>
            </a:p>
          </p:txBody>
        </p:sp>
      </p:grpSp>
      <p:grpSp>
        <p:nvGrpSpPr>
          <p:cNvPr id="41" name="群組 40">
            <a:extLst>
              <a:ext uri="{FF2B5EF4-FFF2-40B4-BE49-F238E27FC236}">
                <a16:creationId xmlns:a16="http://schemas.microsoft.com/office/drawing/2014/main" id="{BAEDB3A1-7A1A-487F-93AA-346E7AAE2E09}"/>
              </a:ext>
            </a:extLst>
          </p:cNvPr>
          <p:cNvGrpSpPr/>
          <p:nvPr/>
        </p:nvGrpSpPr>
        <p:grpSpPr>
          <a:xfrm>
            <a:off x="1055912" y="4776600"/>
            <a:ext cx="3927106" cy="1500821"/>
            <a:chOff x="1055913" y="542970"/>
            <a:chExt cx="3927106" cy="1500821"/>
          </a:xfrm>
        </p:grpSpPr>
        <p:grpSp>
          <p:nvGrpSpPr>
            <p:cNvPr id="42" name="群組 41">
              <a:extLst>
                <a:ext uri="{FF2B5EF4-FFF2-40B4-BE49-F238E27FC236}">
                  <a16:creationId xmlns:a16="http://schemas.microsoft.com/office/drawing/2014/main" id="{76534AA0-0D87-4DDC-926E-E894D6B38AB9}"/>
                </a:ext>
              </a:extLst>
            </p:cNvPr>
            <p:cNvGrpSpPr/>
            <p:nvPr/>
          </p:nvGrpSpPr>
          <p:grpSpPr>
            <a:xfrm>
              <a:off x="1055913" y="542970"/>
              <a:ext cx="3927106" cy="1500821"/>
              <a:chOff x="945077" y="614340"/>
              <a:chExt cx="3927106" cy="1500821"/>
            </a:xfrm>
          </p:grpSpPr>
          <p:sp>
            <p:nvSpPr>
              <p:cNvPr id="44" name="矩形: 圓角 43">
                <a:extLst>
                  <a:ext uri="{FF2B5EF4-FFF2-40B4-BE49-F238E27FC236}">
                    <a16:creationId xmlns:a16="http://schemas.microsoft.com/office/drawing/2014/main" id="{CB60A445-2F4C-455F-9A0A-3559DE8202F4}"/>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文字方塊 44">
                <a:extLst>
                  <a:ext uri="{FF2B5EF4-FFF2-40B4-BE49-F238E27FC236}">
                    <a16:creationId xmlns:a16="http://schemas.microsoft.com/office/drawing/2014/main" id="{29B0C334-6FC4-4D9A-B180-E78C8296DD06}"/>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Chapter5</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43" name="文字方塊 42">
              <a:extLst>
                <a:ext uri="{FF2B5EF4-FFF2-40B4-BE49-F238E27FC236}">
                  <a16:creationId xmlns:a16="http://schemas.microsoft.com/office/drawing/2014/main" id="{426362C0-D708-47B0-93BA-12E13B7AC750}"/>
                </a:ext>
              </a:extLst>
            </p:cNvPr>
            <p:cNvSpPr txBox="1"/>
            <p:nvPr/>
          </p:nvSpPr>
          <p:spPr>
            <a:xfrm>
              <a:off x="1959026" y="1156740"/>
              <a:ext cx="2120878"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Conclusion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46" name="群組 45">
            <a:extLst>
              <a:ext uri="{FF2B5EF4-FFF2-40B4-BE49-F238E27FC236}">
                <a16:creationId xmlns:a16="http://schemas.microsoft.com/office/drawing/2014/main" id="{FCADA8BE-2FCF-428E-9075-5D5A9549B0BC}"/>
              </a:ext>
            </a:extLst>
          </p:cNvPr>
          <p:cNvGrpSpPr/>
          <p:nvPr/>
        </p:nvGrpSpPr>
        <p:grpSpPr>
          <a:xfrm>
            <a:off x="7208983" y="1712634"/>
            <a:ext cx="3927106" cy="1500821"/>
            <a:chOff x="1055913" y="542970"/>
            <a:chExt cx="3927106" cy="1500821"/>
          </a:xfrm>
        </p:grpSpPr>
        <p:grpSp>
          <p:nvGrpSpPr>
            <p:cNvPr id="53" name="群組 52">
              <a:extLst>
                <a:ext uri="{FF2B5EF4-FFF2-40B4-BE49-F238E27FC236}">
                  <a16:creationId xmlns:a16="http://schemas.microsoft.com/office/drawing/2014/main" id="{4C1374E9-AB47-4D65-A700-778843B6E79E}"/>
                </a:ext>
              </a:extLst>
            </p:cNvPr>
            <p:cNvGrpSpPr/>
            <p:nvPr/>
          </p:nvGrpSpPr>
          <p:grpSpPr>
            <a:xfrm>
              <a:off x="1055913" y="542970"/>
              <a:ext cx="3927106" cy="1500821"/>
              <a:chOff x="945077" y="614340"/>
              <a:chExt cx="3927106" cy="1500821"/>
            </a:xfrm>
          </p:grpSpPr>
          <p:sp>
            <p:nvSpPr>
              <p:cNvPr id="56" name="矩形: 圓角 55">
                <a:extLst>
                  <a:ext uri="{FF2B5EF4-FFF2-40B4-BE49-F238E27FC236}">
                    <a16:creationId xmlns:a16="http://schemas.microsoft.com/office/drawing/2014/main" id="{741F7B77-0AF4-400A-A6F4-3ECDA314DA03}"/>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文字方塊 56">
                <a:extLst>
                  <a:ext uri="{FF2B5EF4-FFF2-40B4-BE49-F238E27FC236}">
                    <a16:creationId xmlns:a16="http://schemas.microsoft.com/office/drawing/2014/main" id="{B0075A20-F74A-4B4A-9BD7-1D58C7F6DBE6}"/>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Chapter2</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55" name="文字方塊 54">
              <a:extLst>
                <a:ext uri="{FF2B5EF4-FFF2-40B4-BE49-F238E27FC236}">
                  <a16:creationId xmlns:a16="http://schemas.microsoft.com/office/drawing/2014/main" id="{AFC297E7-3FE3-4198-816E-8F71BC7A0DFA}"/>
                </a:ext>
              </a:extLst>
            </p:cNvPr>
            <p:cNvSpPr txBox="1"/>
            <p:nvPr/>
          </p:nvSpPr>
          <p:spPr>
            <a:xfrm>
              <a:off x="1750748" y="1203442"/>
              <a:ext cx="2537431"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Related works</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58" name="群組 57">
            <a:extLst>
              <a:ext uri="{FF2B5EF4-FFF2-40B4-BE49-F238E27FC236}">
                <a16:creationId xmlns:a16="http://schemas.microsoft.com/office/drawing/2014/main" id="{B8A83072-C96B-4038-B5B4-296F3131A6C4}"/>
              </a:ext>
            </a:extLst>
          </p:cNvPr>
          <p:cNvGrpSpPr/>
          <p:nvPr/>
        </p:nvGrpSpPr>
        <p:grpSpPr>
          <a:xfrm>
            <a:off x="7208982" y="3923535"/>
            <a:ext cx="3927106" cy="1500821"/>
            <a:chOff x="1055913" y="542970"/>
            <a:chExt cx="3927106" cy="1500821"/>
          </a:xfrm>
        </p:grpSpPr>
        <p:grpSp>
          <p:nvGrpSpPr>
            <p:cNvPr id="59" name="群組 58">
              <a:extLst>
                <a:ext uri="{FF2B5EF4-FFF2-40B4-BE49-F238E27FC236}">
                  <a16:creationId xmlns:a16="http://schemas.microsoft.com/office/drawing/2014/main" id="{B46B4FBD-059C-4A72-8E3F-377461F5CDDB}"/>
                </a:ext>
              </a:extLst>
            </p:cNvPr>
            <p:cNvGrpSpPr/>
            <p:nvPr/>
          </p:nvGrpSpPr>
          <p:grpSpPr>
            <a:xfrm>
              <a:off x="1055913" y="542970"/>
              <a:ext cx="3927106" cy="1500821"/>
              <a:chOff x="945077" y="614340"/>
              <a:chExt cx="3927106" cy="1500821"/>
            </a:xfrm>
          </p:grpSpPr>
          <p:sp>
            <p:nvSpPr>
              <p:cNvPr id="61" name="矩形: 圓角 60">
                <a:extLst>
                  <a:ext uri="{FF2B5EF4-FFF2-40B4-BE49-F238E27FC236}">
                    <a16:creationId xmlns:a16="http://schemas.microsoft.com/office/drawing/2014/main" id="{EAAA12F0-8E63-4FF1-8A4E-2D6BFF002E03}"/>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文字方塊 61">
                <a:extLst>
                  <a:ext uri="{FF2B5EF4-FFF2-40B4-BE49-F238E27FC236}">
                    <a16:creationId xmlns:a16="http://schemas.microsoft.com/office/drawing/2014/main" id="{B8EE2E4A-DB09-460F-9B56-60104A4E563C}"/>
                  </a:ext>
                </a:extLst>
              </p:cNvPr>
              <p:cNvSpPr txBox="1"/>
              <p:nvPr/>
            </p:nvSpPr>
            <p:spPr>
              <a:xfrm>
                <a:off x="2275114" y="69695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Chapter4</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60" name="文字方塊 59">
              <a:extLst>
                <a:ext uri="{FF2B5EF4-FFF2-40B4-BE49-F238E27FC236}">
                  <a16:creationId xmlns:a16="http://schemas.microsoft.com/office/drawing/2014/main" id="{FEF23B88-E8C8-47BC-8382-8B4F16CF5A35}"/>
                </a:ext>
              </a:extLst>
            </p:cNvPr>
            <p:cNvSpPr txBox="1"/>
            <p:nvPr/>
          </p:nvSpPr>
          <p:spPr>
            <a:xfrm>
              <a:off x="1959025" y="956078"/>
              <a:ext cx="2120878" cy="1015663"/>
            </a:xfrm>
            <a:prstGeom prst="rect">
              <a:avLst/>
            </a:prstGeom>
            <a:noFill/>
          </p:spPr>
          <p:txBody>
            <a:bodyPr wrap="square" rtlCol="0">
              <a:spAutoFit/>
            </a:bodyPr>
            <a:lstStyle/>
            <a:p>
              <a:pPr algn="ctr"/>
              <a:r>
                <a:rPr lang="en-US" altLang="zh-TW" sz="2000" b="1" dirty="0">
                  <a:solidFill>
                    <a:schemeClr val="bg1"/>
                  </a:solidFill>
                  <a:latin typeface="Microsoft YaHei" panose="020B0503020204020204" pitchFamily="34" charset="-122"/>
                  <a:ea typeface="Microsoft YaHei" panose="020B0503020204020204" pitchFamily="34" charset="-122"/>
                </a:rPr>
                <a:t>Experiments </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&amp;</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Results</a:t>
              </a:r>
              <a:endParaRPr lang="zh-TW" altLang="en-US" sz="20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622055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Why not use Stable Diffusion?</a:t>
            </a:r>
          </a:p>
        </p:txBody>
      </p:sp>
    </p:spTree>
    <p:extLst>
      <p:ext uri="{BB962C8B-B14F-4D97-AF65-F5344CB8AC3E}">
        <p14:creationId xmlns:p14="http://schemas.microsoft.com/office/powerpoint/2010/main" val="179271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766FB537-FDBB-449B-8913-22161896D0D7}"/>
              </a:ext>
            </a:extLst>
          </p:cNvPr>
          <p:cNvSpPr txBox="1"/>
          <p:nvPr/>
        </p:nvSpPr>
        <p:spPr>
          <a:xfrm>
            <a:off x="2569600" y="652789"/>
            <a:ext cx="7052799" cy="523220"/>
          </a:xfrm>
          <a:prstGeom prst="rect">
            <a:avLst/>
          </a:prstGeom>
          <a:noFill/>
        </p:spPr>
        <p:txBody>
          <a:bodyPr wrap="square">
            <a:spAutoFit/>
          </a:bodyPr>
          <a:lstStyle/>
          <a:p>
            <a:pPr algn="ctr"/>
            <a:r>
              <a:rPr lang="en-US" altLang="zh-TW" sz="2800" dirty="0"/>
              <a:t>Why not use Stable Diffusion?</a:t>
            </a:r>
          </a:p>
        </p:txBody>
      </p:sp>
      <p:pic>
        <p:nvPicPr>
          <p:cNvPr id="13" name="Picture 2">
            <a:extLst>
              <a:ext uri="{FF2B5EF4-FFF2-40B4-BE49-F238E27FC236}">
                <a16:creationId xmlns:a16="http://schemas.microsoft.com/office/drawing/2014/main" id="{7846AB2D-B048-4B76-8554-8F941CAA38F9}"/>
              </a:ext>
            </a:extLst>
          </p:cNvPr>
          <p:cNvPicPr>
            <a:picLocks noChangeAspect="1"/>
          </p:cNvPicPr>
          <p:nvPr/>
        </p:nvPicPr>
        <p:blipFill>
          <a:blip r:embed="rId5"/>
          <a:stretch>
            <a:fillRect/>
          </a:stretch>
        </p:blipFill>
        <p:spPr>
          <a:xfrm>
            <a:off x="1300137" y="1379805"/>
            <a:ext cx="4299787" cy="4985678"/>
          </a:xfrm>
          <a:prstGeom prst="rect">
            <a:avLst/>
          </a:prstGeom>
        </p:spPr>
      </p:pic>
      <p:pic>
        <p:nvPicPr>
          <p:cNvPr id="14" name="Picture 1">
            <a:extLst>
              <a:ext uri="{FF2B5EF4-FFF2-40B4-BE49-F238E27FC236}">
                <a16:creationId xmlns:a16="http://schemas.microsoft.com/office/drawing/2014/main" id="{C5E57655-9EBA-449A-BBBA-39E006B1D0ED}"/>
              </a:ext>
            </a:extLst>
          </p:cNvPr>
          <p:cNvPicPr>
            <a:picLocks noChangeAspect="1"/>
          </p:cNvPicPr>
          <p:nvPr/>
        </p:nvPicPr>
        <p:blipFill rotWithShape="1">
          <a:blip r:embed="rId6"/>
          <a:srcRect b="8373"/>
          <a:stretch/>
        </p:blipFill>
        <p:spPr>
          <a:xfrm>
            <a:off x="6592077" y="1396725"/>
            <a:ext cx="4120803" cy="4985678"/>
          </a:xfrm>
          <a:prstGeom prst="rect">
            <a:avLst/>
          </a:prstGeom>
        </p:spPr>
      </p:pic>
    </p:spTree>
    <p:extLst>
      <p:ext uri="{BB962C8B-B14F-4D97-AF65-F5344CB8AC3E}">
        <p14:creationId xmlns:p14="http://schemas.microsoft.com/office/powerpoint/2010/main" val="495497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766FB537-FDBB-449B-8913-22161896D0D7}"/>
              </a:ext>
            </a:extLst>
          </p:cNvPr>
          <p:cNvSpPr txBox="1"/>
          <p:nvPr/>
        </p:nvSpPr>
        <p:spPr>
          <a:xfrm>
            <a:off x="2569600" y="652789"/>
            <a:ext cx="7052799" cy="523220"/>
          </a:xfrm>
          <a:prstGeom prst="rect">
            <a:avLst/>
          </a:prstGeom>
          <a:noFill/>
        </p:spPr>
        <p:txBody>
          <a:bodyPr wrap="square">
            <a:spAutoFit/>
          </a:bodyPr>
          <a:lstStyle/>
          <a:p>
            <a:pPr algn="ctr"/>
            <a:r>
              <a:rPr lang="en-US" altLang="zh-TW" sz="2800" dirty="0"/>
              <a:t>Why not use Stable Diffusion?</a:t>
            </a:r>
          </a:p>
        </p:txBody>
      </p:sp>
      <p:pic>
        <p:nvPicPr>
          <p:cNvPr id="13" name="Picture 2">
            <a:extLst>
              <a:ext uri="{FF2B5EF4-FFF2-40B4-BE49-F238E27FC236}">
                <a16:creationId xmlns:a16="http://schemas.microsoft.com/office/drawing/2014/main" id="{7846AB2D-B048-4B76-8554-8F941CAA38F9}"/>
              </a:ext>
            </a:extLst>
          </p:cNvPr>
          <p:cNvPicPr>
            <a:picLocks noChangeAspect="1"/>
          </p:cNvPicPr>
          <p:nvPr/>
        </p:nvPicPr>
        <p:blipFill>
          <a:blip r:embed="rId5"/>
          <a:stretch>
            <a:fillRect/>
          </a:stretch>
        </p:blipFill>
        <p:spPr>
          <a:xfrm>
            <a:off x="-4657171" y="1379805"/>
            <a:ext cx="4299787" cy="4985678"/>
          </a:xfrm>
          <a:prstGeom prst="rect">
            <a:avLst/>
          </a:prstGeom>
        </p:spPr>
      </p:pic>
      <p:pic>
        <p:nvPicPr>
          <p:cNvPr id="14" name="Picture 1">
            <a:extLst>
              <a:ext uri="{FF2B5EF4-FFF2-40B4-BE49-F238E27FC236}">
                <a16:creationId xmlns:a16="http://schemas.microsoft.com/office/drawing/2014/main" id="{C5E57655-9EBA-449A-BBBA-39E006B1D0ED}"/>
              </a:ext>
            </a:extLst>
          </p:cNvPr>
          <p:cNvPicPr>
            <a:picLocks noChangeAspect="1"/>
          </p:cNvPicPr>
          <p:nvPr/>
        </p:nvPicPr>
        <p:blipFill rotWithShape="1">
          <a:blip r:embed="rId6"/>
          <a:srcRect b="8373"/>
          <a:stretch/>
        </p:blipFill>
        <p:spPr>
          <a:xfrm>
            <a:off x="12484884" y="1396725"/>
            <a:ext cx="4120803" cy="4985678"/>
          </a:xfrm>
          <a:prstGeom prst="rect">
            <a:avLst/>
          </a:prstGeom>
        </p:spPr>
      </p:pic>
      <p:pic>
        <p:nvPicPr>
          <p:cNvPr id="3" name="圖片 2">
            <a:extLst>
              <a:ext uri="{FF2B5EF4-FFF2-40B4-BE49-F238E27FC236}">
                <a16:creationId xmlns:a16="http://schemas.microsoft.com/office/drawing/2014/main" id="{42FF202E-7167-4AEC-8BC9-FAD1E99C57B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6664" y="1430458"/>
            <a:ext cx="4876800" cy="4876800"/>
          </a:xfrm>
          <a:prstGeom prst="rect">
            <a:avLst/>
          </a:prstGeom>
        </p:spPr>
      </p:pic>
      <p:sp>
        <p:nvSpPr>
          <p:cNvPr id="15" name="文字方塊 14">
            <a:extLst>
              <a:ext uri="{FF2B5EF4-FFF2-40B4-BE49-F238E27FC236}">
                <a16:creationId xmlns:a16="http://schemas.microsoft.com/office/drawing/2014/main" id="{AB472CD7-2704-4436-B51E-E163B7B6D8B0}"/>
              </a:ext>
            </a:extLst>
          </p:cNvPr>
          <p:cNvSpPr txBox="1"/>
          <p:nvPr/>
        </p:nvSpPr>
        <p:spPr>
          <a:xfrm>
            <a:off x="1162756" y="3209721"/>
            <a:ext cx="3262488" cy="1200329"/>
          </a:xfrm>
          <a:prstGeom prst="rect">
            <a:avLst/>
          </a:prstGeom>
          <a:noFill/>
        </p:spPr>
        <p:txBody>
          <a:bodyPr wrap="square">
            <a:spAutoFit/>
          </a:bodyPr>
          <a:lstStyle/>
          <a:p>
            <a:pPr algn="ctr"/>
            <a:r>
              <a:rPr lang="en-US" altLang="zh-TW" dirty="0"/>
              <a:t>“</a:t>
            </a:r>
            <a:r>
              <a:rPr lang="zh-TW" altLang="en-US" dirty="0"/>
              <a:t>A close up image of a surface mounted device SMD component on a  printed circuit board.</a:t>
            </a:r>
            <a:r>
              <a:rPr lang="en-US" altLang="zh-TW" dirty="0"/>
              <a:t>”</a:t>
            </a:r>
            <a:endParaRPr lang="zh-TW" altLang="en-US" dirty="0"/>
          </a:p>
        </p:txBody>
      </p:sp>
    </p:spTree>
    <p:extLst>
      <p:ext uri="{BB962C8B-B14F-4D97-AF65-F5344CB8AC3E}">
        <p14:creationId xmlns:p14="http://schemas.microsoft.com/office/powerpoint/2010/main" val="2016901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AF2FC3E4-AEE2-4DC2-A6E2-C2C9E950248A}"/>
              </a:ext>
            </a:extLst>
          </p:cNvPr>
          <p:cNvGrpSpPr/>
          <p:nvPr/>
        </p:nvGrpSpPr>
        <p:grpSpPr>
          <a:xfrm>
            <a:off x="-252997" y="2374395"/>
            <a:ext cx="12697993" cy="2106510"/>
            <a:chOff x="1055911" y="533071"/>
            <a:chExt cx="3927106" cy="1500821"/>
          </a:xfrm>
        </p:grpSpPr>
        <p:grpSp>
          <p:nvGrpSpPr>
            <p:cNvPr id="12" name="群組 11">
              <a:extLst>
                <a:ext uri="{FF2B5EF4-FFF2-40B4-BE49-F238E27FC236}">
                  <a16:creationId xmlns:a16="http://schemas.microsoft.com/office/drawing/2014/main" id="{39A5905C-3635-451C-A78C-05F50D6086BC}"/>
                </a:ext>
              </a:extLst>
            </p:cNvPr>
            <p:cNvGrpSpPr/>
            <p:nvPr/>
          </p:nvGrpSpPr>
          <p:grpSpPr>
            <a:xfrm>
              <a:off x="1055911" y="533071"/>
              <a:ext cx="3927106" cy="1500821"/>
              <a:chOff x="945075" y="604441"/>
              <a:chExt cx="3927106" cy="1500821"/>
            </a:xfrm>
          </p:grpSpPr>
          <p:sp>
            <p:nvSpPr>
              <p:cNvPr id="14" name="矩形: 圓角 13">
                <a:extLst>
                  <a:ext uri="{FF2B5EF4-FFF2-40B4-BE49-F238E27FC236}">
                    <a16:creationId xmlns:a16="http://schemas.microsoft.com/office/drawing/2014/main" id="{FBA03CB6-3F7E-4D72-A6D0-ADB6C73E619F}"/>
                  </a:ext>
                </a:extLst>
              </p:cNvPr>
              <p:cNvSpPr/>
              <p:nvPr/>
            </p:nvSpPr>
            <p:spPr>
              <a:xfrm>
                <a:off x="945075" y="604441"/>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E919401-41F4-411B-B239-C51C8AF1F56B}"/>
                  </a:ext>
                </a:extLst>
              </p:cNvPr>
              <p:cNvSpPr txBox="1"/>
              <p:nvPr/>
            </p:nvSpPr>
            <p:spPr>
              <a:xfrm>
                <a:off x="2282144" y="731510"/>
                <a:ext cx="1267033" cy="328922"/>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Chapter3</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
          <p:nvSpPr>
            <p:cNvPr id="13" name="文字方塊 12">
              <a:extLst>
                <a:ext uri="{FF2B5EF4-FFF2-40B4-BE49-F238E27FC236}">
                  <a16:creationId xmlns:a16="http://schemas.microsoft.com/office/drawing/2014/main" id="{C5375E63-1298-4259-A143-44A1B8DBC0B7}"/>
                </a:ext>
              </a:extLst>
            </p:cNvPr>
            <p:cNvSpPr txBox="1"/>
            <p:nvPr/>
          </p:nvSpPr>
          <p:spPr>
            <a:xfrm>
              <a:off x="1959024" y="1281232"/>
              <a:ext cx="2120878" cy="460490"/>
            </a:xfrm>
            <a:prstGeom prst="rect">
              <a:avLst/>
            </a:prstGeom>
            <a:noFill/>
          </p:spPr>
          <p:txBody>
            <a:bodyPr wrap="square" rtlCol="0">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Method</a:t>
              </a:r>
            </a:p>
          </p:txBody>
        </p:sp>
      </p:grpSp>
    </p:spTree>
    <p:extLst>
      <p:ext uri="{BB962C8B-B14F-4D97-AF65-F5344CB8AC3E}">
        <p14:creationId xmlns:p14="http://schemas.microsoft.com/office/powerpoint/2010/main" val="14105381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5CF2DA69-9440-4B3F-9ADB-8EEE7CCD1F2B}"/>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Compositional Condition Diffusion Models</a:t>
            </a:r>
          </a:p>
        </p:txBody>
      </p:sp>
    </p:spTree>
    <p:extLst>
      <p:ext uri="{BB962C8B-B14F-4D97-AF65-F5344CB8AC3E}">
        <p14:creationId xmlns:p14="http://schemas.microsoft.com/office/powerpoint/2010/main" val="68965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CAC50E86-4BEB-4C54-A98F-DD4B46436559}"/>
              </a:ext>
            </a:extLst>
          </p:cNvPr>
          <p:cNvSpPr txBox="1"/>
          <p:nvPr/>
        </p:nvSpPr>
        <p:spPr>
          <a:xfrm>
            <a:off x="2560690" y="820797"/>
            <a:ext cx="7052799" cy="523220"/>
          </a:xfrm>
          <a:prstGeom prst="rect">
            <a:avLst/>
          </a:prstGeom>
          <a:noFill/>
        </p:spPr>
        <p:txBody>
          <a:bodyPr wrap="square">
            <a:spAutoFit/>
          </a:bodyPr>
          <a:lstStyle/>
          <a:p>
            <a:pPr algn="ctr"/>
            <a:r>
              <a:rPr lang="en-US" altLang="zh-TW" sz="2800" dirty="0"/>
              <a:t>Compositional Condition Diffusion Models</a:t>
            </a:r>
          </a:p>
        </p:txBody>
      </p:sp>
      <p:pic>
        <p:nvPicPr>
          <p:cNvPr id="3" name="圖片 2">
            <a:extLst>
              <a:ext uri="{FF2B5EF4-FFF2-40B4-BE49-F238E27FC236}">
                <a16:creationId xmlns:a16="http://schemas.microsoft.com/office/drawing/2014/main" id="{584AF057-C6C4-49A9-B7FD-07AA763499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531" y="1344017"/>
            <a:ext cx="10656938" cy="5112403"/>
          </a:xfrm>
          <a:prstGeom prst="rect">
            <a:avLst/>
          </a:prstGeom>
        </p:spPr>
      </p:pic>
    </p:spTree>
    <p:extLst>
      <p:ext uri="{BB962C8B-B14F-4D97-AF65-F5344CB8AC3E}">
        <p14:creationId xmlns:p14="http://schemas.microsoft.com/office/powerpoint/2010/main" val="37407107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8425AF66-7D2F-43AE-9580-F540D95DE33D}"/>
              </a:ext>
            </a:extLst>
          </p:cNvPr>
          <p:cNvSpPr txBox="1"/>
          <p:nvPr/>
        </p:nvSpPr>
        <p:spPr>
          <a:xfrm>
            <a:off x="1056383" y="781349"/>
            <a:ext cx="3663877" cy="461665"/>
          </a:xfrm>
          <a:prstGeom prst="rect">
            <a:avLst/>
          </a:prstGeom>
          <a:noFill/>
        </p:spPr>
        <p:txBody>
          <a:bodyPr wrap="square" rtlCol="0">
            <a:spAutoFit/>
          </a:bodyPr>
          <a:lstStyle/>
          <a:p>
            <a:r>
              <a:rPr lang="en-US" altLang="zh-TW" sz="2400" dirty="0">
                <a:latin typeface="Söhne"/>
              </a:rPr>
              <a:t>Forward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3AEBD544-D246-4948-BAB8-74923D637B84}"/>
                  </a:ext>
                </a:extLst>
              </p:cNvPr>
              <p:cNvSpPr txBox="1"/>
              <p:nvPr/>
            </p:nvSpPr>
            <p:spPr>
              <a:xfrm>
                <a:off x="2808719" y="1824201"/>
                <a:ext cx="6574557" cy="599138"/>
              </a:xfrm>
              <a:prstGeom prst="rect">
                <a:avLst/>
              </a:prstGeom>
              <a:noFill/>
            </p:spPr>
            <p:txBody>
              <a:bodyPr wrap="none" lIns="0" tIns="0" rIns="0" bIns="0" rtlCol="0">
                <a:spAutoFit/>
              </a:bodyPr>
              <a:lstStyle/>
              <a:p>
                <a14:m>
                  <m:oMath xmlns:m="http://schemas.openxmlformats.org/officeDocument/2006/math">
                    <m:r>
                      <a:rPr lang="zh-TW" altLang="en-US" sz="3200" i="1" smtClean="0">
                        <a:solidFill>
                          <a:schemeClr val="tx1"/>
                        </a:solidFill>
                        <a:latin typeface="Cambria Math" panose="02040503050406030204" pitchFamily="18" charset="0"/>
                      </a:rPr>
                      <m:t>𝑞</m:t>
                    </m:r>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r>
                      <a:rPr lang="en-US" altLang="zh-TW" sz="3200" b="0" i="0" smtClean="0">
                        <a:solidFill>
                          <a:schemeClr val="tx1"/>
                        </a:solidFill>
                        <a:latin typeface="Cambria Math" panose="02040503050406030204" pitchFamily="18" charset="0"/>
                      </a:rPr>
                      <m:t>=</m:t>
                    </m:r>
                  </m:oMath>
                </a14:m>
                <a:r>
                  <a:rPr lang="en-US" altLang="zh-TW" sz="3200" dirty="0">
                    <a:solidFill>
                      <a:schemeClr val="tx1"/>
                    </a:solidFill>
                  </a:rPr>
                  <a:t> </a:t>
                </a:r>
                <a14:m>
                  <m:oMath xmlns:m="http://schemas.openxmlformats.org/officeDocument/2006/math">
                    <m:r>
                      <a:rPr lang="en-US" altLang="zh-TW" sz="3200" i="1" dirty="0" smtClean="0">
                        <a:solidFill>
                          <a:schemeClr val="tx1"/>
                        </a:solidFill>
                        <a:latin typeface="Cambria Math" panose="02040503050406030204" pitchFamily="18" charset="0"/>
                      </a:rPr>
                      <m:t>𝑁</m:t>
                    </m:r>
                    <m:d>
                      <m:dPr>
                        <m:ctrlPr>
                          <a:rPr lang="en-US" altLang="zh-TW" sz="3200" i="1" dirty="0" smtClean="0">
                            <a:solidFill>
                              <a:schemeClr val="tx1"/>
                            </a:solidFill>
                            <a:latin typeface="Cambria Math" panose="02040503050406030204" pitchFamily="18" charset="0"/>
                          </a:rPr>
                        </m:ctrlPr>
                      </m:dPr>
                      <m:e>
                        <m:sSub>
                          <m:sSubPr>
                            <m:ctrlPr>
                              <a:rPr lang="en-US" altLang="zh-TW" sz="3200" i="1" dirty="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sub>
                        </m:sSub>
                        <m:r>
                          <a:rPr lang="en-US" altLang="zh-TW" sz="3200" i="1" dirty="0" smtClean="0">
                            <a:solidFill>
                              <a:schemeClr val="tx1"/>
                            </a:solidFill>
                            <a:latin typeface="Cambria Math" panose="02040503050406030204" pitchFamily="18" charset="0"/>
                          </a:rPr>
                          <m:t>;</m:t>
                        </m:r>
                        <m:rad>
                          <m:radPr>
                            <m:degHide m:val="on"/>
                            <m:ctrlPr>
                              <a:rPr lang="en-US" altLang="zh-TW" sz="3200" i="1" dirty="0" smtClean="0">
                                <a:solidFill>
                                  <a:schemeClr val="tx1"/>
                                </a:solidFill>
                                <a:latin typeface="Cambria Math" panose="02040503050406030204" pitchFamily="18" charset="0"/>
                              </a:rPr>
                            </m:ctrlPr>
                          </m:radPr>
                          <m:deg/>
                          <m:e>
                            <m:r>
                              <a:rPr lang="en-US" altLang="zh-TW" sz="3200" i="1" dirty="0" smtClean="0">
                                <a:solidFill>
                                  <a:schemeClr val="tx1"/>
                                </a:solidFill>
                                <a:latin typeface="Cambria Math" panose="02040503050406030204" pitchFamily="18" charset="0"/>
                              </a:rPr>
                              <m:t>1−</m:t>
                            </m:r>
                            <m:sSub>
                              <m:sSubPr>
                                <m:ctrlPr>
                                  <a:rPr lang="en-US" altLang="zh-TW" sz="3200" i="1" dirty="0" smtClean="0">
                                    <a:solidFill>
                                      <a:schemeClr val="tx1"/>
                                    </a:solidFill>
                                    <a:latin typeface="Cambria Math" panose="02040503050406030204" pitchFamily="18" charset="0"/>
                                  </a:rPr>
                                </m:ctrlPr>
                              </m:sSubPr>
                              <m:e>
                                <m:r>
                                  <a:rPr lang="en-US" altLang="zh-TW" sz="3200" i="1" dirty="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e>
                        </m:rad>
                        <m:sSub>
                          <m:sSubPr>
                            <m:ctrlPr>
                              <a:rPr lang="en-US" altLang="zh-TW" sz="3200" i="1" dirty="0" smtClean="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r>
                              <a:rPr lang="en-US" altLang="zh-TW" sz="3200" b="0" i="1" dirty="0" smtClean="0">
                                <a:solidFill>
                                  <a:schemeClr val="tx1"/>
                                </a:solidFill>
                                <a:latin typeface="Cambria Math" panose="02040503050406030204" pitchFamily="18" charset="0"/>
                              </a:rPr>
                              <m:t>−1</m:t>
                            </m:r>
                          </m:sub>
                        </m:sSub>
                        <m:r>
                          <a:rPr lang="en-US" altLang="zh-TW" sz="3200" i="1" dirty="0" smtClean="0">
                            <a:solidFill>
                              <a:schemeClr val="tx1"/>
                            </a:solidFill>
                            <a:latin typeface="Cambria Math" panose="02040503050406030204" pitchFamily="18" charset="0"/>
                          </a:rPr>
                          <m:t>,</m:t>
                        </m:r>
                        <m:sSub>
                          <m:sSubPr>
                            <m:ctrlPr>
                              <a:rPr lang="en-US" altLang="zh-TW" sz="3200" i="1" dirty="0" smtClean="0">
                                <a:solidFill>
                                  <a:schemeClr val="tx1"/>
                                </a:solidFill>
                                <a:latin typeface="Cambria Math" panose="02040503050406030204" pitchFamily="18" charset="0"/>
                              </a:rPr>
                            </m:ctrlPr>
                          </m:sSubPr>
                          <m:e>
                            <m:r>
                              <a:rPr lang="en-US" altLang="zh-TW" sz="3200" i="1" dirty="0" smtClean="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𝐼</m:t>
                        </m:r>
                      </m:e>
                    </m:d>
                  </m:oMath>
                </a14:m>
                <a:r>
                  <a:rPr lang="en-US" altLang="zh-TW" sz="3200" dirty="0">
                    <a:solidFill>
                      <a:schemeClr val="tx1"/>
                    </a:solidFill>
                  </a:rPr>
                  <a:t> </a:t>
                </a:r>
                <a:endParaRPr lang="zh-TW" altLang="en-US" sz="3200" dirty="0">
                  <a:solidFill>
                    <a:schemeClr val="tx1"/>
                  </a:solidFill>
                </a:endParaRPr>
              </a:p>
            </p:txBody>
          </p:sp>
        </mc:Choice>
        <mc:Fallback xmlns="">
          <p:sp>
            <p:nvSpPr>
              <p:cNvPr id="23" name="文字方塊 22">
                <a:extLst>
                  <a:ext uri="{FF2B5EF4-FFF2-40B4-BE49-F238E27FC236}">
                    <a16:creationId xmlns:a16="http://schemas.microsoft.com/office/drawing/2014/main" id="{3AEBD544-D246-4948-BAB8-74923D637B84}"/>
                  </a:ext>
                </a:extLst>
              </p:cNvPr>
              <p:cNvSpPr txBox="1">
                <a:spLocks noRot="1" noChangeAspect="1" noMove="1" noResize="1" noEditPoints="1" noAdjustHandles="1" noChangeArrowheads="1" noChangeShapeType="1" noTextEdit="1"/>
              </p:cNvSpPr>
              <p:nvPr/>
            </p:nvSpPr>
            <p:spPr>
              <a:xfrm>
                <a:off x="2808719" y="1824201"/>
                <a:ext cx="6574557" cy="599138"/>
              </a:xfrm>
              <a:prstGeom prst="rect">
                <a:avLst/>
              </a:prstGeom>
              <a:blipFill>
                <a:blip r:embed="rId5"/>
                <a:stretch>
                  <a:fillRect/>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697331CD-9B05-4ED3-AE7C-D386D70AA95F}"/>
              </a:ext>
            </a:extLst>
          </p:cNvPr>
          <p:cNvSpPr txBox="1"/>
          <p:nvPr/>
        </p:nvSpPr>
        <p:spPr>
          <a:xfrm>
            <a:off x="1056383" y="3849200"/>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71365F81-5B24-4F6C-A0BD-A97E62BEBC77}"/>
                  </a:ext>
                </a:extLst>
              </p:cNvPr>
              <p:cNvSpPr txBox="1"/>
              <p:nvPr/>
            </p:nvSpPr>
            <p:spPr>
              <a:xfrm>
                <a:off x="2271490" y="4833097"/>
                <a:ext cx="7649017"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𝑝</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𝑁</m:t>
                      </m:r>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𝑡</m:t>
                              </m:r>
                            </m:e>
                          </m:d>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𝛴</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e>
                          </m:d>
                        </m:e>
                      </m:d>
                    </m:oMath>
                  </m:oMathPara>
                </a14:m>
                <a:endParaRPr lang="zh-TW" altLang="en-US" sz="3200" dirty="0">
                  <a:solidFill>
                    <a:schemeClr val="tx1"/>
                  </a:solidFill>
                </a:endParaRPr>
              </a:p>
            </p:txBody>
          </p:sp>
        </mc:Choice>
        <mc:Fallback xmlns="">
          <p:sp>
            <p:nvSpPr>
              <p:cNvPr id="39" name="文字方塊 38">
                <a:extLst>
                  <a:ext uri="{FF2B5EF4-FFF2-40B4-BE49-F238E27FC236}">
                    <a16:creationId xmlns:a16="http://schemas.microsoft.com/office/drawing/2014/main" id="{71365F81-5B24-4F6C-A0BD-A97E62BEBC77}"/>
                  </a:ext>
                </a:extLst>
              </p:cNvPr>
              <p:cNvSpPr txBox="1">
                <a:spLocks noRot="1" noChangeAspect="1" noMove="1" noResize="1" noEditPoints="1" noAdjustHandles="1" noChangeArrowheads="1" noChangeShapeType="1" noTextEdit="1"/>
              </p:cNvSpPr>
              <p:nvPr/>
            </p:nvSpPr>
            <p:spPr>
              <a:xfrm>
                <a:off x="2271490" y="4833097"/>
                <a:ext cx="7649017" cy="555858"/>
              </a:xfrm>
              <a:prstGeom prst="rect">
                <a:avLst/>
              </a:prstGeom>
              <a:blipFill>
                <a:blip r:embed="rId6"/>
                <a:stretch>
                  <a:fillRect b="-109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33429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8425AF66-7D2F-43AE-9580-F540D95DE33D}"/>
              </a:ext>
            </a:extLst>
          </p:cNvPr>
          <p:cNvSpPr txBox="1"/>
          <p:nvPr/>
        </p:nvSpPr>
        <p:spPr>
          <a:xfrm>
            <a:off x="1056383" y="781349"/>
            <a:ext cx="3663877" cy="461665"/>
          </a:xfrm>
          <a:prstGeom prst="rect">
            <a:avLst/>
          </a:prstGeom>
          <a:noFill/>
        </p:spPr>
        <p:txBody>
          <a:bodyPr wrap="square" rtlCol="0">
            <a:spAutoFit/>
          </a:bodyPr>
          <a:lstStyle/>
          <a:p>
            <a:r>
              <a:rPr lang="en-US" altLang="zh-TW" sz="2400" dirty="0">
                <a:latin typeface="Söhne"/>
              </a:rPr>
              <a:t>Forward Diffusion Process:</a:t>
            </a:r>
            <a:endParaRPr lang="zh-TW" altLang="en-US" sz="2400" dirty="0">
              <a:latin typeface="Söhne"/>
            </a:endParaRPr>
          </a:p>
        </p:txBody>
      </p:sp>
      <p:sp>
        <p:nvSpPr>
          <p:cNvPr id="38" name="文字方塊 37">
            <a:extLst>
              <a:ext uri="{FF2B5EF4-FFF2-40B4-BE49-F238E27FC236}">
                <a16:creationId xmlns:a16="http://schemas.microsoft.com/office/drawing/2014/main" id="{697331CD-9B05-4ED3-AE7C-D386D70AA95F}"/>
              </a:ext>
            </a:extLst>
          </p:cNvPr>
          <p:cNvSpPr txBox="1"/>
          <p:nvPr/>
        </p:nvSpPr>
        <p:spPr>
          <a:xfrm>
            <a:off x="1056383" y="3849200"/>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1D98F49E-00DF-4B4F-BC17-9436485C2755}"/>
                  </a:ext>
                </a:extLst>
              </p:cNvPr>
              <p:cNvSpPr txBox="1"/>
              <p:nvPr/>
            </p:nvSpPr>
            <p:spPr>
              <a:xfrm>
                <a:off x="2290025" y="1867481"/>
                <a:ext cx="7594130" cy="599138"/>
              </a:xfrm>
              <a:prstGeom prst="rect">
                <a:avLst/>
              </a:prstGeom>
              <a:noFill/>
            </p:spPr>
            <p:txBody>
              <a:bodyPr wrap="none" lIns="0" tIns="0" rIns="0" bIns="0" rtlCol="0">
                <a:spAutoFit/>
              </a:bodyPr>
              <a:lstStyle/>
              <a:p>
                <a14:m>
                  <m:oMath xmlns:m="http://schemas.openxmlformats.org/officeDocument/2006/math">
                    <m:r>
                      <a:rPr lang="zh-TW" altLang="en-US" sz="3200" i="1" smtClean="0">
                        <a:solidFill>
                          <a:schemeClr val="tx1"/>
                        </a:solidFill>
                        <a:latin typeface="Cambria Math" panose="02040503050406030204" pitchFamily="18" charset="0"/>
                      </a:rPr>
                      <m:t>𝑞</m:t>
                    </m:r>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en-US" altLang="zh-TW" sz="3200" b="0" i="0" smtClean="0">
                        <a:solidFill>
                          <a:schemeClr val="tx1"/>
                        </a:solidFill>
                        <a:latin typeface="Cambria Math" panose="02040503050406030204" pitchFamily="18" charset="0"/>
                      </a:rPr>
                      <m:t>=</m:t>
                    </m:r>
                  </m:oMath>
                </a14:m>
                <a:r>
                  <a:rPr lang="en-US" altLang="zh-TW" sz="3200" dirty="0">
                    <a:solidFill>
                      <a:schemeClr val="tx1"/>
                    </a:solidFill>
                  </a:rPr>
                  <a:t> </a:t>
                </a:r>
                <a14:m>
                  <m:oMath xmlns:m="http://schemas.openxmlformats.org/officeDocument/2006/math">
                    <m:r>
                      <a:rPr lang="en-US" altLang="zh-TW" sz="3200" i="1" dirty="0" smtClean="0">
                        <a:solidFill>
                          <a:schemeClr val="tx1"/>
                        </a:solidFill>
                        <a:latin typeface="Cambria Math" panose="02040503050406030204" pitchFamily="18" charset="0"/>
                      </a:rPr>
                      <m:t>𝑁</m:t>
                    </m:r>
                    <m:d>
                      <m:dPr>
                        <m:ctrlPr>
                          <a:rPr lang="en-US" altLang="zh-TW" sz="3200" i="1" dirty="0" smtClean="0">
                            <a:solidFill>
                              <a:schemeClr val="tx1"/>
                            </a:solidFill>
                            <a:latin typeface="Cambria Math" panose="02040503050406030204" pitchFamily="18" charset="0"/>
                          </a:rPr>
                        </m:ctrlPr>
                      </m:dPr>
                      <m:e>
                        <m:sSub>
                          <m:sSubPr>
                            <m:ctrlPr>
                              <a:rPr lang="en-US" altLang="zh-TW" sz="3200" i="1" dirty="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m:t>
                        </m:r>
                        <m:r>
                          <a:rPr lang="en-US" altLang="zh-TW" sz="3200" b="0" i="1" dirty="0" smtClean="0">
                            <a:solidFill>
                              <a:srgbClr val="FF0000"/>
                            </a:solidFill>
                            <a:latin typeface="Cambria Math" panose="02040503050406030204" pitchFamily="18" charset="0"/>
                          </a:rPr>
                          <m:t>𝑐</m:t>
                        </m:r>
                        <m:r>
                          <a:rPr lang="en-US" altLang="zh-TW" sz="3200" i="1" dirty="0" smtClean="0">
                            <a:solidFill>
                              <a:schemeClr val="tx1"/>
                            </a:solidFill>
                            <a:latin typeface="Cambria Math" panose="02040503050406030204" pitchFamily="18" charset="0"/>
                          </a:rPr>
                          <m:t>;</m:t>
                        </m:r>
                        <m:rad>
                          <m:radPr>
                            <m:degHide m:val="on"/>
                            <m:ctrlPr>
                              <a:rPr lang="en-US" altLang="zh-TW" sz="3200" i="1" dirty="0" smtClean="0">
                                <a:solidFill>
                                  <a:schemeClr val="tx1"/>
                                </a:solidFill>
                                <a:latin typeface="Cambria Math" panose="02040503050406030204" pitchFamily="18" charset="0"/>
                              </a:rPr>
                            </m:ctrlPr>
                          </m:radPr>
                          <m:deg/>
                          <m:e>
                            <m:r>
                              <a:rPr lang="en-US" altLang="zh-TW" sz="3200" i="1" dirty="0" smtClean="0">
                                <a:solidFill>
                                  <a:schemeClr val="tx1"/>
                                </a:solidFill>
                                <a:latin typeface="Cambria Math" panose="02040503050406030204" pitchFamily="18" charset="0"/>
                              </a:rPr>
                              <m:t>1−</m:t>
                            </m:r>
                            <m:sSub>
                              <m:sSubPr>
                                <m:ctrlPr>
                                  <a:rPr lang="en-US" altLang="zh-TW" sz="3200" i="1" dirty="0" smtClean="0">
                                    <a:solidFill>
                                      <a:schemeClr val="tx1"/>
                                    </a:solidFill>
                                    <a:latin typeface="Cambria Math" panose="02040503050406030204" pitchFamily="18" charset="0"/>
                                  </a:rPr>
                                </m:ctrlPr>
                              </m:sSubPr>
                              <m:e>
                                <m:r>
                                  <a:rPr lang="en-US" altLang="zh-TW" sz="3200" i="1" dirty="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e>
                        </m:rad>
                        <m:sSub>
                          <m:sSubPr>
                            <m:ctrlPr>
                              <a:rPr lang="en-US" altLang="zh-TW" sz="3200" i="1" dirty="0" smtClean="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r>
                              <a:rPr lang="en-US" altLang="zh-TW" sz="3200" b="0" i="1" dirty="0" smtClean="0">
                                <a:solidFill>
                                  <a:schemeClr val="tx1"/>
                                </a:solidFill>
                                <a:latin typeface="Cambria Math" panose="02040503050406030204" pitchFamily="18" charset="0"/>
                              </a:rPr>
                              <m:t>−1</m:t>
                            </m:r>
                          </m:sub>
                        </m:sSub>
                        <m:r>
                          <a:rPr lang="en-US" altLang="zh-TW" sz="3200" b="0" i="1" dirty="0" smtClean="0">
                            <a:solidFill>
                              <a:schemeClr val="tx1"/>
                            </a:solidFill>
                            <a:latin typeface="Cambria Math" panose="02040503050406030204" pitchFamily="18" charset="0"/>
                          </a:rPr>
                          <m:t>|</m:t>
                        </m:r>
                        <m:r>
                          <a:rPr lang="en-US" altLang="zh-TW" sz="3200" b="0" i="1" dirty="0" smtClean="0">
                            <a:solidFill>
                              <a:srgbClr val="FF0000"/>
                            </a:solidFill>
                            <a:latin typeface="Cambria Math" panose="02040503050406030204" pitchFamily="18" charset="0"/>
                          </a:rPr>
                          <m:t>𝑐</m:t>
                        </m:r>
                        <m:r>
                          <a:rPr lang="en-US" altLang="zh-TW" sz="3200" i="1" dirty="0" smtClean="0">
                            <a:solidFill>
                              <a:schemeClr val="tx1"/>
                            </a:solidFill>
                            <a:latin typeface="Cambria Math" panose="02040503050406030204" pitchFamily="18" charset="0"/>
                          </a:rPr>
                          <m:t>,</m:t>
                        </m:r>
                        <m:sSub>
                          <m:sSubPr>
                            <m:ctrlPr>
                              <a:rPr lang="en-US" altLang="zh-TW" sz="3200" i="1" dirty="0" smtClean="0">
                                <a:solidFill>
                                  <a:schemeClr val="tx1"/>
                                </a:solidFill>
                                <a:latin typeface="Cambria Math" panose="02040503050406030204" pitchFamily="18" charset="0"/>
                              </a:rPr>
                            </m:ctrlPr>
                          </m:sSubPr>
                          <m:e>
                            <m:r>
                              <a:rPr lang="en-US" altLang="zh-TW" sz="3200" i="1" dirty="0" smtClean="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𝐼</m:t>
                        </m:r>
                      </m:e>
                    </m:d>
                  </m:oMath>
                </a14:m>
                <a:r>
                  <a:rPr lang="en-US" altLang="zh-TW" sz="3200" dirty="0">
                    <a:solidFill>
                      <a:schemeClr val="tx1"/>
                    </a:solidFill>
                  </a:rPr>
                  <a:t> </a:t>
                </a:r>
                <a:endParaRPr lang="zh-TW" altLang="en-US" sz="3200" dirty="0">
                  <a:solidFill>
                    <a:schemeClr val="tx1"/>
                  </a:solidFill>
                </a:endParaRPr>
              </a:p>
            </p:txBody>
          </p:sp>
        </mc:Choice>
        <mc:Fallback xmlns="">
          <p:sp>
            <p:nvSpPr>
              <p:cNvPr id="14" name="文字方塊 13">
                <a:extLst>
                  <a:ext uri="{FF2B5EF4-FFF2-40B4-BE49-F238E27FC236}">
                    <a16:creationId xmlns:a16="http://schemas.microsoft.com/office/drawing/2014/main" id="{1D98F49E-00DF-4B4F-BC17-9436485C2755}"/>
                  </a:ext>
                </a:extLst>
              </p:cNvPr>
              <p:cNvSpPr txBox="1">
                <a:spLocks noRot="1" noChangeAspect="1" noMove="1" noResize="1" noEditPoints="1" noAdjustHandles="1" noChangeArrowheads="1" noChangeShapeType="1" noTextEdit="1"/>
              </p:cNvSpPr>
              <p:nvPr/>
            </p:nvSpPr>
            <p:spPr>
              <a:xfrm>
                <a:off x="2290025" y="1867481"/>
                <a:ext cx="7594130" cy="59913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8A06212-5026-4358-AB91-88707932CBE4}"/>
                  </a:ext>
                </a:extLst>
              </p:cNvPr>
              <p:cNvSpPr txBox="1"/>
              <p:nvPr/>
            </p:nvSpPr>
            <p:spPr>
              <a:xfrm>
                <a:off x="1855993" y="4833097"/>
                <a:ext cx="8480014"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𝑝</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𝑁</m:t>
                      </m:r>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𝛴</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e>
                      </m:d>
                    </m:oMath>
                  </m:oMathPara>
                </a14:m>
                <a:endParaRPr lang="zh-TW" altLang="en-US" sz="3200" dirty="0">
                  <a:solidFill>
                    <a:schemeClr val="tx1"/>
                  </a:solidFill>
                </a:endParaRPr>
              </a:p>
            </p:txBody>
          </p:sp>
        </mc:Choice>
        <mc:Fallback xmlns="">
          <p:sp>
            <p:nvSpPr>
              <p:cNvPr id="15" name="文字方塊 14">
                <a:extLst>
                  <a:ext uri="{FF2B5EF4-FFF2-40B4-BE49-F238E27FC236}">
                    <a16:creationId xmlns:a16="http://schemas.microsoft.com/office/drawing/2014/main" id="{38A06212-5026-4358-AB91-88707932CBE4}"/>
                  </a:ext>
                </a:extLst>
              </p:cNvPr>
              <p:cNvSpPr txBox="1">
                <a:spLocks noRot="1" noChangeAspect="1" noMove="1" noResize="1" noEditPoints="1" noAdjustHandles="1" noChangeArrowheads="1" noChangeShapeType="1" noTextEdit="1"/>
              </p:cNvSpPr>
              <p:nvPr/>
            </p:nvSpPr>
            <p:spPr>
              <a:xfrm>
                <a:off x="1855993" y="4833097"/>
                <a:ext cx="8480014" cy="555858"/>
              </a:xfrm>
              <a:prstGeom prst="rect">
                <a:avLst/>
              </a:prstGeom>
              <a:blipFill>
                <a:blip r:embed="rId6"/>
                <a:stretch>
                  <a:fillRect b="-1099"/>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A95591A6-4E15-4535-A031-09953D5ED578}"/>
              </a:ext>
            </a:extLst>
          </p:cNvPr>
          <p:cNvSpPr txBox="1"/>
          <p:nvPr/>
        </p:nvSpPr>
        <p:spPr>
          <a:xfrm>
            <a:off x="3036870" y="6183029"/>
            <a:ext cx="6118260" cy="246221"/>
          </a:xfrm>
          <a:prstGeom prst="rect">
            <a:avLst/>
          </a:prstGeom>
          <a:noFill/>
        </p:spPr>
        <p:txBody>
          <a:bodyPr wrap="square">
            <a:spAutoFit/>
          </a:bodyPr>
          <a:lstStyle/>
          <a:p>
            <a:pPr algn="ctr"/>
            <a:r>
              <a:rPr lang="en-US" altLang="zh-TW" sz="1000" dirty="0"/>
              <a:t>[26] J. Ho and T. </a:t>
            </a:r>
            <a:r>
              <a:rPr lang="en-US" altLang="zh-TW" sz="1000" dirty="0" err="1"/>
              <a:t>Salimans</a:t>
            </a:r>
            <a:r>
              <a:rPr lang="en-US" altLang="zh-TW" sz="1000" dirty="0"/>
              <a:t>, “Classifier-free diffusion guidance,” </a:t>
            </a:r>
            <a:r>
              <a:rPr lang="en-US" altLang="zh-TW" sz="1000" dirty="0" err="1"/>
              <a:t>arXiv</a:t>
            </a:r>
            <a:r>
              <a:rPr lang="en-US" altLang="zh-TW" sz="1000" dirty="0"/>
              <a:t> preprint arXiv:2207.12598, 2022</a:t>
            </a:r>
            <a:endParaRPr lang="zh-TW" altLang="en-US" sz="1000" dirty="0"/>
          </a:p>
        </p:txBody>
      </p:sp>
    </p:spTree>
    <p:extLst>
      <p:ext uri="{BB962C8B-B14F-4D97-AF65-F5344CB8AC3E}">
        <p14:creationId xmlns:p14="http://schemas.microsoft.com/office/powerpoint/2010/main" val="259311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22" name="文字方塊 21">
            <a:extLst>
              <a:ext uri="{FF2B5EF4-FFF2-40B4-BE49-F238E27FC236}">
                <a16:creationId xmlns:a16="http://schemas.microsoft.com/office/drawing/2014/main" id="{8425AF66-7D2F-43AE-9580-F540D95DE33D}"/>
              </a:ext>
            </a:extLst>
          </p:cNvPr>
          <p:cNvSpPr txBox="1"/>
          <p:nvPr/>
        </p:nvSpPr>
        <p:spPr>
          <a:xfrm>
            <a:off x="1056383" y="781349"/>
            <a:ext cx="3663877" cy="461665"/>
          </a:xfrm>
          <a:prstGeom prst="rect">
            <a:avLst/>
          </a:prstGeom>
          <a:noFill/>
        </p:spPr>
        <p:txBody>
          <a:bodyPr wrap="square" rtlCol="0">
            <a:spAutoFit/>
          </a:bodyPr>
          <a:lstStyle/>
          <a:p>
            <a:r>
              <a:rPr lang="en-US" altLang="zh-TW" sz="2400" dirty="0">
                <a:latin typeface="Söhne"/>
              </a:rPr>
              <a:t>Forward Diffusion Process:</a:t>
            </a:r>
            <a:endParaRPr lang="zh-TW" altLang="en-US" sz="2400" dirty="0">
              <a:latin typeface="Söhne"/>
            </a:endParaRPr>
          </a:p>
        </p:txBody>
      </p:sp>
      <p:sp>
        <p:nvSpPr>
          <p:cNvPr id="38" name="文字方塊 37">
            <a:extLst>
              <a:ext uri="{FF2B5EF4-FFF2-40B4-BE49-F238E27FC236}">
                <a16:creationId xmlns:a16="http://schemas.microsoft.com/office/drawing/2014/main" id="{697331CD-9B05-4ED3-AE7C-D386D70AA95F}"/>
              </a:ext>
            </a:extLst>
          </p:cNvPr>
          <p:cNvSpPr txBox="1"/>
          <p:nvPr/>
        </p:nvSpPr>
        <p:spPr>
          <a:xfrm>
            <a:off x="1056383" y="2414246"/>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1D98F49E-00DF-4B4F-BC17-9436485C2755}"/>
                  </a:ext>
                </a:extLst>
              </p:cNvPr>
              <p:cNvSpPr txBox="1"/>
              <p:nvPr/>
            </p:nvSpPr>
            <p:spPr>
              <a:xfrm>
                <a:off x="2298935" y="1271257"/>
                <a:ext cx="7594130" cy="599138"/>
              </a:xfrm>
              <a:prstGeom prst="rect">
                <a:avLst/>
              </a:prstGeom>
              <a:noFill/>
            </p:spPr>
            <p:txBody>
              <a:bodyPr wrap="none" lIns="0" tIns="0" rIns="0" bIns="0" rtlCol="0">
                <a:spAutoFit/>
              </a:bodyPr>
              <a:lstStyle/>
              <a:p>
                <a14:m>
                  <m:oMath xmlns:m="http://schemas.openxmlformats.org/officeDocument/2006/math">
                    <m:r>
                      <a:rPr lang="zh-TW" altLang="en-US" sz="3200" i="1" smtClean="0">
                        <a:solidFill>
                          <a:schemeClr val="tx1"/>
                        </a:solidFill>
                        <a:latin typeface="Cambria Math" panose="02040503050406030204" pitchFamily="18" charset="0"/>
                      </a:rPr>
                      <m:t>𝑞</m:t>
                    </m:r>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en-US" altLang="zh-TW" sz="3200" b="0" i="0" smtClean="0">
                        <a:solidFill>
                          <a:schemeClr val="tx1"/>
                        </a:solidFill>
                        <a:latin typeface="Cambria Math" panose="02040503050406030204" pitchFamily="18" charset="0"/>
                      </a:rPr>
                      <m:t>=</m:t>
                    </m:r>
                  </m:oMath>
                </a14:m>
                <a:r>
                  <a:rPr lang="en-US" altLang="zh-TW" sz="3200" dirty="0">
                    <a:solidFill>
                      <a:schemeClr val="tx1"/>
                    </a:solidFill>
                  </a:rPr>
                  <a:t> </a:t>
                </a:r>
                <a14:m>
                  <m:oMath xmlns:m="http://schemas.openxmlformats.org/officeDocument/2006/math">
                    <m:r>
                      <a:rPr lang="en-US" altLang="zh-TW" sz="3200" i="1" dirty="0" smtClean="0">
                        <a:solidFill>
                          <a:schemeClr val="tx1"/>
                        </a:solidFill>
                        <a:latin typeface="Cambria Math" panose="02040503050406030204" pitchFamily="18" charset="0"/>
                      </a:rPr>
                      <m:t>𝑁</m:t>
                    </m:r>
                    <m:d>
                      <m:dPr>
                        <m:ctrlPr>
                          <a:rPr lang="en-US" altLang="zh-TW" sz="3200" i="1" dirty="0" smtClean="0">
                            <a:solidFill>
                              <a:schemeClr val="tx1"/>
                            </a:solidFill>
                            <a:latin typeface="Cambria Math" panose="02040503050406030204" pitchFamily="18" charset="0"/>
                          </a:rPr>
                        </m:ctrlPr>
                      </m:dPr>
                      <m:e>
                        <m:sSub>
                          <m:sSubPr>
                            <m:ctrlPr>
                              <a:rPr lang="en-US" altLang="zh-TW" sz="3200" i="1" dirty="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m:t>
                        </m:r>
                        <m:r>
                          <a:rPr lang="en-US" altLang="zh-TW" sz="3200" b="0" i="1" dirty="0" smtClean="0">
                            <a:solidFill>
                              <a:srgbClr val="FF0000"/>
                            </a:solidFill>
                            <a:latin typeface="Cambria Math" panose="02040503050406030204" pitchFamily="18" charset="0"/>
                          </a:rPr>
                          <m:t>𝑐</m:t>
                        </m:r>
                        <m:r>
                          <a:rPr lang="en-US" altLang="zh-TW" sz="3200" i="1" dirty="0" smtClean="0">
                            <a:solidFill>
                              <a:schemeClr val="tx1"/>
                            </a:solidFill>
                            <a:latin typeface="Cambria Math" panose="02040503050406030204" pitchFamily="18" charset="0"/>
                          </a:rPr>
                          <m:t>;</m:t>
                        </m:r>
                        <m:rad>
                          <m:radPr>
                            <m:degHide m:val="on"/>
                            <m:ctrlPr>
                              <a:rPr lang="en-US" altLang="zh-TW" sz="3200" i="1" dirty="0" smtClean="0">
                                <a:solidFill>
                                  <a:schemeClr val="tx1"/>
                                </a:solidFill>
                                <a:latin typeface="Cambria Math" panose="02040503050406030204" pitchFamily="18" charset="0"/>
                              </a:rPr>
                            </m:ctrlPr>
                          </m:radPr>
                          <m:deg/>
                          <m:e>
                            <m:r>
                              <a:rPr lang="en-US" altLang="zh-TW" sz="3200" i="1" dirty="0" smtClean="0">
                                <a:solidFill>
                                  <a:schemeClr val="tx1"/>
                                </a:solidFill>
                                <a:latin typeface="Cambria Math" panose="02040503050406030204" pitchFamily="18" charset="0"/>
                              </a:rPr>
                              <m:t>1−</m:t>
                            </m:r>
                            <m:sSub>
                              <m:sSubPr>
                                <m:ctrlPr>
                                  <a:rPr lang="en-US" altLang="zh-TW" sz="3200" i="1" dirty="0" smtClean="0">
                                    <a:solidFill>
                                      <a:schemeClr val="tx1"/>
                                    </a:solidFill>
                                    <a:latin typeface="Cambria Math" panose="02040503050406030204" pitchFamily="18" charset="0"/>
                                  </a:rPr>
                                </m:ctrlPr>
                              </m:sSubPr>
                              <m:e>
                                <m:r>
                                  <a:rPr lang="en-US" altLang="zh-TW" sz="3200" i="1" dirty="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e>
                        </m:rad>
                        <m:sSub>
                          <m:sSubPr>
                            <m:ctrlPr>
                              <a:rPr lang="en-US" altLang="zh-TW" sz="3200" i="1" dirty="0" smtClean="0">
                                <a:solidFill>
                                  <a:schemeClr val="tx1"/>
                                </a:solidFill>
                                <a:latin typeface="Cambria Math" panose="02040503050406030204" pitchFamily="18" charset="0"/>
                              </a:rPr>
                            </m:ctrlPr>
                          </m:sSubPr>
                          <m:e>
                            <m:r>
                              <a:rPr lang="en-US" altLang="zh-TW" sz="3200" b="0" i="1" dirty="0" smtClean="0">
                                <a:solidFill>
                                  <a:schemeClr val="tx1"/>
                                </a:solidFill>
                                <a:latin typeface="Cambria Math" panose="02040503050406030204" pitchFamily="18" charset="0"/>
                              </a:rPr>
                              <m:t>𝑥</m:t>
                            </m:r>
                          </m:e>
                          <m:sub>
                            <m:r>
                              <a:rPr lang="en-US" altLang="zh-TW" sz="3200" b="0" i="1" dirty="0" smtClean="0">
                                <a:solidFill>
                                  <a:schemeClr val="tx1"/>
                                </a:solidFill>
                                <a:latin typeface="Cambria Math" panose="02040503050406030204" pitchFamily="18" charset="0"/>
                              </a:rPr>
                              <m:t>𝑡</m:t>
                            </m:r>
                            <m:r>
                              <a:rPr lang="en-US" altLang="zh-TW" sz="3200" b="0" i="1" dirty="0" smtClean="0">
                                <a:solidFill>
                                  <a:schemeClr val="tx1"/>
                                </a:solidFill>
                                <a:latin typeface="Cambria Math" panose="02040503050406030204" pitchFamily="18" charset="0"/>
                              </a:rPr>
                              <m:t>−1</m:t>
                            </m:r>
                          </m:sub>
                        </m:sSub>
                        <m:r>
                          <a:rPr lang="en-US" altLang="zh-TW" sz="3200" b="0" i="1" dirty="0" smtClean="0">
                            <a:solidFill>
                              <a:schemeClr val="tx1"/>
                            </a:solidFill>
                            <a:latin typeface="Cambria Math" panose="02040503050406030204" pitchFamily="18" charset="0"/>
                          </a:rPr>
                          <m:t>|</m:t>
                        </m:r>
                        <m:r>
                          <a:rPr lang="en-US" altLang="zh-TW" sz="3200" b="0" i="1" dirty="0" smtClean="0">
                            <a:solidFill>
                              <a:srgbClr val="FF0000"/>
                            </a:solidFill>
                            <a:latin typeface="Cambria Math" panose="02040503050406030204" pitchFamily="18" charset="0"/>
                          </a:rPr>
                          <m:t>𝑐</m:t>
                        </m:r>
                        <m:r>
                          <a:rPr lang="en-US" altLang="zh-TW" sz="3200" i="1" dirty="0" smtClean="0">
                            <a:solidFill>
                              <a:schemeClr val="tx1"/>
                            </a:solidFill>
                            <a:latin typeface="Cambria Math" panose="02040503050406030204" pitchFamily="18" charset="0"/>
                          </a:rPr>
                          <m:t>,</m:t>
                        </m:r>
                        <m:sSub>
                          <m:sSubPr>
                            <m:ctrlPr>
                              <a:rPr lang="en-US" altLang="zh-TW" sz="3200" i="1" dirty="0" smtClean="0">
                                <a:solidFill>
                                  <a:schemeClr val="tx1"/>
                                </a:solidFill>
                                <a:latin typeface="Cambria Math" panose="02040503050406030204" pitchFamily="18" charset="0"/>
                              </a:rPr>
                            </m:ctrlPr>
                          </m:sSubPr>
                          <m:e>
                            <m:r>
                              <a:rPr lang="en-US" altLang="zh-TW" sz="3200" i="1" dirty="0" smtClean="0">
                                <a:solidFill>
                                  <a:schemeClr val="tx1"/>
                                </a:solidFill>
                                <a:latin typeface="Cambria Math" panose="02040503050406030204" pitchFamily="18" charset="0"/>
                              </a:rPr>
                              <m:t>𝛽</m:t>
                            </m:r>
                          </m:e>
                          <m:sub>
                            <m:r>
                              <a:rPr lang="en-US" altLang="zh-TW" sz="3200" i="1" dirty="0" smtClean="0">
                                <a:solidFill>
                                  <a:schemeClr val="tx1"/>
                                </a:solidFill>
                                <a:latin typeface="Cambria Math" panose="02040503050406030204" pitchFamily="18" charset="0"/>
                              </a:rPr>
                              <m:t>𝑡</m:t>
                            </m:r>
                          </m:sub>
                        </m:sSub>
                        <m:r>
                          <a:rPr lang="en-US" altLang="zh-TW" sz="3200" b="0" i="1" dirty="0" smtClean="0">
                            <a:solidFill>
                              <a:schemeClr val="tx1"/>
                            </a:solidFill>
                            <a:latin typeface="Cambria Math" panose="02040503050406030204" pitchFamily="18" charset="0"/>
                          </a:rPr>
                          <m:t>𝐼</m:t>
                        </m:r>
                      </m:e>
                    </m:d>
                  </m:oMath>
                </a14:m>
                <a:r>
                  <a:rPr lang="en-US" altLang="zh-TW" sz="3200" dirty="0">
                    <a:solidFill>
                      <a:schemeClr val="tx1"/>
                    </a:solidFill>
                  </a:rPr>
                  <a:t> </a:t>
                </a:r>
                <a:endParaRPr lang="zh-TW" altLang="en-US" sz="3200" dirty="0">
                  <a:solidFill>
                    <a:schemeClr val="tx1"/>
                  </a:solidFill>
                </a:endParaRPr>
              </a:p>
            </p:txBody>
          </p:sp>
        </mc:Choice>
        <mc:Fallback xmlns="">
          <p:sp>
            <p:nvSpPr>
              <p:cNvPr id="14" name="文字方塊 13">
                <a:extLst>
                  <a:ext uri="{FF2B5EF4-FFF2-40B4-BE49-F238E27FC236}">
                    <a16:creationId xmlns:a16="http://schemas.microsoft.com/office/drawing/2014/main" id="{1D98F49E-00DF-4B4F-BC17-9436485C2755}"/>
                  </a:ext>
                </a:extLst>
              </p:cNvPr>
              <p:cNvSpPr txBox="1">
                <a:spLocks noRot="1" noChangeAspect="1" noMove="1" noResize="1" noEditPoints="1" noAdjustHandles="1" noChangeArrowheads="1" noChangeShapeType="1" noTextEdit="1"/>
              </p:cNvSpPr>
              <p:nvPr/>
            </p:nvSpPr>
            <p:spPr>
              <a:xfrm>
                <a:off x="2298935" y="1271257"/>
                <a:ext cx="7594130" cy="59913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8A06212-5026-4358-AB91-88707932CBE4}"/>
                  </a:ext>
                </a:extLst>
              </p:cNvPr>
              <p:cNvSpPr txBox="1"/>
              <p:nvPr/>
            </p:nvSpPr>
            <p:spPr>
              <a:xfrm>
                <a:off x="1660665" y="3019127"/>
                <a:ext cx="8480014"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𝑝</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𝑁</m:t>
                      </m:r>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𝛴</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e>
                      </m:d>
                    </m:oMath>
                  </m:oMathPara>
                </a14:m>
                <a:endParaRPr lang="zh-TW" altLang="en-US" sz="3200" dirty="0">
                  <a:solidFill>
                    <a:schemeClr val="tx1"/>
                  </a:solidFill>
                </a:endParaRPr>
              </a:p>
            </p:txBody>
          </p:sp>
        </mc:Choice>
        <mc:Fallback xmlns="">
          <p:sp>
            <p:nvSpPr>
              <p:cNvPr id="15" name="文字方塊 14">
                <a:extLst>
                  <a:ext uri="{FF2B5EF4-FFF2-40B4-BE49-F238E27FC236}">
                    <a16:creationId xmlns:a16="http://schemas.microsoft.com/office/drawing/2014/main" id="{38A06212-5026-4358-AB91-88707932CBE4}"/>
                  </a:ext>
                </a:extLst>
              </p:cNvPr>
              <p:cNvSpPr txBox="1">
                <a:spLocks noRot="1" noChangeAspect="1" noMove="1" noResize="1" noEditPoints="1" noAdjustHandles="1" noChangeArrowheads="1" noChangeShapeType="1" noTextEdit="1"/>
              </p:cNvSpPr>
              <p:nvPr/>
            </p:nvSpPr>
            <p:spPr>
              <a:xfrm>
                <a:off x="1660665" y="3019127"/>
                <a:ext cx="8480014" cy="555858"/>
              </a:xfrm>
              <a:prstGeom prst="rect">
                <a:avLst/>
              </a:prstGeom>
              <a:blipFill>
                <a:blip r:embed="rId6"/>
                <a:stretch>
                  <a:fillRect b="-1099"/>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8618A563-E2EB-4437-9CBC-10C0B7181B20}"/>
              </a:ext>
            </a:extLst>
          </p:cNvPr>
          <p:cNvGrpSpPr/>
          <p:nvPr/>
        </p:nvGrpSpPr>
        <p:grpSpPr>
          <a:xfrm>
            <a:off x="364969" y="4350747"/>
            <a:ext cx="11444242" cy="1107500"/>
            <a:chOff x="456732" y="4539505"/>
            <a:chExt cx="12017119" cy="110750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6F697865-B3EA-4769-8FC6-3DF5F93D792F}"/>
                    </a:ext>
                  </a:extLst>
                </p:cNvPr>
                <p:cNvSpPr txBox="1"/>
                <p:nvPr/>
              </p:nvSpPr>
              <p:spPr>
                <a:xfrm>
                  <a:off x="3071758" y="4539505"/>
                  <a:ext cx="6618853" cy="4309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𝑐</m:t>
                        </m:r>
                        <m:r>
                          <a:rPr lang="en-US" altLang="zh-TW" sz="2800" b="0" i="1" smtClean="0">
                            <a:solidFill>
                              <a:srgbClr val="FF0000"/>
                            </a:solidFill>
                            <a:latin typeface="Cambria Math" panose="02040503050406030204" pitchFamily="18" charset="0"/>
                          </a:rPr>
                          <m:t> </m:t>
                        </m:r>
                        <m:r>
                          <a:rPr lang="en-US" altLang="zh-TW" sz="2800" b="0" i="1" smtClean="0">
                            <a:latin typeface="Cambria Math" panose="02040503050406030204" pitchFamily="18" charset="0"/>
                          </a:rPr>
                          <m:t>𝑠𝑢𝑐h</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𝑎𝑠</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𝑡𝑒𝑥𝑡</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𝑠𝑒𝑚𝑎𝑛𝑡𝑖𝑐</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𝑚𝑎𝑝𝑠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𝑒𝑡𝑐</m:t>
                        </m:r>
                        <m:r>
                          <a:rPr lang="en-US" altLang="zh-TW" sz="2800" b="0" i="1" smtClean="0">
                            <a:latin typeface="Cambria Math" panose="02040503050406030204" pitchFamily="18" charset="0"/>
                          </a:rPr>
                          <m:t> </m:t>
                        </m:r>
                      </m:oMath>
                    </m:oMathPara>
                  </a14:m>
                  <a:endParaRPr lang="zh-TW" altLang="en-US" sz="2800" dirty="0"/>
                </a:p>
              </p:txBody>
            </p:sp>
          </mc:Choice>
          <mc:Fallback xmlns="">
            <p:sp>
              <p:nvSpPr>
                <p:cNvPr id="2" name="文字方塊 1">
                  <a:extLst>
                    <a:ext uri="{FF2B5EF4-FFF2-40B4-BE49-F238E27FC236}">
                      <a16:creationId xmlns:a16="http://schemas.microsoft.com/office/drawing/2014/main" id="{6F697865-B3EA-4769-8FC6-3DF5F93D792F}"/>
                    </a:ext>
                  </a:extLst>
                </p:cNvPr>
                <p:cNvSpPr txBox="1">
                  <a:spLocks noRot="1" noChangeAspect="1" noMove="1" noResize="1" noEditPoints="1" noAdjustHandles="1" noChangeArrowheads="1" noChangeShapeType="1" noTextEdit="1"/>
                </p:cNvSpPr>
                <p:nvPr/>
              </p:nvSpPr>
              <p:spPr>
                <a:xfrm>
                  <a:off x="3071758" y="4539505"/>
                  <a:ext cx="6618853" cy="430952"/>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02B30F17-BEEC-48A9-ACA9-2501EF34A3D1}"/>
                    </a:ext>
                  </a:extLst>
                </p:cNvPr>
                <p:cNvSpPr txBox="1"/>
                <p:nvPr/>
              </p:nvSpPr>
              <p:spPr>
                <a:xfrm>
                  <a:off x="456732" y="5216118"/>
                  <a:ext cx="12017119" cy="430887"/>
                </a:xfrm>
                <a:prstGeom prst="rect">
                  <a:avLst/>
                </a:prstGeom>
                <a:noFill/>
              </p:spPr>
              <p:txBody>
                <a:bodyPr wrap="square" lIns="0" tIns="0" rIns="0" bIns="0" rtlCol="0">
                  <a:spAutoFit/>
                </a:bodyPr>
                <a:lstStyle/>
                <a:p>
                  <a:pPr algn="ctr"/>
                  <a14:m>
                    <m:oMath xmlns:m="http://schemas.openxmlformats.org/officeDocument/2006/math">
                      <m:r>
                        <a:rPr lang="en-US" altLang="zh-TW" sz="2800" b="0" i="1" smtClean="0">
                          <a:latin typeface="Cambria Math" panose="02040503050406030204" pitchFamily="18" charset="0"/>
                        </a:rPr>
                        <m:t>𝐼𝑛</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𝑜𝑢𝑟</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𝑐𝑎𝑠𝑒</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𝑐</m:t>
                          </m:r>
                        </m:e>
                        <m:sub>
                          <m:r>
                            <a:rPr lang="en-US" altLang="zh-TW" sz="2800" b="0" i="1" smtClean="0">
                              <a:latin typeface="Cambria Math" panose="02040503050406030204" pitchFamily="18" charset="0"/>
                            </a:rPr>
                            <m:t>1</m:t>
                          </m:r>
                        </m:sub>
                      </m:sSub>
                    </m:oMath>
                  </a14:m>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2</m:t>
                          </m:r>
                        </m:sub>
                      </m:sSub>
                    </m:oMath>
                  </a14:m>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3</m:t>
                          </m:r>
                        </m:sub>
                      </m:sSub>
                    </m:oMath>
                  </a14:m>
                  <a:r>
                    <a:rPr lang="en-US" altLang="zh-TW" sz="2800" dirty="0"/>
                    <a:t>,…) </a:t>
                  </a:r>
                  <a:r>
                    <a:rPr lang="en-US" altLang="zh-TW" sz="2800" i="1" dirty="0">
                      <a:latin typeface="Cambria Math" panose="02040503050406030204" pitchFamily="18" charset="0"/>
                    </a:rPr>
                    <a:t>represents a composite condition encoding</a:t>
                  </a:r>
                  <a:endParaRPr lang="zh-TW" altLang="en-US" sz="2800" i="1" dirty="0">
                    <a:latin typeface="Cambria Math" panose="02040503050406030204" pitchFamily="18" charset="0"/>
                  </a:endParaRPr>
                </a:p>
              </p:txBody>
            </p:sp>
          </mc:Choice>
          <mc:Fallback xmlns="">
            <p:sp>
              <p:nvSpPr>
                <p:cNvPr id="16" name="文字方塊 15">
                  <a:extLst>
                    <a:ext uri="{FF2B5EF4-FFF2-40B4-BE49-F238E27FC236}">
                      <a16:creationId xmlns:a16="http://schemas.microsoft.com/office/drawing/2014/main" id="{02B30F17-BEEC-48A9-ACA9-2501EF34A3D1}"/>
                    </a:ext>
                  </a:extLst>
                </p:cNvPr>
                <p:cNvSpPr txBox="1">
                  <a:spLocks noRot="1" noChangeAspect="1" noMove="1" noResize="1" noEditPoints="1" noAdjustHandles="1" noChangeArrowheads="1" noChangeShapeType="1" noTextEdit="1"/>
                </p:cNvSpPr>
                <p:nvPr/>
              </p:nvSpPr>
              <p:spPr>
                <a:xfrm>
                  <a:off x="456732" y="5216118"/>
                  <a:ext cx="12017119" cy="430887"/>
                </a:xfrm>
                <a:prstGeom prst="rect">
                  <a:avLst/>
                </a:prstGeom>
                <a:blipFill>
                  <a:blip r:embed="rId8"/>
                  <a:stretch>
                    <a:fillRect t="-25714" r="-959" b="-50000"/>
                  </a:stretch>
                </a:blipFill>
              </p:spPr>
              <p:txBody>
                <a:bodyPr/>
                <a:lstStyle/>
                <a:p>
                  <a:r>
                    <a:rPr lang="zh-TW" altLang="en-US">
                      <a:noFill/>
                    </a:rPr>
                    <a:t> </a:t>
                  </a:r>
                </a:p>
              </p:txBody>
            </p:sp>
          </mc:Fallback>
        </mc:AlternateContent>
      </p:grpSp>
      <p:sp>
        <p:nvSpPr>
          <p:cNvPr id="17" name="文字方塊 16">
            <a:extLst>
              <a:ext uri="{FF2B5EF4-FFF2-40B4-BE49-F238E27FC236}">
                <a16:creationId xmlns:a16="http://schemas.microsoft.com/office/drawing/2014/main" id="{2544AD0A-3FE1-4284-98AE-F50C312941F4}"/>
              </a:ext>
            </a:extLst>
          </p:cNvPr>
          <p:cNvSpPr txBox="1"/>
          <p:nvPr/>
        </p:nvSpPr>
        <p:spPr>
          <a:xfrm>
            <a:off x="3036870" y="6183029"/>
            <a:ext cx="6118260" cy="246221"/>
          </a:xfrm>
          <a:prstGeom prst="rect">
            <a:avLst/>
          </a:prstGeom>
          <a:noFill/>
        </p:spPr>
        <p:txBody>
          <a:bodyPr wrap="square">
            <a:spAutoFit/>
          </a:bodyPr>
          <a:lstStyle/>
          <a:p>
            <a:pPr algn="ctr"/>
            <a:r>
              <a:rPr lang="en-US" altLang="zh-TW" sz="1000" dirty="0"/>
              <a:t>[26] J. Ho and T. </a:t>
            </a:r>
            <a:r>
              <a:rPr lang="en-US" altLang="zh-TW" sz="1000" dirty="0" err="1"/>
              <a:t>Salimans</a:t>
            </a:r>
            <a:r>
              <a:rPr lang="en-US" altLang="zh-TW" sz="1000" dirty="0"/>
              <a:t>, “Classifier-free diffusion guidance,” </a:t>
            </a:r>
            <a:r>
              <a:rPr lang="en-US" altLang="zh-TW" sz="1000" dirty="0" err="1"/>
              <a:t>arXiv</a:t>
            </a:r>
            <a:r>
              <a:rPr lang="en-US" altLang="zh-TW" sz="1000" dirty="0"/>
              <a:t> preprint arXiv:2207.12598, 2022</a:t>
            </a:r>
            <a:endParaRPr lang="zh-TW" altLang="en-US" sz="1000" dirty="0"/>
          </a:p>
        </p:txBody>
      </p:sp>
    </p:spTree>
    <p:extLst>
      <p:ext uri="{BB962C8B-B14F-4D97-AF65-F5344CB8AC3E}">
        <p14:creationId xmlns:p14="http://schemas.microsoft.com/office/powerpoint/2010/main" val="3740531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群組 11">
            <a:extLst>
              <a:ext uri="{FF2B5EF4-FFF2-40B4-BE49-F238E27FC236}">
                <a16:creationId xmlns:a16="http://schemas.microsoft.com/office/drawing/2014/main" id="{F5A03C85-5F7F-48A1-971E-FD031878052D}"/>
              </a:ext>
            </a:extLst>
          </p:cNvPr>
          <p:cNvGrpSpPr/>
          <p:nvPr/>
        </p:nvGrpSpPr>
        <p:grpSpPr>
          <a:xfrm>
            <a:off x="373879" y="979585"/>
            <a:ext cx="11444242" cy="1107500"/>
            <a:chOff x="456732" y="4539505"/>
            <a:chExt cx="12017119" cy="1107500"/>
          </a:xfrm>
        </p:grpSpPr>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C113B00-4D6F-4439-84A0-B01F9B3768D5}"/>
                    </a:ext>
                  </a:extLst>
                </p:cNvPr>
                <p:cNvSpPr txBox="1"/>
                <p:nvPr/>
              </p:nvSpPr>
              <p:spPr>
                <a:xfrm>
                  <a:off x="3071758" y="4539505"/>
                  <a:ext cx="6618853" cy="430952"/>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zh-TW" altLang="en-US" sz="2800" i="1" smtClean="0">
                            <a:solidFill>
                              <a:srgbClr val="FF0000"/>
                            </a:solidFill>
                            <a:latin typeface="Cambria Math" panose="02040503050406030204" pitchFamily="18" charset="0"/>
                          </a:rPr>
                          <m:t>𝑐</m:t>
                        </m:r>
                        <m:r>
                          <a:rPr lang="en-US" altLang="zh-TW" sz="2800" b="0" i="1" smtClean="0">
                            <a:solidFill>
                              <a:srgbClr val="FF0000"/>
                            </a:solidFill>
                            <a:latin typeface="Cambria Math" panose="02040503050406030204" pitchFamily="18" charset="0"/>
                          </a:rPr>
                          <m:t> </m:t>
                        </m:r>
                        <m:r>
                          <a:rPr lang="en-US" altLang="zh-TW" sz="2800" b="0" i="1" smtClean="0">
                            <a:latin typeface="Cambria Math" panose="02040503050406030204" pitchFamily="18" charset="0"/>
                          </a:rPr>
                          <m:t>𝑠𝑢𝑐h</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𝑎𝑠</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𝑡𝑒𝑥𝑡</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𝑠𝑒𝑚𝑎𝑛𝑡𝑖𝑐</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𝑚𝑎𝑝𝑠</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𝑒𝑡𝑐</m:t>
                        </m:r>
                        <m:r>
                          <a:rPr lang="en-US" altLang="zh-TW" sz="2800" b="0" i="1" smtClean="0">
                            <a:latin typeface="Cambria Math" panose="02040503050406030204" pitchFamily="18" charset="0"/>
                          </a:rPr>
                          <m:t> </m:t>
                        </m:r>
                      </m:oMath>
                    </m:oMathPara>
                  </a14:m>
                  <a:endParaRPr lang="zh-TW" altLang="en-US" sz="2800" dirty="0"/>
                </a:p>
              </p:txBody>
            </p:sp>
          </mc:Choice>
          <mc:Fallback xmlns="">
            <p:sp>
              <p:nvSpPr>
                <p:cNvPr id="13" name="文字方塊 12">
                  <a:extLst>
                    <a:ext uri="{FF2B5EF4-FFF2-40B4-BE49-F238E27FC236}">
                      <a16:creationId xmlns:a16="http://schemas.microsoft.com/office/drawing/2014/main" id="{5C113B00-4D6F-4439-84A0-B01F9B3768D5}"/>
                    </a:ext>
                  </a:extLst>
                </p:cNvPr>
                <p:cNvSpPr txBox="1">
                  <a:spLocks noRot="1" noChangeAspect="1" noMove="1" noResize="1" noEditPoints="1" noAdjustHandles="1" noChangeArrowheads="1" noChangeShapeType="1" noTextEdit="1"/>
                </p:cNvSpPr>
                <p:nvPr/>
              </p:nvSpPr>
              <p:spPr>
                <a:xfrm>
                  <a:off x="3071758" y="4539505"/>
                  <a:ext cx="6618853" cy="43095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260C7917-00CF-4B85-BAA2-C9F7AD0F2DBC}"/>
                    </a:ext>
                  </a:extLst>
                </p:cNvPr>
                <p:cNvSpPr txBox="1"/>
                <p:nvPr/>
              </p:nvSpPr>
              <p:spPr>
                <a:xfrm>
                  <a:off x="456732" y="5216118"/>
                  <a:ext cx="12017119" cy="430887"/>
                </a:xfrm>
                <a:prstGeom prst="rect">
                  <a:avLst/>
                </a:prstGeom>
                <a:noFill/>
              </p:spPr>
              <p:txBody>
                <a:bodyPr wrap="square" lIns="0" tIns="0" rIns="0" bIns="0" rtlCol="0">
                  <a:spAutoFit/>
                </a:bodyPr>
                <a:lstStyle/>
                <a:p>
                  <a:pPr algn="ctr"/>
                  <a14:m>
                    <m:oMath xmlns:m="http://schemas.openxmlformats.org/officeDocument/2006/math">
                      <m:r>
                        <a:rPr lang="en-US" altLang="zh-TW" sz="2800" b="0" i="1" smtClean="0">
                          <a:latin typeface="Cambria Math" panose="02040503050406030204" pitchFamily="18" charset="0"/>
                        </a:rPr>
                        <m:t>𝐼𝑛</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𝑜𝑢𝑟</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𝑐𝑎𝑠𝑒</m:t>
                      </m:r>
                      <m:r>
                        <a:rPr lang="en-US" altLang="zh-TW" sz="2800" b="0" i="1" smtClean="0">
                          <a:latin typeface="Cambria Math" panose="02040503050406030204" pitchFamily="18" charset="0"/>
                        </a:rPr>
                        <m:t>, </m:t>
                      </m:r>
                      <m:r>
                        <a:rPr lang="en-US" altLang="zh-TW" sz="2800" b="0" i="1" smtClean="0">
                          <a:latin typeface="Cambria Math" panose="02040503050406030204" pitchFamily="18" charset="0"/>
                        </a:rPr>
                        <m:t>𝑐</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𝑐</m:t>
                          </m:r>
                        </m:e>
                        <m:sub>
                          <m:r>
                            <a:rPr lang="en-US" altLang="zh-TW" sz="2800" b="0" i="1" smtClean="0">
                              <a:latin typeface="Cambria Math" panose="02040503050406030204" pitchFamily="18" charset="0"/>
                            </a:rPr>
                            <m:t>1</m:t>
                          </m:r>
                        </m:sub>
                      </m:sSub>
                    </m:oMath>
                  </a14:m>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2</m:t>
                          </m:r>
                        </m:sub>
                      </m:sSub>
                    </m:oMath>
                  </a14:m>
                  <a:r>
                    <a:rPr lang="en-US" altLang="zh-TW" sz="2800" dirty="0"/>
                    <a:t>, </a:t>
                  </a:r>
                  <a14:m>
                    <m:oMath xmlns:m="http://schemas.openxmlformats.org/officeDocument/2006/math">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3</m:t>
                          </m:r>
                        </m:sub>
                      </m:sSub>
                    </m:oMath>
                  </a14:m>
                  <a:r>
                    <a:rPr lang="en-US" altLang="zh-TW" sz="2800" dirty="0"/>
                    <a:t>,…) </a:t>
                  </a:r>
                  <a:r>
                    <a:rPr lang="en-US" altLang="zh-TW" sz="2800" i="1" dirty="0">
                      <a:latin typeface="Cambria Math" panose="02040503050406030204" pitchFamily="18" charset="0"/>
                    </a:rPr>
                    <a:t>represents a composite condition encoding</a:t>
                  </a:r>
                  <a:endParaRPr lang="zh-TW" altLang="en-US" sz="2800" i="1" dirty="0">
                    <a:latin typeface="Cambria Math" panose="02040503050406030204" pitchFamily="18" charset="0"/>
                  </a:endParaRPr>
                </a:p>
              </p:txBody>
            </p:sp>
          </mc:Choice>
          <mc:Fallback xmlns="">
            <p:sp>
              <p:nvSpPr>
                <p:cNvPr id="14" name="文字方塊 13">
                  <a:extLst>
                    <a:ext uri="{FF2B5EF4-FFF2-40B4-BE49-F238E27FC236}">
                      <a16:creationId xmlns:a16="http://schemas.microsoft.com/office/drawing/2014/main" id="{260C7917-00CF-4B85-BAA2-C9F7AD0F2DBC}"/>
                    </a:ext>
                  </a:extLst>
                </p:cNvPr>
                <p:cNvSpPr txBox="1">
                  <a:spLocks noRot="1" noChangeAspect="1" noMove="1" noResize="1" noEditPoints="1" noAdjustHandles="1" noChangeArrowheads="1" noChangeShapeType="1" noTextEdit="1"/>
                </p:cNvSpPr>
                <p:nvPr/>
              </p:nvSpPr>
              <p:spPr>
                <a:xfrm>
                  <a:off x="456732" y="5216118"/>
                  <a:ext cx="12017119" cy="430887"/>
                </a:xfrm>
                <a:prstGeom prst="rect">
                  <a:avLst/>
                </a:prstGeom>
                <a:blipFill>
                  <a:blip r:embed="rId6"/>
                  <a:stretch>
                    <a:fillRect t="-25714" r="-905" b="-50000"/>
                  </a:stretch>
                </a:blipFill>
              </p:spPr>
              <p:txBody>
                <a:bodyPr/>
                <a:lstStyle/>
                <a:p>
                  <a:r>
                    <a:rPr lang="zh-TW" altLang="en-US">
                      <a:noFill/>
                    </a:rPr>
                    <a:t> </a:t>
                  </a:r>
                </a:p>
              </p:txBody>
            </p:sp>
          </mc:Fallback>
        </mc:AlternateContent>
      </p:grpSp>
      <p:grpSp>
        <p:nvGrpSpPr>
          <p:cNvPr id="4" name="群組 3">
            <a:extLst>
              <a:ext uri="{FF2B5EF4-FFF2-40B4-BE49-F238E27FC236}">
                <a16:creationId xmlns:a16="http://schemas.microsoft.com/office/drawing/2014/main" id="{C21B6112-EAC5-491B-929D-5A12D07B8DF0}"/>
              </a:ext>
            </a:extLst>
          </p:cNvPr>
          <p:cNvGrpSpPr/>
          <p:nvPr/>
        </p:nvGrpSpPr>
        <p:grpSpPr>
          <a:xfrm>
            <a:off x="2864241" y="2668395"/>
            <a:ext cx="6303322" cy="1104927"/>
            <a:chOff x="2864240" y="2820491"/>
            <a:chExt cx="6303322" cy="1104927"/>
          </a:xfrm>
        </p:grpSpPr>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BFBA4624-E03C-43E4-85D4-A4BF18AFA886}"/>
                    </a:ext>
                  </a:extLst>
                </p:cNvPr>
                <p:cNvSpPr txBox="1"/>
                <p:nvPr/>
              </p:nvSpPr>
              <p:spPr>
                <a:xfrm>
                  <a:off x="2864241" y="3429000"/>
                  <a:ext cx="6303321" cy="49641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𝑜𝑏𝑗</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𝑃𝑟𝑜𝑗</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𝐸𝑚𝑏</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𝐸𝑛𝑐𝑜𝑑𝑒𝑟</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𝑜𝑏𝑗</m:t>
                                </m:r>
                              </m:e>
                            </m:d>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17" name="文字方塊 16">
                  <a:extLst>
                    <a:ext uri="{FF2B5EF4-FFF2-40B4-BE49-F238E27FC236}">
                      <a16:creationId xmlns:a16="http://schemas.microsoft.com/office/drawing/2014/main" id="{BFBA4624-E03C-43E4-85D4-A4BF18AFA886}"/>
                    </a:ext>
                  </a:extLst>
                </p:cNvPr>
                <p:cNvSpPr txBox="1">
                  <a:spLocks noRot="1" noChangeAspect="1" noMove="1" noResize="1" noEditPoints="1" noAdjustHandles="1" noChangeArrowheads="1" noChangeShapeType="1" noTextEdit="1"/>
                </p:cNvSpPr>
                <p:nvPr/>
              </p:nvSpPr>
              <p:spPr>
                <a:xfrm>
                  <a:off x="2864241" y="3429000"/>
                  <a:ext cx="6303321" cy="49641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F2BA7F60-0CDB-4DC6-A5FE-8276B69BBA2C}"/>
                    </a:ext>
                  </a:extLst>
                </p:cNvPr>
                <p:cNvSpPr txBox="1"/>
                <p:nvPr/>
              </p:nvSpPr>
              <p:spPr>
                <a:xfrm>
                  <a:off x="2864240" y="2820491"/>
                  <a:ext cx="6303321" cy="49641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i="1">
                                <a:latin typeface="Cambria Math" panose="02040503050406030204" pitchFamily="18" charset="0"/>
                              </a:rPr>
                              <m:t>𝑐</m:t>
                            </m:r>
                          </m:e>
                          <m:sub>
                            <m:r>
                              <a:rPr lang="en-US" altLang="zh-TW" sz="2800" b="0" i="1" smtClean="0">
                                <a:latin typeface="Cambria Math" panose="02040503050406030204" pitchFamily="18" charset="0"/>
                              </a:rPr>
                              <m:t>𝑎𝑡𝑟</m:t>
                            </m:r>
                          </m:sub>
                        </m:sSub>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𝑃𝑟𝑜𝑗</m:t>
                        </m:r>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𝐸𝑚𝑏</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𝐸𝑛𝑐𝑜𝑑𝑒𝑟</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𝑎𝑡𝑟</m:t>
                                </m:r>
                              </m:e>
                            </m:d>
                          </m:e>
                        </m:d>
                        <m:r>
                          <a:rPr lang="en-US" altLang="zh-TW" sz="2800" b="0" i="1" smtClean="0">
                            <a:latin typeface="Cambria Math" panose="02040503050406030204" pitchFamily="18" charset="0"/>
                          </a:rPr>
                          <m:t>)</m:t>
                        </m:r>
                      </m:oMath>
                    </m:oMathPara>
                  </a14:m>
                  <a:endParaRPr lang="zh-TW" altLang="en-US" sz="2800" dirty="0"/>
                </a:p>
              </p:txBody>
            </p:sp>
          </mc:Choice>
          <mc:Fallback xmlns="">
            <p:sp>
              <p:nvSpPr>
                <p:cNvPr id="19" name="文字方塊 18">
                  <a:extLst>
                    <a:ext uri="{FF2B5EF4-FFF2-40B4-BE49-F238E27FC236}">
                      <a16:creationId xmlns:a16="http://schemas.microsoft.com/office/drawing/2014/main" id="{F2BA7F60-0CDB-4DC6-A5FE-8276B69BBA2C}"/>
                    </a:ext>
                  </a:extLst>
                </p:cNvPr>
                <p:cNvSpPr txBox="1">
                  <a:spLocks noRot="1" noChangeAspect="1" noMove="1" noResize="1" noEditPoints="1" noAdjustHandles="1" noChangeArrowheads="1" noChangeShapeType="1" noTextEdit="1"/>
                </p:cNvSpPr>
                <p:nvPr/>
              </p:nvSpPr>
              <p:spPr>
                <a:xfrm>
                  <a:off x="2864240" y="2820491"/>
                  <a:ext cx="6303321" cy="496418"/>
                </a:xfrm>
                <a:prstGeom prst="rect">
                  <a:avLst/>
                </a:prstGeom>
                <a:blipFill>
                  <a:blip r:embed="rId8"/>
                  <a:stretch>
                    <a:fillRect/>
                  </a:stretch>
                </a:blipFill>
              </p:spPr>
              <p:txBody>
                <a:bodyPr/>
                <a:lstStyle/>
                <a:p>
                  <a:r>
                    <a:rPr lang="zh-TW" altLang="en-US">
                      <a:noFill/>
                    </a:rPr>
                    <a:t> </a:t>
                  </a:r>
                </a:p>
              </p:txBody>
            </p:sp>
          </mc:Fallback>
        </mc:AlternateContent>
      </p:grpSp>
      <p:pic>
        <p:nvPicPr>
          <p:cNvPr id="3" name="圖片 2">
            <a:extLst>
              <a:ext uri="{FF2B5EF4-FFF2-40B4-BE49-F238E27FC236}">
                <a16:creationId xmlns:a16="http://schemas.microsoft.com/office/drawing/2014/main" id="{70DDED86-C7EB-4580-9A48-7524C498737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085" y="4089946"/>
            <a:ext cx="11957830" cy="1911370"/>
          </a:xfrm>
          <a:prstGeom prst="rect">
            <a:avLst/>
          </a:prstGeom>
        </p:spPr>
      </p:pic>
      <p:grpSp>
        <p:nvGrpSpPr>
          <p:cNvPr id="22" name="群組 21">
            <a:extLst>
              <a:ext uri="{FF2B5EF4-FFF2-40B4-BE49-F238E27FC236}">
                <a16:creationId xmlns:a16="http://schemas.microsoft.com/office/drawing/2014/main" id="{26E8341E-A6EF-41DD-B689-1312A5364616}"/>
              </a:ext>
            </a:extLst>
          </p:cNvPr>
          <p:cNvGrpSpPr/>
          <p:nvPr/>
        </p:nvGrpSpPr>
        <p:grpSpPr>
          <a:xfrm>
            <a:off x="10712880" y="4182265"/>
            <a:ext cx="1614995" cy="1221533"/>
            <a:chOff x="6788169" y="4311431"/>
            <a:chExt cx="1614995" cy="1221533"/>
          </a:xfrm>
        </p:grpSpPr>
        <p:sp>
          <p:nvSpPr>
            <p:cNvPr id="23" name="矩形: 圓角 22">
              <a:extLst>
                <a:ext uri="{FF2B5EF4-FFF2-40B4-BE49-F238E27FC236}">
                  <a16:creationId xmlns:a16="http://schemas.microsoft.com/office/drawing/2014/main" id="{7B809E8C-0AAC-40D3-AB14-2BCF7E97EDED}"/>
                </a:ext>
              </a:extLst>
            </p:cNvPr>
            <p:cNvSpPr/>
            <p:nvPr/>
          </p:nvSpPr>
          <p:spPr>
            <a:xfrm>
              <a:off x="7092156" y="4933826"/>
              <a:ext cx="1017826"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EF058466-8A94-435F-96FB-89FB7E4279A5}"/>
                </a:ext>
              </a:extLst>
            </p:cNvPr>
            <p:cNvSpPr txBox="1"/>
            <p:nvPr/>
          </p:nvSpPr>
          <p:spPr>
            <a:xfrm>
              <a:off x="6788169" y="4311431"/>
              <a:ext cx="1614995" cy="584775"/>
            </a:xfrm>
            <a:prstGeom prst="rect">
              <a:avLst/>
            </a:prstGeom>
            <a:noFill/>
          </p:spPr>
          <p:txBody>
            <a:bodyPr wrap="square" rtlCol="0">
              <a:spAutoFit/>
            </a:bodyPr>
            <a:lstStyle/>
            <a:p>
              <a:pPr algn="ctr"/>
              <a:r>
                <a:rPr lang="en-US" altLang="zh-TW" sz="1600" dirty="0">
                  <a:solidFill>
                    <a:srgbClr val="FF0000"/>
                  </a:solidFill>
                  <a:latin typeface="Söhne"/>
                </a:rPr>
                <a:t>Compositional</a:t>
              </a:r>
            </a:p>
            <a:p>
              <a:pPr algn="ctr"/>
              <a:r>
                <a:rPr lang="en-US" altLang="zh-TW" sz="1600" dirty="0">
                  <a:solidFill>
                    <a:srgbClr val="FF0000"/>
                  </a:solidFill>
                  <a:latin typeface="Söhne"/>
                </a:rPr>
                <a:t>embedding</a:t>
              </a:r>
              <a:endParaRPr lang="zh-TW" altLang="en-US" sz="1600" dirty="0">
                <a:solidFill>
                  <a:srgbClr val="FF0000"/>
                </a:solidFill>
                <a:latin typeface="Söhne"/>
              </a:endParaRPr>
            </a:p>
          </p:txBody>
        </p:sp>
      </p:grpSp>
      <p:sp>
        <p:nvSpPr>
          <p:cNvPr id="20" name="文字方塊 19">
            <a:extLst>
              <a:ext uri="{FF2B5EF4-FFF2-40B4-BE49-F238E27FC236}">
                <a16:creationId xmlns:a16="http://schemas.microsoft.com/office/drawing/2014/main" id="{49B474A6-D384-42E3-8E62-8ABE3E4DA4AB}"/>
              </a:ext>
            </a:extLst>
          </p:cNvPr>
          <p:cNvSpPr txBox="1"/>
          <p:nvPr/>
        </p:nvSpPr>
        <p:spPr>
          <a:xfrm>
            <a:off x="3036870" y="6183029"/>
            <a:ext cx="6118260" cy="246221"/>
          </a:xfrm>
          <a:prstGeom prst="rect">
            <a:avLst/>
          </a:prstGeom>
          <a:noFill/>
        </p:spPr>
        <p:txBody>
          <a:bodyPr wrap="square">
            <a:spAutoFit/>
          </a:bodyPr>
          <a:lstStyle/>
          <a:p>
            <a:pPr algn="ctr"/>
            <a:r>
              <a:rPr lang="en-US" altLang="zh-TW" sz="1000" dirty="0"/>
              <a:t>[26] J. Ho and T. </a:t>
            </a:r>
            <a:r>
              <a:rPr lang="en-US" altLang="zh-TW" sz="1000" dirty="0" err="1"/>
              <a:t>Salimans</a:t>
            </a:r>
            <a:r>
              <a:rPr lang="en-US" altLang="zh-TW" sz="1000" dirty="0"/>
              <a:t>, “Classifier-free diffusion guidance,” </a:t>
            </a:r>
            <a:r>
              <a:rPr lang="en-US" altLang="zh-TW" sz="1000" dirty="0" err="1"/>
              <a:t>arXiv</a:t>
            </a:r>
            <a:r>
              <a:rPr lang="en-US" altLang="zh-TW" sz="1000" dirty="0"/>
              <a:t> preprint arXiv:2207.12598, 2022</a:t>
            </a:r>
            <a:endParaRPr lang="zh-TW" altLang="en-US" sz="1000" dirty="0"/>
          </a:p>
        </p:txBody>
      </p:sp>
    </p:spTree>
    <p:extLst>
      <p:ext uri="{BB962C8B-B14F-4D97-AF65-F5344CB8AC3E}">
        <p14:creationId xmlns:p14="http://schemas.microsoft.com/office/powerpoint/2010/main" val="911574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AF2FC3E4-AEE2-4DC2-A6E2-C2C9E950248A}"/>
              </a:ext>
            </a:extLst>
          </p:cNvPr>
          <p:cNvGrpSpPr/>
          <p:nvPr/>
        </p:nvGrpSpPr>
        <p:grpSpPr>
          <a:xfrm>
            <a:off x="-252997" y="2374395"/>
            <a:ext cx="12697993" cy="2106510"/>
            <a:chOff x="1055911" y="533071"/>
            <a:chExt cx="3927106" cy="1500821"/>
          </a:xfrm>
        </p:grpSpPr>
        <p:grpSp>
          <p:nvGrpSpPr>
            <p:cNvPr id="12" name="群組 11">
              <a:extLst>
                <a:ext uri="{FF2B5EF4-FFF2-40B4-BE49-F238E27FC236}">
                  <a16:creationId xmlns:a16="http://schemas.microsoft.com/office/drawing/2014/main" id="{39A5905C-3635-451C-A78C-05F50D6086BC}"/>
                </a:ext>
              </a:extLst>
            </p:cNvPr>
            <p:cNvGrpSpPr/>
            <p:nvPr/>
          </p:nvGrpSpPr>
          <p:grpSpPr>
            <a:xfrm>
              <a:off x="1055911" y="533071"/>
              <a:ext cx="3927106" cy="1500821"/>
              <a:chOff x="945075" y="604441"/>
              <a:chExt cx="3927106" cy="1500821"/>
            </a:xfrm>
          </p:grpSpPr>
          <p:sp>
            <p:nvSpPr>
              <p:cNvPr id="14" name="矩形: 圓角 13">
                <a:extLst>
                  <a:ext uri="{FF2B5EF4-FFF2-40B4-BE49-F238E27FC236}">
                    <a16:creationId xmlns:a16="http://schemas.microsoft.com/office/drawing/2014/main" id="{FBA03CB6-3F7E-4D72-A6D0-ADB6C73E619F}"/>
                  </a:ext>
                </a:extLst>
              </p:cNvPr>
              <p:cNvSpPr/>
              <p:nvPr/>
            </p:nvSpPr>
            <p:spPr>
              <a:xfrm>
                <a:off x="945075" y="604441"/>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文字方塊 14">
                <a:extLst>
                  <a:ext uri="{FF2B5EF4-FFF2-40B4-BE49-F238E27FC236}">
                    <a16:creationId xmlns:a16="http://schemas.microsoft.com/office/drawing/2014/main" id="{6E919401-41F4-411B-B239-C51C8AF1F56B}"/>
                  </a:ext>
                </a:extLst>
              </p:cNvPr>
              <p:cNvSpPr txBox="1"/>
              <p:nvPr/>
            </p:nvSpPr>
            <p:spPr>
              <a:xfrm>
                <a:off x="2275110" y="747689"/>
                <a:ext cx="1267033"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Chapter1</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
          <p:nvSpPr>
            <p:cNvPr id="13" name="文字方塊 12">
              <a:extLst>
                <a:ext uri="{FF2B5EF4-FFF2-40B4-BE49-F238E27FC236}">
                  <a16:creationId xmlns:a16="http://schemas.microsoft.com/office/drawing/2014/main" id="{C5375E63-1298-4259-A143-44A1B8DBC0B7}"/>
                </a:ext>
              </a:extLst>
            </p:cNvPr>
            <p:cNvSpPr txBox="1"/>
            <p:nvPr/>
          </p:nvSpPr>
          <p:spPr>
            <a:xfrm>
              <a:off x="1959024" y="1281232"/>
              <a:ext cx="2120878" cy="646331"/>
            </a:xfrm>
            <a:prstGeom prst="rect">
              <a:avLst/>
            </a:prstGeom>
            <a:noFill/>
          </p:spPr>
          <p:txBody>
            <a:bodyPr wrap="square" rtlCol="0">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Introduction</a:t>
              </a:r>
              <a:endParaRPr lang="zh-TW" altLang="en-US" sz="3600" b="1" dirty="0">
                <a:solidFill>
                  <a:schemeClr val="bg1"/>
                </a:solidFill>
                <a:latin typeface="Microsoft YaHei" panose="020B0503020204020204" pitchFamily="34" charset="-122"/>
                <a:ea typeface="Microsoft YaHei" panose="020B0503020204020204" pitchFamily="34" charset="-122"/>
              </a:endParaRPr>
            </a:p>
          </p:txBody>
        </p:sp>
      </p:grpSp>
      <p:grpSp>
        <p:nvGrpSpPr>
          <p:cNvPr id="16" name="群組 15">
            <a:extLst>
              <a:ext uri="{FF2B5EF4-FFF2-40B4-BE49-F238E27FC236}">
                <a16:creationId xmlns:a16="http://schemas.microsoft.com/office/drawing/2014/main" id="{36E49101-B827-42D8-A87D-7DEDB97BB8C5}"/>
              </a:ext>
            </a:extLst>
          </p:cNvPr>
          <p:cNvGrpSpPr/>
          <p:nvPr/>
        </p:nvGrpSpPr>
        <p:grpSpPr>
          <a:xfrm>
            <a:off x="12255300" y="1636499"/>
            <a:ext cx="3927106" cy="1500821"/>
            <a:chOff x="1055913" y="542970"/>
            <a:chExt cx="3927106" cy="1500821"/>
          </a:xfrm>
        </p:grpSpPr>
        <p:grpSp>
          <p:nvGrpSpPr>
            <p:cNvPr id="17" name="群組 16">
              <a:extLst>
                <a:ext uri="{FF2B5EF4-FFF2-40B4-BE49-F238E27FC236}">
                  <a16:creationId xmlns:a16="http://schemas.microsoft.com/office/drawing/2014/main" id="{62AB05CD-1E04-45F4-B041-DF3C04A57181}"/>
                </a:ext>
              </a:extLst>
            </p:cNvPr>
            <p:cNvGrpSpPr/>
            <p:nvPr/>
          </p:nvGrpSpPr>
          <p:grpSpPr>
            <a:xfrm>
              <a:off x="1055913" y="542970"/>
              <a:ext cx="3927106" cy="1500821"/>
              <a:chOff x="945077" y="614340"/>
              <a:chExt cx="3927106" cy="1500821"/>
            </a:xfrm>
          </p:grpSpPr>
          <p:sp>
            <p:nvSpPr>
              <p:cNvPr id="19" name="矩形: 圓角 18">
                <a:extLst>
                  <a:ext uri="{FF2B5EF4-FFF2-40B4-BE49-F238E27FC236}">
                    <a16:creationId xmlns:a16="http://schemas.microsoft.com/office/drawing/2014/main" id="{935B9821-D5F3-44A2-83CD-EDCBCBCB1EF8}"/>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5181948B-9811-406F-A545-5F3B33B9282F}"/>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Chapter2</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18" name="文字方塊 17">
              <a:extLst>
                <a:ext uri="{FF2B5EF4-FFF2-40B4-BE49-F238E27FC236}">
                  <a16:creationId xmlns:a16="http://schemas.microsoft.com/office/drawing/2014/main" id="{55D21559-2106-453C-8607-8B1074BB7737}"/>
                </a:ext>
              </a:extLst>
            </p:cNvPr>
            <p:cNvSpPr txBox="1"/>
            <p:nvPr/>
          </p:nvSpPr>
          <p:spPr>
            <a:xfrm>
              <a:off x="1750748" y="1203442"/>
              <a:ext cx="2537431"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Related works</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21" name="群組 20">
            <a:extLst>
              <a:ext uri="{FF2B5EF4-FFF2-40B4-BE49-F238E27FC236}">
                <a16:creationId xmlns:a16="http://schemas.microsoft.com/office/drawing/2014/main" id="{9B91E260-2D4C-4188-BB5C-7BF828A96D00}"/>
              </a:ext>
            </a:extLst>
          </p:cNvPr>
          <p:cNvGrpSpPr/>
          <p:nvPr/>
        </p:nvGrpSpPr>
        <p:grpSpPr>
          <a:xfrm>
            <a:off x="12255299" y="3847400"/>
            <a:ext cx="3927106" cy="1500821"/>
            <a:chOff x="1055913" y="542970"/>
            <a:chExt cx="3927106" cy="1500821"/>
          </a:xfrm>
        </p:grpSpPr>
        <p:grpSp>
          <p:nvGrpSpPr>
            <p:cNvPr id="22" name="群組 21">
              <a:extLst>
                <a:ext uri="{FF2B5EF4-FFF2-40B4-BE49-F238E27FC236}">
                  <a16:creationId xmlns:a16="http://schemas.microsoft.com/office/drawing/2014/main" id="{67DF3070-5374-480C-A3ED-291A40BC1AF2}"/>
                </a:ext>
              </a:extLst>
            </p:cNvPr>
            <p:cNvGrpSpPr/>
            <p:nvPr/>
          </p:nvGrpSpPr>
          <p:grpSpPr>
            <a:xfrm>
              <a:off x="1055913" y="542970"/>
              <a:ext cx="3927106" cy="1500821"/>
              <a:chOff x="945077" y="614340"/>
              <a:chExt cx="3927106" cy="1500821"/>
            </a:xfrm>
          </p:grpSpPr>
          <p:sp>
            <p:nvSpPr>
              <p:cNvPr id="24" name="矩形: 圓角 23">
                <a:extLst>
                  <a:ext uri="{FF2B5EF4-FFF2-40B4-BE49-F238E27FC236}">
                    <a16:creationId xmlns:a16="http://schemas.microsoft.com/office/drawing/2014/main" id="{7916A842-FC3C-47E0-81AD-B8805019A041}"/>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文字方塊 24">
                <a:extLst>
                  <a:ext uri="{FF2B5EF4-FFF2-40B4-BE49-F238E27FC236}">
                    <a16:creationId xmlns:a16="http://schemas.microsoft.com/office/drawing/2014/main" id="{1E89620C-0726-48AD-88A7-27B5EE8EE11A}"/>
                  </a:ext>
                </a:extLst>
              </p:cNvPr>
              <p:cNvSpPr txBox="1"/>
              <p:nvPr/>
            </p:nvSpPr>
            <p:spPr>
              <a:xfrm>
                <a:off x="2275114" y="69695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Chapter4</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23" name="文字方塊 22">
              <a:extLst>
                <a:ext uri="{FF2B5EF4-FFF2-40B4-BE49-F238E27FC236}">
                  <a16:creationId xmlns:a16="http://schemas.microsoft.com/office/drawing/2014/main" id="{A0479044-3AE7-4231-9A37-26F3EBA5E97D}"/>
                </a:ext>
              </a:extLst>
            </p:cNvPr>
            <p:cNvSpPr txBox="1"/>
            <p:nvPr/>
          </p:nvSpPr>
          <p:spPr>
            <a:xfrm>
              <a:off x="1959025" y="956078"/>
              <a:ext cx="2120878" cy="1015663"/>
            </a:xfrm>
            <a:prstGeom prst="rect">
              <a:avLst/>
            </a:prstGeom>
            <a:noFill/>
          </p:spPr>
          <p:txBody>
            <a:bodyPr wrap="square" rtlCol="0">
              <a:spAutoFit/>
            </a:bodyPr>
            <a:lstStyle/>
            <a:p>
              <a:pPr algn="ctr"/>
              <a:r>
                <a:rPr lang="en-US" altLang="zh-TW" sz="2000" b="1" dirty="0">
                  <a:solidFill>
                    <a:schemeClr val="bg1"/>
                  </a:solidFill>
                  <a:latin typeface="Microsoft YaHei" panose="020B0503020204020204" pitchFamily="34" charset="-122"/>
                  <a:ea typeface="Microsoft YaHei" panose="020B0503020204020204" pitchFamily="34" charset="-122"/>
                </a:rPr>
                <a:t>Experiments </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&amp;</a:t>
              </a:r>
            </a:p>
            <a:p>
              <a:pPr algn="ctr"/>
              <a:r>
                <a:rPr lang="en-US" altLang="zh-TW" sz="2000" b="1" dirty="0">
                  <a:solidFill>
                    <a:schemeClr val="bg1"/>
                  </a:solidFill>
                  <a:latin typeface="Microsoft YaHei" panose="020B0503020204020204" pitchFamily="34" charset="-122"/>
                  <a:ea typeface="Microsoft YaHei" panose="020B0503020204020204" pitchFamily="34" charset="-122"/>
                </a:rPr>
                <a:t>Results</a:t>
              </a:r>
              <a:endParaRPr lang="zh-TW" altLang="en-US" sz="2000" b="1" dirty="0">
                <a:solidFill>
                  <a:schemeClr val="bg1"/>
                </a:solidFill>
                <a:latin typeface="Microsoft YaHei" panose="020B0503020204020204" pitchFamily="34" charset="-122"/>
                <a:ea typeface="Microsoft YaHei" panose="020B0503020204020204" pitchFamily="34" charset="-122"/>
              </a:endParaRPr>
            </a:p>
          </p:txBody>
        </p:sp>
      </p:grpSp>
      <p:grpSp>
        <p:nvGrpSpPr>
          <p:cNvPr id="26" name="群組 25">
            <a:extLst>
              <a:ext uri="{FF2B5EF4-FFF2-40B4-BE49-F238E27FC236}">
                <a16:creationId xmlns:a16="http://schemas.microsoft.com/office/drawing/2014/main" id="{6E7A546B-3A2E-4C91-B2E4-4287EF33311B}"/>
              </a:ext>
            </a:extLst>
          </p:cNvPr>
          <p:cNvGrpSpPr/>
          <p:nvPr/>
        </p:nvGrpSpPr>
        <p:grpSpPr>
          <a:xfrm>
            <a:off x="-3990407" y="839710"/>
            <a:ext cx="3927106" cy="1500821"/>
            <a:chOff x="1055913" y="542970"/>
            <a:chExt cx="3927106" cy="1500821"/>
          </a:xfrm>
        </p:grpSpPr>
        <p:grpSp>
          <p:nvGrpSpPr>
            <p:cNvPr id="27" name="群組 26">
              <a:extLst>
                <a:ext uri="{FF2B5EF4-FFF2-40B4-BE49-F238E27FC236}">
                  <a16:creationId xmlns:a16="http://schemas.microsoft.com/office/drawing/2014/main" id="{EF0A51C7-1C5D-4E94-969A-D5B25E5CE029}"/>
                </a:ext>
              </a:extLst>
            </p:cNvPr>
            <p:cNvGrpSpPr/>
            <p:nvPr/>
          </p:nvGrpSpPr>
          <p:grpSpPr>
            <a:xfrm>
              <a:off x="1055913" y="542970"/>
              <a:ext cx="3927106" cy="1500821"/>
              <a:chOff x="945077" y="614340"/>
              <a:chExt cx="3927106" cy="1500821"/>
            </a:xfrm>
          </p:grpSpPr>
          <p:sp>
            <p:nvSpPr>
              <p:cNvPr id="29" name="矩形: 圓角 28">
                <a:extLst>
                  <a:ext uri="{FF2B5EF4-FFF2-40B4-BE49-F238E27FC236}">
                    <a16:creationId xmlns:a16="http://schemas.microsoft.com/office/drawing/2014/main" id="{78C0D639-3AEE-4874-83C7-C3FA57B8626E}"/>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文字方塊 29">
                <a:extLst>
                  <a:ext uri="{FF2B5EF4-FFF2-40B4-BE49-F238E27FC236}">
                    <a16:creationId xmlns:a16="http://schemas.microsoft.com/office/drawing/2014/main" id="{483DC5F6-57C3-4CE1-983F-88A9C82AE3A8}"/>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Chapter1</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28" name="文字方塊 27">
              <a:extLst>
                <a:ext uri="{FF2B5EF4-FFF2-40B4-BE49-F238E27FC236}">
                  <a16:creationId xmlns:a16="http://schemas.microsoft.com/office/drawing/2014/main" id="{CF3B6809-F2B5-450F-AD65-5ED0D5A5BC08}"/>
                </a:ext>
              </a:extLst>
            </p:cNvPr>
            <p:cNvSpPr txBox="1"/>
            <p:nvPr/>
          </p:nvSpPr>
          <p:spPr>
            <a:xfrm>
              <a:off x="1959025" y="1201002"/>
              <a:ext cx="2120878" cy="461665"/>
            </a:xfrm>
            <a:prstGeom prst="rect">
              <a:avLst/>
            </a:prstGeom>
            <a:noFill/>
          </p:spPr>
          <p:txBody>
            <a:bodyPr wrap="square" rtlCol="0">
              <a:spAutoFit/>
            </a:bodyPr>
            <a:lstStyle/>
            <a:p>
              <a:r>
                <a:rPr lang="en-US" altLang="zh-TW" sz="2400" b="1" dirty="0">
                  <a:solidFill>
                    <a:schemeClr val="bg1"/>
                  </a:solidFill>
                  <a:latin typeface="Microsoft YaHei" panose="020B0503020204020204" pitchFamily="34" charset="-122"/>
                  <a:ea typeface="Microsoft YaHei" panose="020B0503020204020204" pitchFamily="34" charset="-122"/>
                </a:rPr>
                <a:t>Introduction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grpSp>
        <p:nvGrpSpPr>
          <p:cNvPr id="31" name="群組 30">
            <a:extLst>
              <a:ext uri="{FF2B5EF4-FFF2-40B4-BE49-F238E27FC236}">
                <a16:creationId xmlns:a16="http://schemas.microsoft.com/office/drawing/2014/main" id="{08B19426-FBD4-4FA6-8CD5-DA3AABA77645}"/>
              </a:ext>
            </a:extLst>
          </p:cNvPr>
          <p:cNvGrpSpPr/>
          <p:nvPr/>
        </p:nvGrpSpPr>
        <p:grpSpPr>
          <a:xfrm>
            <a:off x="-3990406" y="2771251"/>
            <a:ext cx="3927106" cy="1500821"/>
            <a:chOff x="1055913" y="542970"/>
            <a:chExt cx="3927106" cy="1500821"/>
          </a:xfrm>
        </p:grpSpPr>
        <p:grpSp>
          <p:nvGrpSpPr>
            <p:cNvPr id="32" name="群組 31">
              <a:extLst>
                <a:ext uri="{FF2B5EF4-FFF2-40B4-BE49-F238E27FC236}">
                  <a16:creationId xmlns:a16="http://schemas.microsoft.com/office/drawing/2014/main" id="{D021FD2E-463B-47E1-8624-9EE1F4AD19E7}"/>
                </a:ext>
              </a:extLst>
            </p:cNvPr>
            <p:cNvGrpSpPr/>
            <p:nvPr/>
          </p:nvGrpSpPr>
          <p:grpSpPr>
            <a:xfrm>
              <a:off x="1055913" y="542970"/>
              <a:ext cx="3927106" cy="1500821"/>
              <a:chOff x="945077" y="614340"/>
              <a:chExt cx="3927106" cy="1500821"/>
            </a:xfrm>
          </p:grpSpPr>
          <p:sp>
            <p:nvSpPr>
              <p:cNvPr id="34" name="矩形: 圓角 33">
                <a:extLst>
                  <a:ext uri="{FF2B5EF4-FFF2-40B4-BE49-F238E27FC236}">
                    <a16:creationId xmlns:a16="http://schemas.microsoft.com/office/drawing/2014/main" id="{C1D7760D-E843-4657-829D-C4FE7CBA6711}"/>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文字方塊 34">
                <a:extLst>
                  <a:ext uri="{FF2B5EF4-FFF2-40B4-BE49-F238E27FC236}">
                    <a16:creationId xmlns:a16="http://schemas.microsoft.com/office/drawing/2014/main" id="{D7092B18-0924-45F6-AFFD-A311EF5ED648}"/>
                  </a:ext>
                </a:extLst>
              </p:cNvPr>
              <p:cNvSpPr txBox="1"/>
              <p:nvPr/>
            </p:nvSpPr>
            <p:spPr>
              <a:xfrm>
                <a:off x="2275111" y="684924"/>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Chapter3</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3" name="文字方塊 32">
              <a:extLst>
                <a:ext uri="{FF2B5EF4-FFF2-40B4-BE49-F238E27FC236}">
                  <a16:creationId xmlns:a16="http://schemas.microsoft.com/office/drawing/2014/main" id="{D5A44E8B-396C-4362-86AA-869288D7F3FB}"/>
                </a:ext>
              </a:extLst>
            </p:cNvPr>
            <p:cNvSpPr txBox="1"/>
            <p:nvPr/>
          </p:nvSpPr>
          <p:spPr>
            <a:xfrm>
              <a:off x="2214129" y="1239780"/>
              <a:ext cx="1610670"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Method</a:t>
              </a:r>
            </a:p>
          </p:txBody>
        </p:sp>
      </p:grpSp>
      <p:grpSp>
        <p:nvGrpSpPr>
          <p:cNvPr id="36" name="群組 35">
            <a:extLst>
              <a:ext uri="{FF2B5EF4-FFF2-40B4-BE49-F238E27FC236}">
                <a16:creationId xmlns:a16="http://schemas.microsoft.com/office/drawing/2014/main" id="{C5ADCCD5-B570-4C59-8ECC-FC0A015D7DE9}"/>
              </a:ext>
            </a:extLst>
          </p:cNvPr>
          <p:cNvGrpSpPr/>
          <p:nvPr/>
        </p:nvGrpSpPr>
        <p:grpSpPr>
          <a:xfrm>
            <a:off x="-3990405" y="4869262"/>
            <a:ext cx="3927106" cy="1500821"/>
            <a:chOff x="1055913" y="542970"/>
            <a:chExt cx="3927106" cy="1500821"/>
          </a:xfrm>
        </p:grpSpPr>
        <p:grpSp>
          <p:nvGrpSpPr>
            <p:cNvPr id="37" name="群組 36">
              <a:extLst>
                <a:ext uri="{FF2B5EF4-FFF2-40B4-BE49-F238E27FC236}">
                  <a16:creationId xmlns:a16="http://schemas.microsoft.com/office/drawing/2014/main" id="{15DE764A-90AA-4121-AE05-73DAF5BADCDB}"/>
                </a:ext>
              </a:extLst>
            </p:cNvPr>
            <p:cNvGrpSpPr/>
            <p:nvPr/>
          </p:nvGrpSpPr>
          <p:grpSpPr>
            <a:xfrm>
              <a:off x="1055913" y="542970"/>
              <a:ext cx="3927106" cy="1500821"/>
              <a:chOff x="945077" y="614340"/>
              <a:chExt cx="3927106" cy="1500821"/>
            </a:xfrm>
          </p:grpSpPr>
          <p:sp>
            <p:nvSpPr>
              <p:cNvPr id="39" name="矩形: 圓角 38">
                <a:extLst>
                  <a:ext uri="{FF2B5EF4-FFF2-40B4-BE49-F238E27FC236}">
                    <a16:creationId xmlns:a16="http://schemas.microsoft.com/office/drawing/2014/main" id="{0EF20FE4-C0B7-4285-8F4D-324B0E0AAD96}"/>
                  </a:ext>
                </a:extLst>
              </p:cNvPr>
              <p:cNvSpPr/>
              <p:nvPr/>
            </p:nvSpPr>
            <p:spPr>
              <a:xfrm>
                <a:off x="945077" y="614340"/>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文字方塊 39">
                <a:extLst>
                  <a:ext uri="{FF2B5EF4-FFF2-40B4-BE49-F238E27FC236}">
                    <a16:creationId xmlns:a16="http://schemas.microsoft.com/office/drawing/2014/main" id="{59E2CB8B-09CB-4E2D-80DA-835198321E45}"/>
                  </a:ext>
                </a:extLst>
              </p:cNvPr>
              <p:cNvSpPr txBox="1"/>
              <p:nvPr/>
            </p:nvSpPr>
            <p:spPr>
              <a:xfrm>
                <a:off x="2275113" y="714322"/>
                <a:ext cx="1267033" cy="369332"/>
              </a:xfrm>
              <a:prstGeom prst="rect">
                <a:avLst/>
              </a:prstGeom>
              <a:noFill/>
            </p:spPr>
            <p:txBody>
              <a:bodyPr wrap="square" rtlCol="0">
                <a:spAutoFit/>
              </a:bodyPr>
              <a:lstStyle/>
              <a:p>
                <a:pPr algn="ctr"/>
                <a:r>
                  <a:rPr lang="en-US" altLang="zh-TW" b="1" dirty="0">
                    <a:solidFill>
                      <a:schemeClr val="bg1"/>
                    </a:solidFill>
                    <a:latin typeface="Microsoft YaHei" panose="020B0503020204020204" pitchFamily="34" charset="-122"/>
                    <a:ea typeface="Microsoft YaHei" panose="020B0503020204020204" pitchFamily="34" charset="-122"/>
                  </a:rPr>
                  <a:t>Chapter5</a:t>
                </a:r>
                <a:endParaRPr lang="zh-TW" altLang="en-US" b="1" dirty="0">
                  <a:solidFill>
                    <a:schemeClr val="bg1"/>
                  </a:solidFill>
                  <a:latin typeface="Microsoft YaHei" panose="020B0503020204020204" pitchFamily="34" charset="-122"/>
                  <a:ea typeface="Microsoft YaHei" panose="020B0503020204020204" pitchFamily="34" charset="-122"/>
                </a:endParaRPr>
              </a:p>
            </p:txBody>
          </p:sp>
        </p:grpSp>
        <p:sp>
          <p:nvSpPr>
            <p:cNvPr id="38" name="文字方塊 37">
              <a:extLst>
                <a:ext uri="{FF2B5EF4-FFF2-40B4-BE49-F238E27FC236}">
                  <a16:creationId xmlns:a16="http://schemas.microsoft.com/office/drawing/2014/main" id="{9F9C020D-2B11-403F-9943-7A89988919E0}"/>
                </a:ext>
              </a:extLst>
            </p:cNvPr>
            <p:cNvSpPr txBox="1"/>
            <p:nvPr/>
          </p:nvSpPr>
          <p:spPr>
            <a:xfrm>
              <a:off x="1959026" y="1156740"/>
              <a:ext cx="2120878" cy="461665"/>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Conclusion</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266215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D80AFB8-3B53-4244-B02E-7D3A356B1D26}"/>
                  </a:ext>
                </a:extLst>
              </p:cNvPr>
              <p:cNvSpPr txBox="1"/>
              <p:nvPr/>
            </p:nvSpPr>
            <p:spPr>
              <a:xfrm>
                <a:off x="2255798" y="4114348"/>
                <a:ext cx="7929735"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en-US" altLang="zh-TW" sz="3200" b="0" i="1" smtClean="0">
                          <a:solidFill>
                            <a:schemeClr val="tx1"/>
                          </a:solidFill>
                          <a:latin typeface="Cambria Math" panose="02040503050406030204" pitchFamily="18" charset="0"/>
                        </a:rPr>
                        <m:t>=</m:t>
                      </m:r>
                      <m:f>
                        <m:fPr>
                          <m:ctrlPr>
                            <a:rPr lang="zh-TW" altLang="en-US" sz="3200" i="1" dirty="0" smtClean="0">
                              <a:solidFill>
                                <a:schemeClr val="tx1"/>
                              </a:solidFill>
                              <a:latin typeface="Cambria Math" panose="02040503050406030204" pitchFamily="18" charset="0"/>
                            </a:rPr>
                          </m:ctrlPr>
                        </m:fPr>
                        <m:num>
                          <m:r>
                            <a:rPr lang="zh-TW" altLang="en-US" sz="3200" dirty="0">
                              <a:solidFill>
                                <a:schemeClr val="tx1"/>
                              </a:solidFill>
                              <a:latin typeface="Cambria Math" panose="02040503050406030204" pitchFamily="18" charset="0"/>
                            </a:rPr>
                            <m:t>1</m:t>
                          </m:r>
                        </m:num>
                        <m:den>
                          <m:rad>
                            <m:radPr>
                              <m:degHide m:val="on"/>
                              <m:ctrlPr>
                                <a:rPr lang="zh-TW" altLang="en-US" sz="3200" i="1" dirty="0">
                                  <a:solidFill>
                                    <a:schemeClr val="tx1"/>
                                  </a:solidFill>
                                  <a:latin typeface="Cambria Math" panose="02040503050406030204" pitchFamily="18" charset="0"/>
                                </a:rPr>
                              </m:ctrlPr>
                            </m:radPr>
                            <m:deg/>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𝛼</m:t>
                                  </m:r>
                                </m:e>
                                <m:sub>
                                  <m:r>
                                    <a:rPr lang="zh-TW" altLang="en-US" sz="3200" i="1" dirty="0">
                                      <a:solidFill>
                                        <a:schemeClr val="tx1"/>
                                      </a:solidFill>
                                      <a:latin typeface="Cambria Math" panose="02040503050406030204" pitchFamily="18" charset="0"/>
                                    </a:rPr>
                                    <m:t>𝑡</m:t>
                                  </m:r>
                                </m:sub>
                              </m:sSub>
                            </m:e>
                          </m:rad>
                        </m:den>
                      </m:f>
                      <m:d>
                        <m:dPr>
                          <m:ctrlPr>
                            <a:rPr lang="zh-TW" altLang="en-US" sz="3200" i="1" dirty="0" smtClean="0">
                              <a:solidFill>
                                <a:schemeClr val="tx1"/>
                              </a:solidFill>
                              <a:latin typeface="Cambria Math" panose="02040503050406030204" pitchFamily="18" charset="0"/>
                            </a:rPr>
                          </m:ctrlPr>
                        </m:dPr>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𝑥</m:t>
                              </m:r>
                            </m:e>
                            <m:sub>
                              <m:r>
                                <a:rPr lang="zh-TW" altLang="en-US" sz="3200" i="1" dirty="0">
                                  <a:solidFill>
                                    <a:schemeClr val="tx1"/>
                                  </a:solidFill>
                                  <a:latin typeface="Cambria Math" panose="02040503050406030204" pitchFamily="18" charset="0"/>
                                </a:rPr>
                                <m:t>𝑡</m:t>
                              </m:r>
                            </m:sub>
                          </m:sSub>
                          <m:r>
                            <a:rPr lang="zh-TW" altLang="en-US" sz="3200" i="0" dirty="0">
                              <a:solidFill>
                                <a:schemeClr val="tx1"/>
                              </a:solidFill>
                              <a:latin typeface="Cambria Math" panose="02040503050406030204" pitchFamily="18" charset="0"/>
                            </a:rPr>
                            <m:t>−</m:t>
                          </m:r>
                          <m:f>
                            <m:fPr>
                              <m:ctrlPr>
                                <a:rPr lang="zh-TW" altLang="en-US" sz="3200" i="1" dirty="0">
                                  <a:solidFill>
                                    <a:schemeClr val="tx1"/>
                                  </a:solidFill>
                                  <a:latin typeface="Cambria Math" panose="02040503050406030204" pitchFamily="18" charset="0"/>
                                </a:rPr>
                              </m:ctrlPr>
                            </m:fPr>
                            <m:num>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𝛽</m:t>
                                  </m:r>
                                </m:e>
                                <m:sub>
                                  <m:r>
                                    <a:rPr lang="zh-TW" altLang="en-US" sz="3200" i="1" dirty="0">
                                      <a:solidFill>
                                        <a:schemeClr val="tx1"/>
                                      </a:solidFill>
                                      <a:latin typeface="Cambria Math" panose="02040503050406030204" pitchFamily="18" charset="0"/>
                                    </a:rPr>
                                    <m:t>𝑡</m:t>
                                  </m:r>
                                </m:sub>
                              </m:sSub>
                            </m:num>
                            <m:den>
                              <m:rad>
                                <m:radPr>
                                  <m:degHide m:val="on"/>
                                  <m:ctrlPr>
                                    <a:rPr lang="zh-TW" altLang="en-US" sz="3200" i="1" dirty="0">
                                      <a:solidFill>
                                        <a:schemeClr val="tx1"/>
                                      </a:solidFill>
                                      <a:latin typeface="Cambria Math" panose="02040503050406030204" pitchFamily="18" charset="0"/>
                                    </a:rPr>
                                  </m:ctrlPr>
                                </m:radPr>
                                <m:deg/>
                                <m:e>
                                  <m:r>
                                    <a:rPr lang="zh-TW" altLang="en-US" sz="3200" i="0" dirty="0">
                                      <a:solidFill>
                                        <a:schemeClr val="tx1"/>
                                      </a:solidFill>
                                      <a:latin typeface="Cambria Math" panose="02040503050406030204" pitchFamily="18" charset="0"/>
                                    </a:rPr>
                                    <m:t>1−</m:t>
                                  </m:r>
                                  <m:sSub>
                                    <m:sSubPr>
                                      <m:ctrlPr>
                                        <a:rPr lang="zh-TW" altLang="en-US" sz="3200" i="1" dirty="0">
                                          <a:solidFill>
                                            <a:schemeClr val="tx1"/>
                                          </a:solidFill>
                                          <a:latin typeface="Cambria Math" panose="02040503050406030204" pitchFamily="18" charset="0"/>
                                        </a:rPr>
                                      </m:ctrlPr>
                                    </m:sSubPr>
                                    <m:e>
                                      <m:acc>
                                        <m:accPr>
                                          <m:chr m:val="̅"/>
                                          <m:ctrlPr>
                                            <a:rPr lang="zh-TW" altLang="en-US" sz="3200" i="1" dirty="0">
                                              <a:solidFill>
                                                <a:schemeClr val="tx1"/>
                                              </a:solidFill>
                                              <a:latin typeface="Cambria Math" panose="02040503050406030204" pitchFamily="18" charset="0"/>
                                            </a:rPr>
                                          </m:ctrlPr>
                                        </m:accPr>
                                        <m:e>
                                          <m:r>
                                            <a:rPr lang="zh-TW" altLang="en-US" sz="3200" i="1" dirty="0">
                                              <a:solidFill>
                                                <a:schemeClr val="tx1"/>
                                              </a:solidFill>
                                              <a:latin typeface="Cambria Math" panose="02040503050406030204" pitchFamily="18" charset="0"/>
                                            </a:rPr>
                                            <m:t>𝛼</m:t>
                                          </m:r>
                                        </m:e>
                                      </m:acc>
                                    </m:e>
                                    <m:sub>
                                      <m:r>
                                        <a:rPr lang="zh-TW" altLang="en-US" sz="3200" i="1" dirty="0">
                                          <a:solidFill>
                                            <a:schemeClr val="tx1"/>
                                          </a:solidFill>
                                          <a:latin typeface="Cambria Math" panose="02040503050406030204" pitchFamily="18" charset="0"/>
                                        </a:rPr>
                                        <m:t>𝑡</m:t>
                                      </m:r>
                                    </m:sub>
                                  </m:sSub>
                                </m:e>
                              </m:rad>
                            </m:den>
                          </m:f>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𝜖</m:t>
                              </m:r>
                            </m:e>
                            <m:sub>
                              <m:r>
                                <a:rPr lang="zh-TW" altLang="en-US" sz="3200" i="1" dirty="0">
                                  <a:solidFill>
                                    <a:schemeClr val="tx1"/>
                                  </a:solidFill>
                                  <a:latin typeface="Cambria Math" panose="02040503050406030204" pitchFamily="18" charset="0"/>
                                </a:rPr>
                                <m:t>𝜃</m:t>
                              </m:r>
                            </m:sub>
                          </m:sSub>
                          <m:d>
                            <m:dPr>
                              <m:ctrlPr>
                                <a:rPr lang="zh-TW" altLang="en-US" sz="3200" i="1" dirty="0">
                                  <a:solidFill>
                                    <a:schemeClr val="tx1"/>
                                  </a:solidFill>
                                  <a:latin typeface="Cambria Math" panose="02040503050406030204" pitchFamily="18" charset="0"/>
                                </a:rPr>
                              </m:ctrlPr>
                            </m:dPr>
                            <m:e>
                              <m:sSub>
                                <m:sSubPr>
                                  <m:ctrlPr>
                                    <a:rPr lang="zh-TW" altLang="en-US" sz="3200" i="1" dirty="0">
                                      <a:solidFill>
                                        <a:schemeClr val="tx1"/>
                                      </a:solidFill>
                                      <a:latin typeface="Cambria Math" panose="02040503050406030204" pitchFamily="18" charset="0"/>
                                    </a:rPr>
                                  </m:ctrlPr>
                                </m:sSubPr>
                                <m:e>
                                  <m:r>
                                    <a:rPr lang="zh-TW" altLang="en-US" sz="3200" i="1" dirty="0">
                                      <a:solidFill>
                                        <a:schemeClr val="tx1"/>
                                      </a:solidFill>
                                      <a:latin typeface="Cambria Math" panose="02040503050406030204" pitchFamily="18" charset="0"/>
                                    </a:rPr>
                                    <m:t>𝑥</m:t>
                                  </m:r>
                                </m:e>
                                <m:sub>
                                  <m:r>
                                    <a:rPr lang="zh-TW" altLang="en-US" sz="3200" i="1" dirty="0">
                                      <a:solidFill>
                                        <a:schemeClr val="tx1"/>
                                      </a:solidFill>
                                      <a:latin typeface="Cambria Math" panose="02040503050406030204" pitchFamily="18" charset="0"/>
                                    </a:rPr>
                                    <m:t>𝑡</m:t>
                                  </m:r>
                                </m:sub>
                              </m:sSub>
                              <m:r>
                                <a:rPr lang="zh-TW" altLang="en-US" sz="3200" i="0" dirty="0">
                                  <a:solidFill>
                                    <a:schemeClr val="tx1"/>
                                  </a:solidFill>
                                  <a:latin typeface="Cambria Math" panose="02040503050406030204" pitchFamily="18" charset="0"/>
                                </a:rPr>
                                <m:t>,</m:t>
                              </m:r>
                              <m:r>
                                <a:rPr lang="zh-TW" altLang="en-US" sz="3200" i="1" dirty="0">
                                  <a:solidFill>
                                    <a:schemeClr val="tx1"/>
                                  </a:solidFill>
                                  <a:latin typeface="Cambria Math" panose="02040503050406030204" pitchFamily="18" charset="0"/>
                                </a:rPr>
                                <m:t>𝑡</m:t>
                              </m:r>
                              <m:r>
                                <a:rPr lang="en-US" altLang="zh-TW" sz="3200" b="0" i="1" dirty="0" smtClean="0">
                                  <a:solidFill>
                                    <a:schemeClr val="tx1"/>
                                  </a:solidFill>
                                  <a:latin typeface="Cambria Math" panose="02040503050406030204" pitchFamily="18" charset="0"/>
                                </a:rPr>
                                <m:t>,</m:t>
                              </m:r>
                              <m:r>
                                <a:rPr lang="en-US" altLang="zh-TW" sz="3200" b="0" i="1" dirty="0" smtClean="0">
                                  <a:solidFill>
                                    <a:srgbClr val="FF0000"/>
                                  </a:solidFill>
                                  <a:latin typeface="Cambria Math" panose="02040503050406030204" pitchFamily="18" charset="0"/>
                                </a:rPr>
                                <m:t>𝑐</m:t>
                              </m:r>
                            </m:e>
                          </m:d>
                        </m:e>
                      </m:d>
                    </m:oMath>
                  </m:oMathPara>
                </a14:m>
                <a:endParaRPr lang="zh-TW" altLang="en-US" sz="3200" dirty="0">
                  <a:solidFill>
                    <a:schemeClr val="tx1"/>
                  </a:solidFill>
                </a:endParaRPr>
              </a:p>
            </p:txBody>
          </p:sp>
        </mc:Choice>
        <mc:Fallback xmlns="">
          <p:sp>
            <p:nvSpPr>
              <p:cNvPr id="9" name="文字方塊 8">
                <a:extLst>
                  <a:ext uri="{FF2B5EF4-FFF2-40B4-BE49-F238E27FC236}">
                    <a16:creationId xmlns:a16="http://schemas.microsoft.com/office/drawing/2014/main" id="{DD80AFB8-3B53-4244-B02E-7D3A356B1D26}"/>
                  </a:ext>
                </a:extLst>
              </p:cNvPr>
              <p:cNvSpPr txBox="1">
                <a:spLocks noRot="1" noChangeAspect="1" noMove="1" noResize="1" noEditPoints="1" noAdjustHandles="1" noChangeArrowheads="1" noChangeShapeType="1" noTextEdit="1"/>
              </p:cNvSpPr>
              <p:nvPr/>
            </p:nvSpPr>
            <p:spPr>
              <a:xfrm>
                <a:off x="2255798" y="4114348"/>
                <a:ext cx="7929735" cy="1585434"/>
              </a:xfrm>
              <a:prstGeom prst="rect">
                <a:avLst/>
              </a:prstGeom>
              <a:blipFill>
                <a:blip r:embed="rId5"/>
                <a:stretch>
                  <a:fillRect/>
                </a:stretch>
              </a:blipFill>
            </p:spPr>
            <p:txBody>
              <a:bodyPr/>
              <a:lstStyle/>
              <a:p>
                <a:r>
                  <a:rPr lang="zh-TW" altLang="en-US">
                    <a:noFill/>
                  </a:rPr>
                  <a:t> </a:t>
                </a:r>
              </a:p>
            </p:txBody>
          </p:sp>
        </mc:Fallback>
      </mc:AlternateContent>
      <p:grpSp>
        <p:nvGrpSpPr>
          <p:cNvPr id="10" name="群組 9">
            <a:extLst>
              <a:ext uri="{FF2B5EF4-FFF2-40B4-BE49-F238E27FC236}">
                <a16:creationId xmlns:a16="http://schemas.microsoft.com/office/drawing/2014/main" id="{15981AD9-86AF-4A80-9B5A-B4EFD6700111}"/>
              </a:ext>
            </a:extLst>
          </p:cNvPr>
          <p:cNvGrpSpPr/>
          <p:nvPr/>
        </p:nvGrpSpPr>
        <p:grpSpPr>
          <a:xfrm>
            <a:off x="7880352" y="3782183"/>
            <a:ext cx="2105589" cy="1430135"/>
            <a:chOff x="6163353" y="3992660"/>
            <a:chExt cx="2105589" cy="1430135"/>
          </a:xfrm>
        </p:grpSpPr>
        <p:sp>
          <p:nvSpPr>
            <p:cNvPr id="11" name="矩形: 圓角 10">
              <a:extLst>
                <a:ext uri="{FF2B5EF4-FFF2-40B4-BE49-F238E27FC236}">
                  <a16:creationId xmlns:a16="http://schemas.microsoft.com/office/drawing/2014/main" id="{66CD200B-840B-4EAC-A767-11E6C896D8F5}"/>
                </a:ext>
              </a:extLst>
            </p:cNvPr>
            <p:cNvSpPr/>
            <p:nvPr/>
          </p:nvSpPr>
          <p:spPr>
            <a:xfrm>
              <a:off x="6300280" y="4823657"/>
              <a:ext cx="1831736"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9DE8593B-73A6-4D87-8207-D7B576FBF29C}"/>
                </a:ext>
              </a:extLst>
            </p:cNvPr>
            <p:cNvSpPr txBox="1"/>
            <p:nvPr/>
          </p:nvSpPr>
          <p:spPr>
            <a:xfrm>
              <a:off x="6163353" y="3992660"/>
              <a:ext cx="2105589" cy="830997"/>
            </a:xfrm>
            <a:prstGeom prst="rect">
              <a:avLst/>
            </a:prstGeom>
            <a:noFill/>
          </p:spPr>
          <p:txBody>
            <a:bodyPr wrap="square" rtlCol="0">
              <a:spAutoFit/>
            </a:bodyPr>
            <a:lstStyle/>
            <a:p>
              <a:pPr algn="ctr"/>
              <a:r>
                <a:rPr lang="en-US" altLang="zh-TW" sz="2400" dirty="0">
                  <a:solidFill>
                    <a:srgbClr val="FF0000"/>
                  </a:solidFill>
                  <a:latin typeface="Söhne"/>
                </a:rPr>
                <a:t>Predicted </a:t>
              </a:r>
            </a:p>
            <a:p>
              <a:pPr algn="ctr"/>
              <a:r>
                <a:rPr lang="en-US" altLang="zh-TW" sz="2400" dirty="0">
                  <a:solidFill>
                    <a:srgbClr val="FF0000"/>
                  </a:solidFill>
                  <a:latin typeface="Söhne"/>
                </a:rPr>
                <a:t>noise</a:t>
              </a:r>
              <a:endParaRPr lang="zh-TW" altLang="en-US" sz="2400" dirty="0">
                <a:solidFill>
                  <a:srgbClr val="FF0000"/>
                </a:solidFill>
                <a:latin typeface="Söhne"/>
              </a:endParaRPr>
            </a:p>
          </p:txBody>
        </p:sp>
      </p:grpSp>
      <p:grpSp>
        <p:nvGrpSpPr>
          <p:cNvPr id="2" name="群組 1">
            <a:extLst>
              <a:ext uri="{FF2B5EF4-FFF2-40B4-BE49-F238E27FC236}">
                <a16:creationId xmlns:a16="http://schemas.microsoft.com/office/drawing/2014/main" id="{FD48BF32-9CF4-462D-A133-B7E738F9935D}"/>
              </a:ext>
            </a:extLst>
          </p:cNvPr>
          <p:cNvGrpSpPr/>
          <p:nvPr/>
        </p:nvGrpSpPr>
        <p:grpSpPr>
          <a:xfrm>
            <a:off x="1456188" y="994518"/>
            <a:ext cx="9279624" cy="1539755"/>
            <a:chOff x="1188585" y="873267"/>
            <a:chExt cx="9279624" cy="1539755"/>
          </a:xfrm>
        </p:grpSpPr>
        <p:sp>
          <p:nvSpPr>
            <p:cNvPr id="13" name="文字方塊 12">
              <a:extLst>
                <a:ext uri="{FF2B5EF4-FFF2-40B4-BE49-F238E27FC236}">
                  <a16:creationId xmlns:a16="http://schemas.microsoft.com/office/drawing/2014/main" id="{3AD21B4A-32BC-4A95-B8C2-9EA1A178DD3E}"/>
                </a:ext>
              </a:extLst>
            </p:cNvPr>
            <p:cNvSpPr txBox="1"/>
            <p:nvPr/>
          </p:nvSpPr>
          <p:spPr>
            <a:xfrm>
              <a:off x="1188585" y="873267"/>
              <a:ext cx="3663877" cy="461665"/>
            </a:xfrm>
            <a:prstGeom prst="rect">
              <a:avLst/>
            </a:prstGeom>
            <a:noFill/>
          </p:spPr>
          <p:txBody>
            <a:bodyPr wrap="square" rtlCol="0">
              <a:spAutoFit/>
            </a:bodyPr>
            <a:lstStyle/>
            <a:p>
              <a:r>
                <a:rPr lang="en-US" altLang="zh-TW" sz="2400" dirty="0">
                  <a:latin typeface="Söhne"/>
                </a:rPr>
                <a:t>Reverse Diffusion Process:</a:t>
              </a:r>
              <a:endParaRPr lang="zh-TW" altLang="en-US" sz="2400" dirty="0">
                <a:latin typeface="Söhne"/>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7F647D9D-9B7C-4D5A-BA40-8D48997FC7AC}"/>
                    </a:ext>
                  </a:extLst>
                </p:cNvPr>
                <p:cNvSpPr txBox="1"/>
                <p:nvPr/>
              </p:nvSpPr>
              <p:spPr>
                <a:xfrm>
                  <a:off x="1988195" y="1857164"/>
                  <a:ext cx="8480014" cy="5558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𝑝</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d>
                              <m:dPr>
                                <m:begChr m:val=""/>
                                <m:endChr m:val="|"/>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e>
                            </m:d>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𝑁</m:t>
                        </m:r>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r>
                                  <a:rPr lang="zh-TW" altLang="en-US" sz="3200" i="1" smtClean="0">
                                    <a:solidFill>
                                      <a:schemeClr val="tx1"/>
                                    </a:solidFill>
                                    <a:latin typeface="Cambria Math" panose="02040503050406030204" pitchFamily="18" charset="0"/>
                                  </a:rPr>
                                  <m:t>−1</m:t>
                                </m:r>
                              </m:sub>
                            </m:sSub>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𝜇</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en-US" altLang="zh-TW" sz="3200" b="0" i="1" smtClean="0">
                                    <a:solidFill>
                                      <a:schemeClr val="tx1"/>
                                    </a:solidFill>
                                    <a:latin typeface="Cambria Math" panose="02040503050406030204" pitchFamily="18" charset="0"/>
                                  </a:rPr>
                                  <m:t>, </m:t>
                                </m:r>
                                <m:r>
                                  <a:rPr lang="en-US" altLang="zh-TW" sz="3200" b="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r>
                              <a:rPr lang="zh-TW" altLang="en-US" sz="3200" i="1" smtClean="0">
                                <a:solidFill>
                                  <a:schemeClr val="tx1"/>
                                </a:solidFill>
                                <a:latin typeface="Cambria Math" panose="02040503050406030204" pitchFamily="18" charset="0"/>
                              </a:rPr>
                              <m:t>,</m:t>
                            </m:r>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𝛴</m:t>
                                </m:r>
                              </m:e>
                              <m:sub>
                                <m:r>
                                  <a:rPr lang="zh-TW" altLang="en-US" sz="3200" i="1" smtClean="0">
                                    <a:solidFill>
                                      <a:schemeClr val="tx1"/>
                                    </a:solidFill>
                                    <a:latin typeface="Cambria Math" panose="02040503050406030204" pitchFamily="18" charset="0"/>
                                  </a:rPr>
                                  <m:t>𝜃</m:t>
                                </m:r>
                              </m:sub>
                            </m:sSub>
                            <m:d>
                              <m:dPr>
                                <m:ctrlPr>
                                  <a:rPr lang="zh-TW" altLang="en-US" sz="3200" i="1" smtClean="0">
                                    <a:solidFill>
                                      <a:schemeClr val="tx1"/>
                                    </a:solidFill>
                                    <a:latin typeface="Cambria Math" panose="02040503050406030204" pitchFamily="18" charset="0"/>
                                  </a:rPr>
                                </m:ctrlPr>
                              </m:dPr>
                              <m:e>
                                <m:sSub>
                                  <m:sSubPr>
                                    <m:ctrlPr>
                                      <a:rPr lang="zh-TW" altLang="en-US" sz="3200" i="1" smtClean="0">
                                        <a:solidFill>
                                          <a:schemeClr val="tx1"/>
                                        </a:solidFill>
                                        <a:latin typeface="Cambria Math" panose="02040503050406030204" pitchFamily="18" charset="0"/>
                                      </a:rPr>
                                    </m:ctrlPr>
                                  </m:sSubPr>
                                  <m:e>
                                    <m:r>
                                      <a:rPr lang="zh-TW" altLang="en-US" sz="3200" i="1" smtClean="0">
                                        <a:solidFill>
                                          <a:schemeClr val="tx1"/>
                                        </a:solidFill>
                                        <a:latin typeface="Cambria Math" panose="02040503050406030204" pitchFamily="18" charset="0"/>
                                      </a:rPr>
                                      <m:t>𝑥</m:t>
                                    </m:r>
                                  </m:e>
                                  <m:sub>
                                    <m:r>
                                      <a:rPr lang="zh-TW" altLang="en-US" sz="3200" i="1" smtClean="0">
                                        <a:solidFill>
                                          <a:schemeClr val="tx1"/>
                                        </a:solidFill>
                                        <a:latin typeface="Cambria Math" panose="02040503050406030204" pitchFamily="18" charset="0"/>
                                      </a:rPr>
                                      <m:t>𝑡</m:t>
                                    </m:r>
                                  </m:sub>
                                </m:sSub>
                                <m:r>
                                  <a:rPr lang="zh-TW" altLang="en-US" sz="3200" i="1" smtClean="0">
                                    <a:solidFill>
                                      <a:schemeClr val="tx1"/>
                                    </a:solidFill>
                                    <a:latin typeface="Cambria Math" panose="02040503050406030204" pitchFamily="18" charset="0"/>
                                  </a:rPr>
                                  <m:t>,</m:t>
                                </m:r>
                                <m:r>
                                  <a:rPr lang="zh-TW" altLang="en-US" sz="3200" i="1" smtClean="0">
                                    <a:solidFill>
                                      <a:schemeClr val="tx1"/>
                                    </a:solidFill>
                                    <a:latin typeface="Cambria Math" panose="02040503050406030204" pitchFamily="18" charset="0"/>
                                  </a:rPr>
                                  <m:t>𝑡</m:t>
                                </m:r>
                                <m:r>
                                  <a:rPr lang="en-US" altLang="zh-TW" sz="3200" b="0" i="1" smtClean="0">
                                    <a:solidFill>
                                      <a:schemeClr val="tx1"/>
                                    </a:solidFill>
                                    <a:latin typeface="Cambria Math" panose="02040503050406030204" pitchFamily="18" charset="0"/>
                                  </a:rPr>
                                  <m:t>,</m:t>
                                </m:r>
                                <m:r>
                                  <a:rPr lang="en-US" altLang="zh-TW" sz="3200" b="0" i="1" smtClean="0">
                                    <a:solidFill>
                                      <a:srgbClr val="FF0000"/>
                                    </a:solidFill>
                                    <a:latin typeface="Cambria Math" panose="02040503050406030204" pitchFamily="18" charset="0"/>
                                  </a:rPr>
                                  <m:t>𝑐</m:t>
                                </m:r>
                              </m:e>
                            </m:d>
                          </m:e>
                        </m:d>
                      </m:oMath>
                    </m:oMathPara>
                  </a14:m>
                  <a:endParaRPr lang="zh-TW" altLang="en-US" sz="3200" dirty="0">
                    <a:solidFill>
                      <a:schemeClr val="tx1"/>
                    </a:solidFill>
                  </a:endParaRPr>
                </a:p>
              </p:txBody>
            </p:sp>
          </mc:Choice>
          <mc:Fallback xmlns="">
            <p:sp>
              <p:nvSpPr>
                <p:cNvPr id="14" name="文字方塊 13">
                  <a:extLst>
                    <a:ext uri="{FF2B5EF4-FFF2-40B4-BE49-F238E27FC236}">
                      <a16:creationId xmlns:a16="http://schemas.microsoft.com/office/drawing/2014/main" id="{7F647D9D-9B7C-4D5A-BA40-8D48997FC7AC}"/>
                    </a:ext>
                  </a:extLst>
                </p:cNvPr>
                <p:cNvSpPr txBox="1">
                  <a:spLocks noRot="1" noChangeAspect="1" noMove="1" noResize="1" noEditPoints="1" noAdjustHandles="1" noChangeArrowheads="1" noChangeShapeType="1" noTextEdit="1"/>
                </p:cNvSpPr>
                <p:nvPr/>
              </p:nvSpPr>
              <p:spPr>
                <a:xfrm>
                  <a:off x="1988195" y="1857164"/>
                  <a:ext cx="8480014" cy="555858"/>
                </a:xfrm>
                <a:prstGeom prst="rect">
                  <a:avLst/>
                </a:prstGeom>
                <a:blipFill>
                  <a:blip r:embed="rId6"/>
                  <a:stretch>
                    <a:fillRect/>
                  </a:stretch>
                </a:blipFill>
              </p:spPr>
              <p:txBody>
                <a:bodyPr/>
                <a:lstStyle/>
                <a:p>
                  <a:r>
                    <a:rPr lang="zh-TW" altLang="en-US">
                      <a:noFill/>
                    </a:rPr>
                    <a:t> </a:t>
                  </a:r>
                </a:p>
              </p:txBody>
            </p:sp>
          </mc:Fallback>
        </mc:AlternateContent>
      </p:grpSp>
      <p:sp>
        <p:nvSpPr>
          <p:cNvPr id="16" name="文字方塊 15">
            <a:extLst>
              <a:ext uri="{FF2B5EF4-FFF2-40B4-BE49-F238E27FC236}">
                <a16:creationId xmlns:a16="http://schemas.microsoft.com/office/drawing/2014/main" id="{A2E25B5B-1F1A-46C2-B883-488E5F79BE19}"/>
              </a:ext>
            </a:extLst>
          </p:cNvPr>
          <p:cNvSpPr txBox="1"/>
          <p:nvPr/>
        </p:nvSpPr>
        <p:spPr>
          <a:xfrm>
            <a:off x="3036870" y="6183029"/>
            <a:ext cx="6118260" cy="246221"/>
          </a:xfrm>
          <a:prstGeom prst="rect">
            <a:avLst/>
          </a:prstGeom>
          <a:noFill/>
        </p:spPr>
        <p:txBody>
          <a:bodyPr wrap="square">
            <a:spAutoFit/>
          </a:bodyPr>
          <a:lstStyle/>
          <a:p>
            <a:pPr algn="ctr"/>
            <a:r>
              <a:rPr lang="en-US" altLang="zh-TW" sz="1000" dirty="0"/>
              <a:t>[26] J. Ho and T. </a:t>
            </a:r>
            <a:r>
              <a:rPr lang="en-US" altLang="zh-TW" sz="1000" dirty="0" err="1"/>
              <a:t>Salimans</a:t>
            </a:r>
            <a:r>
              <a:rPr lang="en-US" altLang="zh-TW" sz="1000" dirty="0"/>
              <a:t>, “Classifier-free diffusion guidance,” </a:t>
            </a:r>
            <a:r>
              <a:rPr lang="en-US" altLang="zh-TW" sz="1000" dirty="0" err="1"/>
              <a:t>arXiv</a:t>
            </a:r>
            <a:r>
              <a:rPr lang="en-US" altLang="zh-TW" sz="1000" dirty="0"/>
              <a:t> preprint arXiv:2207.12598, 2022</a:t>
            </a:r>
            <a:endParaRPr lang="zh-TW" altLang="en-US" sz="1000" dirty="0"/>
          </a:p>
        </p:txBody>
      </p:sp>
    </p:spTree>
    <p:extLst>
      <p:ext uri="{BB962C8B-B14F-4D97-AF65-F5344CB8AC3E}">
        <p14:creationId xmlns:p14="http://schemas.microsoft.com/office/powerpoint/2010/main" val="260212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U-Net</a:t>
            </a:r>
          </a:p>
        </p:txBody>
      </p:sp>
    </p:spTree>
    <p:extLst>
      <p:ext uri="{BB962C8B-B14F-4D97-AF65-F5344CB8AC3E}">
        <p14:creationId xmlns:p14="http://schemas.microsoft.com/office/powerpoint/2010/main" val="4212063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defPPr>
              <a:defRPr lang="zh-TW"/>
            </a:defPPr>
            <a:lvl1pPr algn="ctr">
              <a:defRPr sz="2800"/>
            </a:lvl1pPr>
          </a:lstStyle>
          <a:p>
            <a:r>
              <a:rPr lang="en-US" altLang="zh-TW" dirty="0"/>
              <a:t>U-Net (</a:t>
            </a:r>
            <a:r>
              <a:rPr lang="en-US" altLang="zh-TW" dirty="0" err="1"/>
              <a:t>AddGN</a:t>
            </a:r>
            <a:r>
              <a:rPr lang="en-US" altLang="zh-TW" dirty="0"/>
              <a:t>)</a:t>
            </a:r>
          </a:p>
        </p:txBody>
      </p:sp>
    </p:spTree>
    <p:extLst>
      <p:ext uri="{BB962C8B-B14F-4D97-AF65-F5344CB8AC3E}">
        <p14:creationId xmlns:p14="http://schemas.microsoft.com/office/powerpoint/2010/main" val="3024873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10" name="圖片 9">
            <a:extLst>
              <a:ext uri="{FF2B5EF4-FFF2-40B4-BE49-F238E27FC236}">
                <a16:creationId xmlns:a16="http://schemas.microsoft.com/office/drawing/2014/main" id="{4860C8E2-FA54-475A-881E-E0A2E2289524}"/>
              </a:ext>
            </a:extLst>
          </p:cNvPr>
          <p:cNvPicPr>
            <a:picLocks noChangeAspect="1"/>
          </p:cNvPicPr>
          <p:nvPr/>
        </p:nvPicPr>
        <p:blipFill>
          <a:blip r:embed="rId5"/>
          <a:stretch>
            <a:fillRect/>
          </a:stretch>
        </p:blipFill>
        <p:spPr>
          <a:xfrm>
            <a:off x="1759768" y="484023"/>
            <a:ext cx="8953112" cy="6123415"/>
          </a:xfrm>
          <a:prstGeom prst="rect">
            <a:avLst/>
          </a:prstGeom>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688595"/>
            <a:ext cx="7052799" cy="523220"/>
          </a:xfrm>
          <a:prstGeom prst="rect">
            <a:avLst/>
          </a:prstGeom>
          <a:noFill/>
        </p:spPr>
        <p:txBody>
          <a:bodyPr wrap="square">
            <a:spAutoFit/>
          </a:bodyPr>
          <a:lstStyle/>
          <a:p>
            <a:pPr algn="ctr"/>
            <a:r>
              <a:rPr lang="en-US" altLang="zh-TW" sz="2800" dirty="0"/>
              <a:t>U-Net (</a:t>
            </a:r>
            <a:r>
              <a:rPr lang="en-US" altLang="zh-TW" sz="2800" dirty="0" err="1"/>
              <a:t>AddGN</a:t>
            </a:r>
            <a:r>
              <a:rPr lang="en-US" altLang="zh-TW" sz="2800" dirty="0"/>
              <a:t>)</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85246289-7120-4844-B1DE-52406014C584}"/>
                  </a:ext>
                </a:extLst>
              </p:cNvPr>
              <p:cNvSpPr txBox="1"/>
              <p:nvPr/>
            </p:nvSpPr>
            <p:spPr>
              <a:xfrm>
                <a:off x="383049" y="4692158"/>
                <a:ext cx="120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dirty="0" smtClean="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𝜖</m:t>
                          </m:r>
                        </m:e>
                        <m:sub>
                          <m:r>
                            <a:rPr lang="zh-TW" altLang="en-US" sz="2400" i="1" dirty="0">
                              <a:solidFill>
                                <a:schemeClr val="tx1"/>
                              </a:solidFill>
                              <a:latin typeface="Cambria Math" panose="02040503050406030204" pitchFamily="18" charset="0"/>
                            </a:rPr>
                            <m:t>𝜃</m:t>
                          </m:r>
                        </m:sub>
                      </m:sSub>
                      <m:d>
                        <m:dPr>
                          <m:ctrlPr>
                            <a:rPr lang="zh-TW" altLang="en-US" sz="2400" i="1" dirty="0">
                              <a:solidFill>
                                <a:schemeClr val="tx1"/>
                              </a:solidFill>
                              <a:latin typeface="Cambria Math" panose="02040503050406030204" pitchFamily="18" charset="0"/>
                            </a:rPr>
                          </m:ctrlPr>
                        </m:dPr>
                        <m:e>
                          <m:sSub>
                            <m:sSubPr>
                              <m:ctrlPr>
                                <a:rPr lang="zh-TW" altLang="en-US" sz="2400" i="1" dirty="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𝑥</m:t>
                              </m:r>
                            </m:e>
                            <m:sub>
                              <m:r>
                                <a:rPr lang="zh-TW" altLang="en-US" sz="2400" i="1" dirty="0">
                                  <a:solidFill>
                                    <a:schemeClr val="tx1"/>
                                  </a:solidFill>
                                  <a:latin typeface="Cambria Math" panose="02040503050406030204" pitchFamily="18" charset="0"/>
                                </a:rPr>
                                <m:t>𝑡</m:t>
                              </m:r>
                            </m:sub>
                          </m:sSub>
                          <m:r>
                            <a:rPr lang="zh-TW" altLang="en-US" sz="2400" i="0" dirty="0">
                              <a:solidFill>
                                <a:schemeClr val="tx1"/>
                              </a:solidFill>
                              <a:latin typeface="Cambria Math" panose="02040503050406030204" pitchFamily="18" charset="0"/>
                            </a:rPr>
                            <m:t>,</m:t>
                          </m:r>
                          <m:r>
                            <a:rPr lang="zh-TW" altLang="en-US" sz="2400" i="1" dirty="0" smtClean="0">
                              <a:solidFill>
                                <a:schemeClr val="tx1"/>
                              </a:solidFill>
                              <a:latin typeface="Cambria Math" panose="02040503050406030204" pitchFamily="18" charset="0"/>
                            </a:rPr>
                            <m:t>𝑡</m:t>
                          </m:r>
                          <m:r>
                            <a:rPr lang="en-US" altLang="zh-TW" sz="2400" b="0" i="1" dirty="0" smtClean="0">
                              <a:solidFill>
                                <a:schemeClr val="tx1"/>
                              </a:solidFill>
                              <a:latin typeface="Cambria Math" panose="02040503050406030204" pitchFamily="18" charset="0"/>
                            </a:rPr>
                            <m:t>,</m:t>
                          </m:r>
                          <m:r>
                            <a:rPr lang="en-US" altLang="zh-TW" sz="2400" i="1" dirty="0">
                              <a:solidFill>
                                <a:srgbClr val="FF0000"/>
                              </a:solidFill>
                              <a:latin typeface="Cambria Math" panose="02040503050406030204" pitchFamily="18" charset="0"/>
                            </a:rPr>
                            <m:t>𝑐</m:t>
                          </m:r>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85246289-7120-4844-B1DE-52406014C584}"/>
                  </a:ext>
                </a:extLst>
              </p:cNvPr>
              <p:cNvSpPr txBox="1">
                <a:spLocks noRot="1" noChangeAspect="1" noMove="1" noResize="1" noEditPoints="1" noAdjustHandles="1" noChangeArrowheads="1" noChangeShapeType="1" noTextEdit="1"/>
              </p:cNvSpPr>
              <p:nvPr/>
            </p:nvSpPr>
            <p:spPr>
              <a:xfrm>
                <a:off x="383049" y="4692158"/>
                <a:ext cx="1207449" cy="461665"/>
              </a:xfrm>
              <a:prstGeom prst="rect">
                <a:avLst/>
              </a:prstGeom>
              <a:blipFill>
                <a:blip r:embed="rId6"/>
                <a:stretch>
                  <a:fillRect r="-16667" b="-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0ABE3DB9-CC36-4E06-A5CC-462CBBC1C2FD}"/>
                  </a:ext>
                </a:extLst>
              </p:cNvPr>
              <p:cNvSpPr txBox="1"/>
              <p:nvPr/>
            </p:nvSpPr>
            <p:spPr>
              <a:xfrm>
                <a:off x="809937" y="4691471"/>
                <a:ext cx="4406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dirty="0" smtClean="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𝑥</m:t>
                          </m:r>
                        </m:e>
                        <m:sub>
                          <m:r>
                            <a:rPr lang="zh-TW" altLang="en-US" sz="2400" i="1" dirty="0">
                              <a:solidFill>
                                <a:schemeClr val="tx1"/>
                              </a:solidFill>
                              <a:latin typeface="Cambria Math" panose="02040503050406030204" pitchFamily="18" charset="0"/>
                            </a:rPr>
                            <m:t>𝑡</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0ABE3DB9-CC36-4E06-A5CC-462CBBC1C2FD}"/>
                  </a:ext>
                </a:extLst>
              </p:cNvPr>
              <p:cNvSpPr txBox="1">
                <a:spLocks noRot="1" noChangeAspect="1" noMove="1" noResize="1" noEditPoints="1" noAdjustHandles="1" noChangeArrowheads="1" noChangeShapeType="1" noTextEdit="1"/>
              </p:cNvSpPr>
              <p:nvPr/>
            </p:nvSpPr>
            <p:spPr>
              <a:xfrm>
                <a:off x="809937" y="4691471"/>
                <a:ext cx="440675" cy="461665"/>
              </a:xfrm>
              <a:prstGeom prst="rect">
                <a:avLst/>
              </a:prstGeom>
              <a:blipFill>
                <a:blip r:embed="rId7"/>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20D09B90-B177-496C-9C98-51471CC9391F}"/>
                  </a:ext>
                </a:extLst>
              </p:cNvPr>
              <p:cNvSpPr txBox="1"/>
              <p:nvPr/>
            </p:nvSpPr>
            <p:spPr>
              <a:xfrm>
                <a:off x="1193107" y="4691471"/>
                <a:ext cx="319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dirty="0" smtClean="0">
                          <a:solidFill>
                            <a:schemeClr val="tx1"/>
                          </a:solidFill>
                          <a:latin typeface="Cambria Math" panose="02040503050406030204" pitchFamily="18" charset="0"/>
                        </a:rPr>
                        <m:t>𝑡</m:t>
                      </m:r>
                    </m:oMath>
                  </m:oMathPara>
                </a14:m>
                <a:endParaRPr lang="zh-TW" altLang="en-US" sz="2400" dirty="0"/>
              </a:p>
            </p:txBody>
          </p:sp>
        </mc:Choice>
        <mc:Fallback xmlns="">
          <p:sp>
            <p:nvSpPr>
              <p:cNvPr id="14" name="文字方塊 13">
                <a:extLst>
                  <a:ext uri="{FF2B5EF4-FFF2-40B4-BE49-F238E27FC236}">
                    <a16:creationId xmlns:a16="http://schemas.microsoft.com/office/drawing/2014/main" id="{20D09B90-B177-496C-9C98-51471CC9391F}"/>
                  </a:ext>
                </a:extLst>
              </p:cNvPr>
              <p:cNvSpPr txBox="1">
                <a:spLocks noRot="1" noChangeAspect="1" noMove="1" noResize="1" noEditPoints="1" noAdjustHandles="1" noChangeArrowheads="1" noChangeShapeType="1" noTextEdit="1"/>
              </p:cNvSpPr>
              <p:nvPr/>
            </p:nvSpPr>
            <p:spPr>
              <a:xfrm>
                <a:off x="1193107" y="4691471"/>
                <a:ext cx="319490"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10E787FB-2794-4B4F-975A-0716268CF355}"/>
                  </a:ext>
                </a:extLst>
              </p:cNvPr>
              <p:cNvSpPr txBox="1"/>
              <p:nvPr/>
            </p:nvSpPr>
            <p:spPr>
              <a:xfrm>
                <a:off x="1440278" y="4686709"/>
                <a:ext cx="319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dirty="0" smtClean="0">
                          <a:solidFill>
                            <a:srgbClr val="FF0000"/>
                          </a:solidFill>
                          <a:latin typeface="Cambria Math" panose="02040503050406030204" pitchFamily="18" charset="0"/>
                        </a:rPr>
                        <m:t>𝑐</m:t>
                      </m:r>
                    </m:oMath>
                  </m:oMathPara>
                </a14:m>
                <a:endParaRPr lang="zh-TW" altLang="en-US" sz="2400" dirty="0"/>
              </a:p>
            </p:txBody>
          </p:sp>
        </mc:Choice>
        <mc:Fallback xmlns="">
          <p:sp>
            <p:nvSpPr>
              <p:cNvPr id="15" name="文字方塊 14">
                <a:extLst>
                  <a:ext uri="{FF2B5EF4-FFF2-40B4-BE49-F238E27FC236}">
                    <a16:creationId xmlns:a16="http://schemas.microsoft.com/office/drawing/2014/main" id="{10E787FB-2794-4B4F-975A-0716268CF355}"/>
                  </a:ext>
                </a:extLst>
              </p:cNvPr>
              <p:cNvSpPr txBox="1">
                <a:spLocks noRot="1" noChangeAspect="1" noMove="1" noResize="1" noEditPoints="1" noAdjustHandles="1" noChangeArrowheads="1" noChangeShapeType="1" noTextEdit="1"/>
              </p:cNvSpPr>
              <p:nvPr/>
            </p:nvSpPr>
            <p:spPr>
              <a:xfrm>
                <a:off x="1440278" y="4686709"/>
                <a:ext cx="319490" cy="461665"/>
              </a:xfrm>
              <a:prstGeom prst="rect">
                <a:avLst/>
              </a:prstGeom>
              <a:blipFill>
                <a:blip r:embed="rId9"/>
                <a:stretch>
                  <a:fillRect/>
                </a:stretch>
              </a:blipFill>
            </p:spPr>
            <p:txBody>
              <a:bodyPr/>
              <a:lstStyle/>
              <a:p>
                <a:r>
                  <a:rPr lang="zh-TW" altLang="en-US">
                    <a:noFill/>
                  </a:rPr>
                  <a:t> </a:t>
                </a:r>
              </a:p>
            </p:txBody>
          </p:sp>
        </mc:Fallback>
      </mc:AlternateContent>
      <p:sp>
        <p:nvSpPr>
          <p:cNvPr id="16" name="矩形: 圓角 15">
            <a:extLst>
              <a:ext uri="{FF2B5EF4-FFF2-40B4-BE49-F238E27FC236}">
                <a16:creationId xmlns:a16="http://schemas.microsoft.com/office/drawing/2014/main" id="{F1166C73-484D-4751-ADBC-B26D78103F76}"/>
              </a:ext>
            </a:extLst>
          </p:cNvPr>
          <p:cNvSpPr/>
          <p:nvPr/>
        </p:nvSpPr>
        <p:spPr>
          <a:xfrm>
            <a:off x="2041913" y="950205"/>
            <a:ext cx="735884" cy="59913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276439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28411 -0.60023 " pathEditMode="relative" rAng="0" ptsTypes="AA">
                                      <p:cBhvr>
                                        <p:cTn id="6" dur="2000" fill="hold"/>
                                        <p:tgtEl>
                                          <p:spTgt spid="13"/>
                                        </p:tgtEl>
                                        <p:attrNameLst>
                                          <p:attrName>ppt_x</p:attrName>
                                          <p:attrName>ppt_y</p:attrName>
                                        </p:attrNameLst>
                                      </p:cBhvr>
                                      <p:rCtr x="14206" y="-300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2.5E-6 -2.59259E-6 L 0.25599 -0.54097 " pathEditMode="relative" rAng="0" ptsTypes="AA">
                                      <p:cBhvr>
                                        <p:cTn id="10" dur="2000" fill="hold"/>
                                        <p:tgtEl>
                                          <p:spTgt spid="14"/>
                                        </p:tgtEl>
                                        <p:attrNameLst>
                                          <p:attrName>ppt_x</p:attrName>
                                          <p:attrName>ppt_y</p:attrName>
                                        </p:attrNameLst>
                                      </p:cBhvr>
                                      <p:rCtr x="12799" y="-2706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0 1.85185E-6 L 0.23294 -0.47431 " pathEditMode="relative" rAng="0" ptsTypes="AA">
                                      <p:cBhvr>
                                        <p:cTn id="14" dur="2000" fill="hold"/>
                                        <p:tgtEl>
                                          <p:spTgt spid="15"/>
                                        </p:tgtEl>
                                        <p:attrNameLst>
                                          <p:attrName>ppt_x</p:attrName>
                                          <p:attrName>ppt_y</p:attrName>
                                        </p:attrNameLst>
                                      </p:cBhvr>
                                      <p:rCtr x="11641" y="-23727"/>
                                    </p:animMotion>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1)">
                                      <p:cBhvr>
                                        <p:cTn id="19" dur="2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群組 8">
            <a:extLst>
              <a:ext uri="{FF2B5EF4-FFF2-40B4-BE49-F238E27FC236}">
                <a16:creationId xmlns:a16="http://schemas.microsoft.com/office/drawing/2014/main" id="{BD6E7969-7EEE-48B2-AFB4-91CD2044C707}"/>
              </a:ext>
            </a:extLst>
          </p:cNvPr>
          <p:cNvGrpSpPr/>
          <p:nvPr/>
        </p:nvGrpSpPr>
        <p:grpSpPr>
          <a:xfrm>
            <a:off x="404550" y="1502070"/>
            <a:ext cx="11444242" cy="2516390"/>
            <a:chOff x="488939" y="3844095"/>
            <a:chExt cx="12017119" cy="2516390"/>
          </a:xfrm>
        </p:grpSpPr>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AF26E731-5F94-410E-AA40-F7E26494A2F8}"/>
                    </a:ext>
                  </a:extLst>
                </p:cNvPr>
                <p:cNvSpPr txBox="1"/>
                <p:nvPr/>
              </p:nvSpPr>
              <p:spPr>
                <a:xfrm>
                  <a:off x="2299503" y="3844095"/>
                  <a:ext cx="8512245" cy="430887"/>
                </a:xfrm>
                <a:prstGeom prst="rect">
                  <a:avLst/>
                </a:prstGeom>
                <a:noFill/>
              </p:spPr>
              <p:txBody>
                <a:bodyPr wrap="square" lIns="0" tIns="0" rIns="0" bIns="0" rtlCol="0">
                  <a:spAutoFit/>
                </a:bodyPr>
                <a:lstStyle/>
                <a:p>
                  <a:pPr algn="ctr"/>
                  <a14:m>
                    <m:oMath xmlns:m="http://schemas.openxmlformats.org/officeDocument/2006/math">
                      <m:r>
                        <m:rPr>
                          <m:nor/>
                        </m:rPr>
                        <a:rPr lang="en-US" altLang="zh-TW" sz="2800" i="1" smtClean="0">
                          <a:solidFill>
                            <a:schemeClr val="tx1"/>
                          </a:solidFill>
                          <a:latin typeface="Cambria Math" panose="02040503050406030204" pitchFamily="18" charset="0"/>
                        </a:rPr>
                        <m:t>We</m:t>
                      </m:r>
                      <m:r>
                        <m:rPr>
                          <m:nor/>
                        </m:rPr>
                        <a:rPr lang="en-US" altLang="zh-TW" sz="2800" i="1" smtClean="0">
                          <a:solidFill>
                            <a:schemeClr val="tx1"/>
                          </a:solidFill>
                          <a:latin typeface="Cambria Math" panose="02040503050406030204" pitchFamily="18" charset="0"/>
                        </a:rPr>
                        <m:t> </m:t>
                      </m:r>
                      <m:r>
                        <m:rPr>
                          <m:nor/>
                        </m:rPr>
                        <a:rPr lang="en-US" altLang="zh-TW" sz="2800" i="1" smtClean="0">
                          <a:solidFill>
                            <a:schemeClr val="tx1"/>
                          </a:solidFill>
                          <a:latin typeface="Cambria Math" panose="02040503050406030204" pitchFamily="18" charset="0"/>
                        </a:rPr>
                        <m:t>define</m:t>
                      </m:r>
                      <m:r>
                        <m:rPr>
                          <m:nor/>
                        </m:rPr>
                        <a:rPr lang="en-US" altLang="zh-TW" sz="2800" i="1" smtClean="0">
                          <a:solidFill>
                            <a:schemeClr val="tx1"/>
                          </a:solidFill>
                          <a:latin typeface="Cambria Math" panose="02040503050406030204" pitchFamily="18" charset="0"/>
                        </a:rPr>
                        <m:t> </m:t>
                      </m:r>
                      <m:r>
                        <m:rPr>
                          <m:nor/>
                        </m:rPr>
                        <a:rPr lang="en-US" altLang="zh-TW" sz="2800" i="1" smtClean="0">
                          <a:solidFill>
                            <a:schemeClr val="tx1"/>
                          </a:solidFill>
                          <a:latin typeface="Cambria Math" panose="02040503050406030204" pitchFamily="18" charset="0"/>
                        </a:rPr>
                        <m:t>this</m:t>
                      </m:r>
                      <m:r>
                        <m:rPr>
                          <m:nor/>
                        </m:rPr>
                        <a:rPr lang="en-US" altLang="zh-TW" sz="2800" i="1" smtClean="0">
                          <a:solidFill>
                            <a:schemeClr val="tx1"/>
                          </a:solidFill>
                          <a:latin typeface="Cambria Math" panose="02040503050406030204" pitchFamily="18" charset="0"/>
                        </a:rPr>
                        <m:t> </m:t>
                      </m:r>
                      <m:r>
                        <m:rPr>
                          <m:nor/>
                        </m:rPr>
                        <a:rPr lang="en-US" altLang="zh-TW" sz="2800" i="1" smtClean="0">
                          <a:solidFill>
                            <a:schemeClr val="tx1"/>
                          </a:solidFill>
                          <a:latin typeface="Cambria Math" panose="02040503050406030204" pitchFamily="18" charset="0"/>
                        </a:rPr>
                        <m:t>layer</m:t>
                      </m:r>
                      <m:r>
                        <m:rPr>
                          <m:nor/>
                        </m:rPr>
                        <a:rPr lang="en-US" altLang="zh-TW" sz="2800" i="1" smtClean="0">
                          <a:solidFill>
                            <a:schemeClr val="tx1"/>
                          </a:solidFill>
                          <a:latin typeface="Cambria Math" panose="02040503050406030204" pitchFamily="18" charset="0"/>
                        </a:rPr>
                        <m:t> </m:t>
                      </m:r>
                      <m:r>
                        <m:rPr>
                          <m:nor/>
                        </m:rPr>
                        <a:rPr lang="en-US" altLang="zh-TW" sz="2800" i="1" smtClean="0">
                          <a:solidFill>
                            <a:schemeClr val="tx1"/>
                          </a:solidFill>
                          <a:latin typeface="Cambria Math" panose="02040503050406030204" pitchFamily="18" charset="0"/>
                        </a:rPr>
                        <m:t>as</m:t>
                      </m:r>
                    </m:oMath>
                  </a14:m>
                  <a:r>
                    <a:rPr lang="zh-TW" altLang="en-US" sz="2800" i="1" dirty="0">
                      <a:solidFill>
                        <a:srgbClr val="FF0000"/>
                      </a:solidFill>
                      <a:latin typeface="Cambria Math" panose="02040503050406030204" pitchFamily="18" charset="0"/>
                    </a:rPr>
                    <a:t> </a:t>
                  </a:r>
                  <a:r>
                    <a:rPr lang="en-US" altLang="zh-TW" sz="2800" i="1" dirty="0">
                      <a:solidFill>
                        <a:srgbClr val="FF0000"/>
                      </a:solidFill>
                      <a:latin typeface="Cambria Math" panose="02040503050406030204" pitchFamily="18" charset="0"/>
                    </a:rPr>
                    <a:t>addition </a:t>
                  </a:r>
                  <a:r>
                    <a:rPr lang="en-US" altLang="zh-TW" sz="2800" i="1" dirty="0" err="1">
                      <a:solidFill>
                        <a:srgbClr val="FF0000"/>
                      </a:solidFill>
                      <a:latin typeface="Cambria Math" panose="02040503050406030204" pitchFamily="18" charset="0"/>
                    </a:rPr>
                    <a:t>GroupNorm</a:t>
                  </a:r>
                  <a:r>
                    <a:rPr lang="en-US" altLang="zh-TW" sz="2800" i="1" dirty="0">
                      <a:solidFill>
                        <a:srgbClr val="FF0000"/>
                      </a:solidFill>
                      <a:latin typeface="Cambria Math" panose="02040503050406030204" pitchFamily="18" charset="0"/>
                    </a:rPr>
                    <a:t>(</a:t>
                  </a:r>
                  <a:r>
                    <a:rPr lang="en-US" altLang="zh-TW" sz="2800" i="1" dirty="0" err="1">
                      <a:solidFill>
                        <a:srgbClr val="FF0000"/>
                      </a:solidFill>
                      <a:latin typeface="Cambria Math" panose="02040503050406030204" pitchFamily="18" charset="0"/>
                    </a:rPr>
                    <a:t>AddGN</a:t>
                  </a:r>
                  <a:r>
                    <a:rPr lang="en-US" altLang="zh-TW" sz="2800" i="1" dirty="0">
                      <a:solidFill>
                        <a:srgbClr val="FF0000"/>
                      </a:solidFill>
                      <a:latin typeface="Cambria Math" panose="02040503050406030204" pitchFamily="18" charset="0"/>
                    </a:rPr>
                    <a:t>)</a:t>
                  </a:r>
                  <a:endParaRPr lang="zh-TW" altLang="en-US" sz="2800" i="1" dirty="0">
                    <a:solidFill>
                      <a:srgbClr val="FF0000"/>
                    </a:solidFill>
                    <a:latin typeface="Cambria Math" panose="02040503050406030204" pitchFamily="18" charset="0"/>
                  </a:endParaRPr>
                </a:p>
              </p:txBody>
            </p:sp>
          </mc:Choice>
          <mc:Fallback xmlns="">
            <p:sp>
              <p:nvSpPr>
                <p:cNvPr id="10" name="文字方塊 9">
                  <a:extLst>
                    <a:ext uri="{FF2B5EF4-FFF2-40B4-BE49-F238E27FC236}">
                      <a16:creationId xmlns:a16="http://schemas.microsoft.com/office/drawing/2014/main" id="{AF26E731-5F94-410E-AA40-F7E26494A2F8}"/>
                    </a:ext>
                  </a:extLst>
                </p:cNvPr>
                <p:cNvSpPr txBox="1">
                  <a:spLocks noRot="1" noChangeAspect="1" noMove="1" noResize="1" noEditPoints="1" noAdjustHandles="1" noChangeArrowheads="1" noChangeShapeType="1" noTextEdit="1"/>
                </p:cNvSpPr>
                <p:nvPr/>
              </p:nvSpPr>
              <p:spPr>
                <a:xfrm>
                  <a:off x="2299503" y="3844095"/>
                  <a:ext cx="8512245" cy="430887"/>
                </a:xfrm>
                <a:prstGeom prst="rect">
                  <a:avLst/>
                </a:prstGeom>
                <a:blipFill>
                  <a:blip r:embed="rId5"/>
                  <a:stretch>
                    <a:fillRect t="-25352" r="-1955" b="-4929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2E267119-BC10-4340-A196-D5151E6E639D}"/>
                    </a:ext>
                  </a:extLst>
                </p:cNvPr>
                <p:cNvSpPr txBox="1"/>
                <p:nvPr/>
              </p:nvSpPr>
              <p:spPr>
                <a:xfrm>
                  <a:off x="488939" y="4636936"/>
                  <a:ext cx="12017119" cy="1723549"/>
                </a:xfrm>
                <a:prstGeom prst="rect">
                  <a:avLst/>
                </a:prstGeom>
                <a:noFill/>
              </p:spPr>
              <p:txBody>
                <a:bodyPr wrap="square" lIns="0" tIns="0" rIns="0" bIns="0" rtlCol="0">
                  <a:spAutoFit/>
                </a:bodyPr>
                <a:lstStyle/>
                <a:p>
                  <a:pPr algn="ctr"/>
                  <a:r>
                    <a:rPr lang="en-US" altLang="zh-TW" sz="2800" i="1" dirty="0">
                      <a:solidFill>
                        <a:schemeClr val="tx1"/>
                      </a:solidFill>
                      <a:latin typeface="Cambria Math" panose="02040503050406030204" pitchFamily="18" charset="0"/>
                    </a:rPr>
                    <a:t>AddGN(</a:t>
                  </a:r>
                  <a14:m>
                    <m:oMath xmlns:m="http://schemas.openxmlformats.org/officeDocument/2006/math">
                      <m:r>
                        <a:rPr lang="en-US" altLang="zh-TW" sz="2800" b="0" i="1" smtClean="0">
                          <a:solidFill>
                            <a:schemeClr val="tx1"/>
                          </a:solidFill>
                          <a:latin typeface="Cambria Math" panose="02040503050406030204" pitchFamily="18" charset="0"/>
                        </a:rPr>
                        <m:t>h</m:t>
                      </m:r>
                    </m:oMath>
                  </a14:m>
                  <a:r>
                    <a:rPr lang="en-US" altLang="zh-TW" sz="2800" i="1" dirty="0">
                      <a:solidFill>
                        <a:schemeClr val="tx1"/>
                      </a:solidFill>
                      <a:latin typeface="Cambria Math" panose="02040503050406030204" pitchFamily="18" charset="0"/>
                    </a:rPr>
                    <a:t>,</a:t>
                  </a:r>
                  <a14:m>
                    <m:oMath xmlns:m="http://schemas.openxmlformats.org/officeDocument/2006/math">
                      <m:sSub>
                        <m:sSubPr>
                          <m:ctrlPr>
                            <a:rPr lang="en-US" altLang="zh-TW" sz="2800" i="1">
                              <a:latin typeface="Cambria Math" panose="02040503050406030204" pitchFamily="18" charset="0"/>
                            </a:rPr>
                          </m:ctrlPr>
                        </m:sSubPr>
                        <m:e>
                          <m:r>
                            <a:rPr lang="en-US" altLang="zh-TW" sz="2800" b="0" i="1" smtClean="0">
                              <a:latin typeface="Cambria Math" panose="02040503050406030204" pitchFamily="18" charset="0"/>
                            </a:rPr>
                            <m:t> </m:t>
                          </m:r>
                          <m:r>
                            <a:rPr lang="en-US" altLang="zh-TW" sz="2800" i="1">
                              <a:latin typeface="Cambria Math" panose="02040503050406030204" pitchFamily="18" charset="0"/>
                            </a:rPr>
                            <m:t>𝑦</m:t>
                          </m:r>
                        </m:e>
                        <m:sub>
                          <m:r>
                            <a:rPr lang="en-US" altLang="zh-TW" sz="2800" i="1">
                              <a:latin typeface="Cambria Math" panose="02040503050406030204" pitchFamily="18" charset="0"/>
                            </a:rPr>
                            <m:t>𝑠</m:t>
                          </m:r>
                        </m:sub>
                      </m:sSub>
                    </m:oMath>
                  </a14:m>
                  <a:r>
                    <a:rPr lang="en-US" altLang="zh-TW" sz="2800" i="1" dirty="0">
                      <a:solidFill>
                        <a:schemeClr val="tx1"/>
                      </a:solidFill>
                      <a:latin typeface="Cambria Math" panose="02040503050406030204" pitchFamily="18" charset="0"/>
                    </a:rPr>
                    <a:t>) = </a:t>
                  </a:r>
                  <a14:m>
                    <m:oMath xmlns:m="http://schemas.openxmlformats.org/officeDocument/2006/math">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𝑦</m:t>
                          </m:r>
                        </m:e>
                        <m:sub>
                          <m:r>
                            <a:rPr lang="en-US" altLang="zh-TW" sz="2800" b="0" i="1" smtClean="0">
                              <a:solidFill>
                                <a:srgbClr val="FF0000"/>
                              </a:solidFill>
                              <a:latin typeface="Cambria Math" panose="02040503050406030204" pitchFamily="18" charset="0"/>
                            </a:rPr>
                            <m:t>𝑠</m:t>
                          </m:r>
                        </m:sub>
                      </m:sSub>
                      <m:r>
                        <a:rPr lang="en-US" altLang="zh-TW" sz="2800" b="0" i="1" smtClean="0">
                          <a:solidFill>
                            <a:schemeClr val="tx1"/>
                          </a:solidFill>
                          <a:latin typeface="Cambria Math" panose="02040503050406030204" pitchFamily="18" charset="0"/>
                        </a:rPr>
                        <m:t>+</m:t>
                      </m:r>
                      <m:r>
                        <a:rPr lang="en-US" altLang="zh-TW" sz="2800" b="0" i="1" smtClean="0">
                          <a:solidFill>
                            <a:schemeClr val="tx1"/>
                          </a:solidFill>
                          <a:latin typeface="Cambria Math" panose="02040503050406030204" pitchFamily="18" charset="0"/>
                        </a:rPr>
                        <m:t>𝐺𝑟𝑜𝑢𝑝𝑁𝑜𝑟𝑚</m:t>
                      </m:r>
                      <m:d>
                        <m:dPr>
                          <m:ctrlPr>
                            <a:rPr lang="en-US" altLang="zh-TW" sz="2800" b="0" i="1" smtClean="0">
                              <a:solidFill>
                                <a:schemeClr val="tx1"/>
                              </a:solidFill>
                              <a:latin typeface="Cambria Math" panose="02040503050406030204" pitchFamily="18" charset="0"/>
                            </a:rPr>
                          </m:ctrlPr>
                        </m:dPr>
                        <m:e>
                          <m:r>
                            <a:rPr lang="en-US" altLang="zh-TW" sz="2800" b="0" i="1" smtClean="0">
                              <a:solidFill>
                                <a:srgbClr val="FF0000"/>
                              </a:solidFill>
                              <a:latin typeface="Cambria Math" panose="02040503050406030204" pitchFamily="18" charset="0"/>
                            </a:rPr>
                            <m:t>h</m:t>
                          </m:r>
                        </m:e>
                      </m:d>
                    </m:oMath>
                  </a14:m>
                  <a:endParaRPr lang="en-US" altLang="zh-TW" sz="2800" b="0" i="1" dirty="0">
                    <a:solidFill>
                      <a:schemeClr val="tx1"/>
                    </a:solidFill>
                    <a:latin typeface="Cambria Math" panose="02040503050406030204" pitchFamily="18" charset="0"/>
                  </a:endParaRPr>
                </a:p>
                <a:p>
                  <a:pPr algn="ctr"/>
                  <a:endParaRPr lang="en-US" altLang="zh-TW" sz="2800" b="0" i="1" dirty="0">
                    <a:solidFill>
                      <a:schemeClr val="tx1"/>
                    </a:solidFill>
                    <a:latin typeface="Cambria Math" panose="02040503050406030204" pitchFamily="18" charset="0"/>
                  </a:endParaRPr>
                </a:p>
                <a:p>
                  <a:pPr algn="ctr"/>
                  <a:r>
                    <a:rPr lang="en-US" altLang="zh-TW" sz="2800" i="1" dirty="0">
                      <a:latin typeface="Cambria Math" panose="02040503050406030204" pitchFamily="18" charset="0"/>
                    </a:rPr>
                    <a:t>where </a:t>
                  </a:r>
                  <a:r>
                    <a:rPr lang="en-US" altLang="zh-TW" sz="2800" i="1" dirty="0">
                      <a:solidFill>
                        <a:srgbClr val="FF0000"/>
                      </a:solidFill>
                      <a:latin typeface="Cambria Math" panose="02040503050406030204" pitchFamily="18" charset="0"/>
                    </a:rPr>
                    <a:t>h</a:t>
                  </a:r>
                  <a:r>
                    <a:rPr lang="en-US" altLang="zh-TW" sz="2800" i="1" dirty="0">
                      <a:latin typeface="Cambria Math" panose="02040503050406030204" pitchFamily="18" charset="0"/>
                    </a:rPr>
                    <a:t> is the intermediate activations of the resblock following the first convolution</a:t>
                  </a:r>
                  <a14:m>
                    <m:oMath xmlns:m="http://schemas.openxmlformats.org/officeDocument/2006/math">
                      <m:sSub>
                        <m:sSubPr>
                          <m:ctrlPr>
                            <a:rPr lang="en-US" altLang="zh-TW" sz="2800" i="1" smtClean="0">
                              <a:solidFill>
                                <a:srgbClr val="FF0000"/>
                              </a:solidFill>
                              <a:latin typeface="Cambria Math" panose="02040503050406030204" pitchFamily="18" charset="0"/>
                            </a:rPr>
                          </m:ctrlPr>
                        </m:sSubPr>
                        <m:e>
                          <m:r>
                            <a:rPr lang="en-US" altLang="zh-TW" sz="2800" b="0" i="1" smtClean="0">
                              <a:solidFill>
                                <a:srgbClr val="FF0000"/>
                              </a:solidFill>
                              <a:latin typeface="Cambria Math" panose="02040503050406030204" pitchFamily="18" charset="0"/>
                            </a:rPr>
                            <m:t> </m:t>
                          </m:r>
                          <m:r>
                            <a:rPr lang="en-US" altLang="zh-TW" sz="2800" i="1">
                              <a:solidFill>
                                <a:srgbClr val="FF0000"/>
                              </a:solidFill>
                              <a:latin typeface="Cambria Math" panose="02040503050406030204" pitchFamily="18" charset="0"/>
                            </a:rPr>
                            <m:t>𝑦</m:t>
                          </m:r>
                        </m:e>
                        <m:sub>
                          <m:r>
                            <a:rPr lang="en-US" altLang="zh-TW" sz="2800" i="1">
                              <a:solidFill>
                                <a:srgbClr val="FF0000"/>
                              </a:solidFill>
                              <a:latin typeface="Cambria Math" panose="02040503050406030204" pitchFamily="18" charset="0"/>
                            </a:rPr>
                            <m:t>𝑠</m:t>
                          </m:r>
                        </m:sub>
                      </m:sSub>
                      <m:r>
                        <a:rPr lang="en-US" altLang="zh-TW" sz="2800" b="0" i="1" smtClean="0">
                          <a:solidFill>
                            <a:srgbClr val="FF0000"/>
                          </a:solidFill>
                          <a:latin typeface="Cambria Math" panose="02040503050406030204" pitchFamily="18" charset="0"/>
                        </a:rPr>
                        <m:t> </m:t>
                      </m:r>
                      <m:r>
                        <a:rPr lang="en-US" altLang="zh-TW" sz="2800" b="0" i="1" smtClean="0">
                          <a:latin typeface="Cambria Math" panose="02040503050406030204" pitchFamily="18" charset="0"/>
                        </a:rPr>
                        <m:t>𝑖𝑠</m:t>
                      </m:r>
                    </m:oMath>
                  </a14:m>
                  <a:r>
                    <a:rPr lang="en-US" altLang="zh-TW" sz="2800" i="1" dirty="0">
                      <a:latin typeface="Cambria Math" panose="02040503050406030204" pitchFamily="18" charset="0"/>
                    </a:rPr>
                    <a:t> a linear projection of the timestep</a:t>
                  </a:r>
                </a:p>
              </p:txBody>
            </p:sp>
          </mc:Choice>
          <mc:Fallback xmlns="">
            <p:sp>
              <p:nvSpPr>
                <p:cNvPr id="11" name="文字方塊 10">
                  <a:extLst>
                    <a:ext uri="{FF2B5EF4-FFF2-40B4-BE49-F238E27FC236}">
                      <a16:creationId xmlns:a16="http://schemas.microsoft.com/office/drawing/2014/main" id="{2E267119-BC10-4340-A196-D5151E6E639D}"/>
                    </a:ext>
                  </a:extLst>
                </p:cNvPr>
                <p:cNvSpPr txBox="1">
                  <a:spLocks noRot="1" noChangeAspect="1" noMove="1" noResize="1" noEditPoints="1" noAdjustHandles="1" noChangeArrowheads="1" noChangeShapeType="1" noTextEdit="1"/>
                </p:cNvSpPr>
                <p:nvPr/>
              </p:nvSpPr>
              <p:spPr>
                <a:xfrm>
                  <a:off x="488939" y="4636936"/>
                  <a:ext cx="12017119" cy="1723549"/>
                </a:xfrm>
                <a:prstGeom prst="rect">
                  <a:avLst/>
                </a:prstGeom>
                <a:blipFill>
                  <a:blip r:embed="rId6"/>
                  <a:stretch>
                    <a:fillRect t="-6360" r="-479" b="-11661"/>
                  </a:stretch>
                </a:blipFill>
              </p:spPr>
              <p:txBody>
                <a:bodyPr/>
                <a:lstStyle/>
                <a:p>
                  <a:r>
                    <a:rPr lang="zh-TW" altLang="en-US">
                      <a:noFill/>
                    </a:rPr>
                    <a:t> </a:t>
                  </a:r>
                </a:p>
              </p:txBody>
            </p:sp>
          </mc:Fallback>
        </mc:AlternateContent>
      </p:grpSp>
      <p:sp>
        <p:nvSpPr>
          <p:cNvPr id="12" name="文字方塊 11">
            <a:extLst>
              <a:ext uri="{FF2B5EF4-FFF2-40B4-BE49-F238E27FC236}">
                <a16:creationId xmlns:a16="http://schemas.microsoft.com/office/drawing/2014/main" id="{444698BF-96CD-4001-AB23-824227FA7AF9}"/>
              </a:ext>
            </a:extLst>
          </p:cNvPr>
          <p:cNvSpPr txBox="1"/>
          <p:nvPr/>
        </p:nvSpPr>
        <p:spPr>
          <a:xfrm>
            <a:off x="2569600" y="688595"/>
            <a:ext cx="7052799" cy="523220"/>
          </a:xfrm>
          <a:prstGeom prst="rect">
            <a:avLst/>
          </a:prstGeom>
          <a:noFill/>
        </p:spPr>
        <p:txBody>
          <a:bodyPr wrap="square">
            <a:spAutoFit/>
          </a:bodyPr>
          <a:lstStyle/>
          <a:p>
            <a:pPr algn="ctr"/>
            <a:r>
              <a:rPr lang="en-US" altLang="zh-TW" sz="2800" dirty="0"/>
              <a:t>U-Net (</a:t>
            </a:r>
            <a:r>
              <a:rPr lang="en-US" altLang="zh-TW" sz="2800" dirty="0" err="1"/>
              <a:t>AddGN</a:t>
            </a:r>
            <a:r>
              <a:rPr lang="en-US" altLang="zh-TW" sz="2800" dirty="0"/>
              <a:t>)</a:t>
            </a:r>
          </a:p>
        </p:txBody>
      </p:sp>
      <p:grpSp>
        <p:nvGrpSpPr>
          <p:cNvPr id="29" name="群組 28">
            <a:extLst>
              <a:ext uri="{FF2B5EF4-FFF2-40B4-BE49-F238E27FC236}">
                <a16:creationId xmlns:a16="http://schemas.microsoft.com/office/drawing/2014/main" id="{38D29113-F722-450D-A201-97F50D5F07F5}"/>
              </a:ext>
            </a:extLst>
          </p:cNvPr>
          <p:cNvGrpSpPr/>
          <p:nvPr/>
        </p:nvGrpSpPr>
        <p:grpSpPr>
          <a:xfrm>
            <a:off x="2456080" y="4483777"/>
            <a:ext cx="7037241" cy="1554322"/>
            <a:chOff x="2332790" y="4749746"/>
            <a:chExt cx="7037241" cy="1554322"/>
          </a:xfrm>
        </p:grpSpPr>
        <p:sp>
          <p:nvSpPr>
            <p:cNvPr id="13" name="文字方塊 12">
              <a:extLst>
                <a:ext uri="{FF2B5EF4-FFF2-40B4-BE49-F238E27FC236}">
                  <a16:creationId xmlns:a16="http://schemas.microsoft.com/office/drawing/2014/main" id="{F65F8FE4-FD24-44B5-B471-5CB118CE470D}"/>
                </a:ext>
              </a:extLst>
            </p:cNvPr>
            <p:cNvSpPr txBox="1"/>
            <p:nvPr/>
          </p:nvSpPr>
          <p:spPr>
            <a:xfrm>
              <a:off x="3349375" y="4749746"/>
              <a:ext cx="308798" cy="369332"/>
            </a:xfrm>
            <a:prstGeom prst="rect">
              <a:avLst/>
            </a:prstGeom>
            <a:noFill/>
          </p:spPr>
          <p:txBody>
            <a:bodyPr wrap="square" lIns="0" tIns="0" rIns="0" bIns="0" rtlCol="0">
              <a:spAutoFit/>
            </a:bodyPr>
            <a:lstStyle/>
            <a:p>
              <a:r>
                <a:rPr lang="en-US" altLang="zh-TW" sz="2400" i="1" dirty="0">
                  <a:solidFill>
                    <a:srgbClr val="FF0000"/>
                  </a:solidFill>
                  <a:latin typeface="Cambria Math" panose="02040503050406030204" pitchFamily="18" charset="0"/>
                </a:rPr>
                <a:t>h</a:t>
              </a:r>
              <a:endParaRPr lang="zh-TW" altLang="en-US" sz="2400" dirty="0"/>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532AC153-88FB-468A-BEFF-52F986337513}"/>
                    </a:ext>
                  </a:extLst>
                </p:cNvPr>
                <p:cNvSpPr txBox="1"/>
                <p:nvPr/>
              </p:nvSpPr>
              <p:spPr>
                <a:xfrm>
                  <a:off x="2332790" y="5565404"/>
                  <a:ext cx="1474267"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𝑇𝑖𝑚𝑒𝑠𝑡𝑒𝑝</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𝑒𝑚𝑏𝑒𝑑𝑑𝑖𝑛𝑔</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zh-TW" altLang="en-US" sz="1600" i="1" dirty="0" smtClean="0">
                                <a:solidFill>
                                  <a:srgbClr val="FF0000"/>
                                </a:solidFill>
                                <a:latin typeface="Cambria Math" panose="02040503050406030204" pitchFamily="18" charset="0"/>
                              </a:rPr>
                            </m:ctrlPr>
                          </m:sSubPr>
                          <m:e>
                            <m:r>
                              <a:rPr lang="zh-TW" altLang="en-US" sz="1600" i="1" dirty="0">
                                <a:solidFill>
                                  <a:srgbClr val="FF0000"/>
                                </a:solidFill>
                                <a:latin typeface="Cambria Math" panose="02040503050406030204" pitchFamily="18" charset="0"/>
                              </a:rPr>
                              <m:t>𝑦</m:t>
                            </m:r>
                          </m:e>
                          <m:sub>
                            <m:r>
                              <a:rPr lang="zh-TW" altLang="en-US" sz="1600" i="1" dirty="0">
                                <a:solidFill>
                                  <a:srgbClr val="FF0000"/>
                                </a:solidFill>
                                <a:latin typeface="Cambria Math" panose="02040503050406030204" pitchFamily="18" charset="0"/>
                              </a:rPr>
                              <m:t>𝑠</m:t>
                            </m:r>
                          </m:sub>
                        </m:sSub>
                      </m:oMath>
                    </m:oMathPara>
                  </a14:m>
                  <a:endParaRPr lang="zh-TW" altLang="en-US" sz="1600" dirty="0"/>
                </a:p>
              </p:txBody>
            </p:sp>
          </mc:Choice>
          <mc:Fallback xmlns="">
            <p:sp>
              <p:nvSpPr>
                <p:cNvPr id="16" name="文字方塊 15">
                  <a:extLst>
                    <a:ext uri="{FF2B5EF4-FFF2-40B4-BE49-F238E27FC236}">
                      <a16:creationId xmlns:a16="http://schemas.microsoft.com/office/drawing/2014/main" id="{532AC153-88FB-468A-BEFF-52F986337513}"/>
                    </a:ext>
                  </a:extLst>
                </p:cNvPr>
                <p:cNvSpPr txBox="1">
                  <a:spLocks noRot="1" noChangeAspect="1" noMove="1" noResize="1" noEditPoints="1" noAdjustHandles="1" noChangeArrowheads="1" noChangeShapeType="1" noTextEdit="1"/>
                </p:cNvSpPr>
                <p:nvPr/>
              </p:nvSpPr>
              <p:spPr>
                <a:xfrm>
                  <a:off x="2332790" y="5565404"/>
                  <a:ext cx="1474267" cy="738664"/>
                </a:xfrm>
                <a:prstGeom prst="rect">
                  <a:avLst/>
                </a:prstGeom>
                <a:blipFill>
                  <a:blip r:embed="rId7"/>
                  <a:stretch>
                    <a:fillRect b="-7377"/>
                  </a:stretch>
                </a:blipFill>
              </p:spPr>
              <p:txBody>
                <a:bodyPr/>
                <a:lstStyle/>
                <a:p>
                  <a:r>
                    <a:rPr lang="zh-TW" altLang="en-US">
                      <a:noFill/>
                    </a:rPr>
                    <a:t> </a:t>
                  </a:r>
                </a:p>
              </p:txBody>
            </p:sp>
          </mc:Fallback>
        </mc:AlternateContent>
        <p:sp>
          <p:nvSpPr>
            <p:cNvPr id="17" name="流程圖: 替代程序 16">
              <a:extLst>
                <a:ext uri="{FF2B5EF4-FFF2-40B4-BE49-F238E27FC236}">
                  <a16:creationId xmlns:a16="http://schemas.microsoft.com/office/drawing/2014/main" id="{950D2243-22D2-479A-8500-42CCB777D595}"/>
                </a:ext>
              </a:extLst>
            </p:cNvPr>
            <p:cNvSpPr/>
            <p:nvPr/>
          </p:nvSpPr>
          <p:spPr>
            <a:xfrm>
              <a:off x="7014159" y="5119078"/>
              <a:ext cx="1511386" cy="68989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ConvBlock</a:t>
              </a:r>
              <a:endParaRPr lang="zh-TW" altLang="en-US" sz="1400" dirty="0">
                <a:solidFill>
                  <a:schemeClr val="tx1"/>
                </a:solidFill>
              </a:endParaRPr>
            </a:p>
          </p:txBody>
        </p:sp>
        <p:grpSp>
          <p:nvGrpSpPr>
            <p:cNvPr id="5" name="群組 4">
              <a:extLst>
                <a:ext uri="{FF2B5EF4-FFF2-40B4-BE49-F238E27FC236}">
                  <a16:creationId xmlns:a16="http://schemas.microsoft.com/office/drawing/2014/main" id="{036739EB-D36C-4A8F-B501-83DED624E0EC}"/>
                </a:ext>
              </a:extLst>
            </p:cNvPr>
            <p:cNvGrpSpPr/>
            <p:nvPr/>
          </p:nvGrpSpPr>
          <p:grpSpPr>
            <a:xfrm>
              <a:off x="5987253" y="5331701"/>
              <a:ext cx="278838" cy="264648"/>
              <a:chOff x="4078822" y="5474109"/>
              <a:chExt cx="278838" cy="264648"/>
            </a:xfrm>
          </p:grpSpPr>
          <p:sp>
            <p:nvSpPr>
              <p:cNvPr id="19" name="流程圖: 接點 18">
                <a:extLst>
                  <a:ext uri="{FF2B5EF4-FFF2-40B4-BE49-F238E27FC236}">
                    <a16:creationId xmlns:a16="http://schemas.microsoft.com/office/drawing/2014/main" id="{1BC7E1D8-8DE1-4EC2-AE91-3EE90EFF4437}"/>
                  </a:ext>
                </a:extLst>
              </p:cNvPr>
              <p:cNvSpPr/>
              <p:nvPr/>
            </p:nvSpPr>
            <p:spPr>
              <a:xfrm>
                <a:off x="4078822" y="5474109"/>
                <a:ext cx="278838" cy="264648"/>
              </a:xfrm>
              <a:prstGeom prst="flowChartConnector">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u="sng" dirty="0"/>
              </a:p>
            </p:txBody>
          </p:sp>
          <p:grpSp>
            <p:nvGrpSpPr>
              <p:cNvPr id="4" name="群組 3">
                <a:extLst>
                  <a:ext uri="{FF2B5EF4-FFF2-40B4-BE49-F238E27FC236}">
                    <a16:creationId xmlns:a16="http://schemas.microsoft.com/office/drawing/2014/main" id="{5A3C0A23-1D28-4353-BA0D-E97439100351}"/>
                  </a:ext>
                </a:extLst>
              </p:cNvPr>
              <p:cNvGrpSpPr/>
              <p:nvPr/>
            </p:nvGrpSpPr>
            <p:grpSpPr>
              <a:xfrm>
                <a:off x="4141639" y="5529831"/>
                <a:ext cx="153203" cy="153203"/>
                <a:chOff x="4276620" y="5669058"/>
                <a:chExt cx="153203" cy="153203"/>
              </a:xfrm>
            </p:grpSpPr>
            <p:cxnSp>
              <p:nvCxnSpPr>
                <p:cNvPr id="20" name="直線接點 19">
                  <a:extLst>
                    <a:ext uri="{FF2B5EF4-FFF2-40B4-BE49-F238E27FC236}">
                      <a16:creationId xmlns:a16="http://schemas.microsoft.com/office/drawing/2014/main" id="{F56A92EE-8572-43CF-85DC-EBD7B8BA7C1C}"/>
                    </a:ext>
                  </a:extLst>
                </p:cNvPr>
                <p:cNvCxnSpPr>
                  <a:cxnSpLocks/>
                </p:cNvCxnSpPr>
                <p:nvPr/>
              </p:nvCxnSpPr>
              <p:spPr>
                <a:xfrm>
                  <a:off x="4276620" y="5745774"/>
                  <a:ext cx="1532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57EE82F3-864E-479F-946D-C9EDEC5F63E5}"/>
                    </a:ext>
                  </a:extLst>
                </p:cNvPr>
                <p:cNvCxnSpPr>
                  <a:cxnSpLocks/>
                </p:cNvCxnSpPr>
                <p:nvPr/>
              </p:nvCxnSpPr>
              <p:spPr>
                <a:xfrm rot="5400000">
                  <a:off x="4281058" y="5745660"/>
                  <a:ext cx="15320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25" name="直線單箭頭接點 24">
              <a:extLst>
                <a:ext uri="{FF2B5EF4-FFF2-40B4-BE49-F238E27FC236}">
                  <a16:creationId xmlns:a16="http://schemas.microsoft.com/office/drawing/2014/main" id="{8F796028-CDE3-40D7-AD75-2092E85041B0}"/>
                </a:ext>
              </a:extLst>
            </p:cNvPr>
            <p:cNvCxnSpPr>
              <a:cxnSpLocks/>
              <a:stCxn id="19" idx="6"/>
              <a:endCxn id="17" idx="1"/>
            </p:cNvCxnSpPr>
            <p:nvPr/>
          </p:nvCxnSpPr>
          <p:spPr>
            <a:xfrm>
              <a:off x="6266091" y="5464025"/>
              <a:ext cx="7480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接點: 肘形 14">
              <a:extLst>
                <a:ext uri="{FF2B5EF4-FFF2-40B4-BE49-F238E27FC236}">
                  <a16:creationId xmlns:a16="http://schemas.microsoft.com/office/drawing/2014/main" id="{598EB7AE-A85A-464B-BFEF-B24E48C1B5E2}"/>
                </a:ext>
              </a:extLst>
            </p:cNvPr>
            <p:cNvCxnSpPr>
              <a:cxnSpLocks/>
              <a:stCxn id="13" idx="3"/>
              <a:endCxn id="19" idx="2"/>
            </p:cNvCxnSpPr>
            <p:nvPr/>
          </p:nvCxnSpPr>
          <p:spPr>
            <a:xfrm>
              <a:off x="3658173" y="4934412"/>
              <a:ext cx="2329080" cy="52961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1BCB2C4-A08F-41D7-BA14-A35F47794590}"/>
                </a:ext>
              </a:extLst>
            </p:cNvPr>
            <p:cNvCxnSpPr>
              <a:cxnSpLocks/>
              <a:endCxn id="19" idx="2"/>
            </p:cNvCxnSpPr>
            <p:nvPr/>
          </p:nvCxnSpPr>
          <p:spPr>
            <a:xfrm flipV="1">
              <a:off x="3658173" y="5464025"/>
              <a:ext cx="2329080" cy="495096"/>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a:extLst>
                <a:ext uri="{FF2B5EF4-FFF2-40B4-BE49-F238E27FC236}">
                  <a16:creationId xmlns:a16="http://schemas.microsoft.com/office/drawing/2014/main" id="{306EC009-485C-430B-BEE0-8222B355053A}"/>
                </a:ext>
              </a:extLst>
            </p:cNvPr>
            <p:cNvCxnSpPr>
              <a:cxnSpLocks/>
              <a:stCxn id="17" idx="3"/>
            </p:cNvCxnSpPr>
            <p:nvPr/>
          </p:nvCxnSpPr>
          <p:spPr>
            <a:xfrm>
              <a:off x="8525545" y="5464025"/>
              <a:ext cx="8444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581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defPPr>
              <a:defRPr lang="zh-TW"/>
            </a:defPPr>
            <a:lvl1pPr algn="ctr">
              <a:defRPr sz="2800"/>
            </a:lvl1pPr>
          </a:lstStyle>
          <a:p>
            <a:r>
              <a:rPr lang="en-US" altLang="zh-TW" dirty="0"/>
              <a:t>U-Net (cMLIP)</a:t>
            </a:r>
          </a:p>
        </p:txBody>
      </p:sp>
    </p:spTree>
    <p:extLst>
      <p:ext uri="{BB962C8B-B14F-4D97-AF65-F5344CB8AC3E}">
        <p14:creationId xmlns:p14="http://schemas.microsoft.com/office/powerpoint/2010/main" val="2158639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9111C516-9EBC-4DA5-9085-33A76AAECF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03788" y="1348379"/>
            <a:ext cx="8184423" cy="5020110"/>
          </a:xfrm>
          <a:prstGeom prst="rect">
            <a:avLst/>
          </a:prstGeom>
        </p:spPr>
      </p:pic>
      <p:sp>
        <p:nvSpPr>
          <p:cNvPr id="11" name="文字方塊 10">
            <a:extLst>
              <a:ext uri="{FF2B5EF4-FFF2-40B4-BE49-F238E27FC236}">
                <a16:creationId xmlns:a16="http://schemas.microsoft.com/office/drawing/2014/main" id="{7A707CB4-0D50-4773-B8D0-F55213BD99B5}"/>
              </a:ext>
            </a:extLst>
          </p:cNvPr>
          <p:cNvSpPr txBox="1"/>
          <p:nvPr/>
        </p:nvSpPr>
        <p:spPr>
          <a:xfrm>
            <a:off x="1029576" y="624368"/>
            <a:ext cx="10132848" cy="523220"/>
          </a:xfrm>
          <a:prstGeom prst="rect">
            <a:avLst/>
          </a:prstGeom>
          <a:noFill/>
        </p:spPr>
        <p:txBody>
          <a:bodyPr wrap="square">
            <a:spAutoFit/>
          </a:bodyPr>
          <a:lstStyle/>
          <a:p>
            <a:pPr algn="ctr"/>
            <a:r>
              <a:rPr lang="en-US" altLang="zh-TW" sz="2800" b="0" i="0" dirty="0">
                <a:effectLst/>
                <a:latin typeface="arial" panose="020B0604020202020204" pitchFamily="34" charset="0"/>
              </a:rPr>
              <a:t>Contrastive Multi-Label Image Pre-Training(</a:t>
            </a:r>
            <a:r>
              <a:rPr lang="en-US" altLang="zh-TW" sz="2800" dirty="0"/>
              <a:t>cMLIP)</a:t>
            </a:r>
          </a:p>
        </p:txBody>
      </p:sp>
    </p:spTree>
    <p:extLst>
      <p:ext uri="{BB962C8B-B14F-4D97-AF65-F5344CB8AC3E}">
        <p14:creationId xmlns:p14="http://schemas.microsoft.com/office/powerpoint/2010/main" val="3462296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B85B4A0E-2F37-4ECB-A07A-B540A6369C03}"/>
              </a:ext>
            </a:extLst>
          </p:cNvPr>
          <p:cNvPicPr>
            <a:picLocks noChangeAspect="1"/>
          </p:cNvPicPr>
          <p:nvPr/>
        </p:nvPicPr>
        <p:blipFill rotWithShape="1">
          <a:blip r:embed="rId5">
            <a:extLst>
              <a:ext uri="{28A0092B-C50C-407E-A947-70E740481C1C}">
                <a14:useLocalDpi xmlns:a14="http://schemas.microsoft.com/office/drawing/2010/main" val="0"/>
              </a:ext>
            </a:extLst>
          </a:blip>
          <a:srcRect b="783"/>
          <a:stretch/>
        </p:blipFill>
        <p:spPr>
          <a:xfrm>
            <a:off x="1707615" y="396724"/>
            <a:ext cx="9169427" cy="6191635"/>
          </a:xfrm>
          <a:prstGeom prst="rect">
            <a:avLst/>
          </a:prstGeom>
        </p:spPr>
      </p:pic>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5C030DAD-F933-40F7-9F6C-885D73B245C9}"/>
                  </a:ext>
                </a:extLst>
              </p:cNvPr>
              <p:cNvSpPr txBox="1"/>
              <p:nvPr/>
            </p:nvSpPr>
            <p:spPr>
              <a:xfrm>
                <a:off x="447395" y="3434449"/>
                <a:ext cx="120744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dirty="0" smtClean="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𝜖</m:t>
                          </m:r>
                        </m:e>
                        <m:sub>
                          <m:r>
                            <a:rPr lang="zh-TW" altLang="en-US" sz="2400" i="1" dirty="0">
                              <a:solidFill>
                                <a:schemeClr val="tx1"/>
                              </a:solidFill>
                              <a:latin typeface="Cambria Math" panose="02040503050406030204" pitchFamily="18" charset="0"/>
                            </a:rPr>
                            <m:t>𝜃</m:t>
                          </m:r>
                        </m:sub>
                      </m:sSub>
                      <m:d>
                        <m:dPr>
                          <m:ctrlPr>
                            <a:rPr lang="zh-TW" altLang="en-US" sz="2400" i="1" dirty="0">
                              <a:solidFill>
                                <a:schemeClr val="tx1"/>
                              </a:solidFill>
                              <a:latin typeface="Cambria Math" panose="02040503050406030204" pitchFamily="18" charset="0"/>
                            </a:rPr>
                          </m:ctrlPr>
                        </m:dPr>
                        <m:e>
                          <m:sSub>
                            <m:sSubPr>
                              <m:ctrlPr>
                                <a:rPr lang="zh-TW" altLang="en-US" sz="2400" i="1" dirty="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𝑥</m:t>
                              </m:r>
                            </m:e>
                            <m:sub>
                              <m:r>
                                <a:rPr lang="zh-TW" altLang="en-US" sz="2400" i="1" dirty="0">
                                  <a:solidFill>
                                    <a:schemeClr val="tx1"/>
                                  </a:solidFill>
                                  <a:latin typeface="Cambria Math" panose="02040503050406030204" pitchFamily="18" charset="0"/>
                                </a:rPr>
                                <m:t>𝑡</m:t>
                              </m:r>
                            </m:sub>
                          </m:sSub>
                          <m:r>
                            <a:rPr lang="zh-TW" altLang="en-US" sz="2400" i="0" dirty="0">
                              <a:solidFill>
                                <a:schemeClr val="tx1"/>
                              </a:solidFill>
                              <a:latin typeface="Cambria Math" panose="02040503050406030204" pitchFamily="18" charset="0"/>
                            </a:rPr>
                            <m:t>,</m:t>
                          </m:r>
                          <m:r>
                            <a:rPr lang="zh-TW" altLang="en-US" sz="2400" i="1" dirty="0" smtClean="0">
                              <a:solidFill>
                                <a:schemeClr val="tx1"/>
                              </a:solidFill>
                              <a:latin typeface="Cambria Math" panose="02040503050406030204" pitchFamily="18" charset="0"/>
                            </a:rPr>
                            <m:t>𝑡</m:t>
                          </m:r>
                          <m:r>
                            <a:rPr lang="en-US" altLang="zh-TW" sz="2400" b="0" i="1" dirty="0" smtClean="0">
                              <a:solidFill>
                                <a:schemeClr val="tx1"/>
                              </a:solidFill>
                              <a:latin typeface="Cambria Math" panose="02040503050406030204" pitchFamily="18" charset="0"/>
                            </a:rPr>
                            <m:t>,</m:t>
                          </m:r>
                          <m:r>
                            <a:rPr lang="en-US" altLang="zh-TW" sz="2400" i="1" dirty="0">
                              <a:solidFill>
                                <a:srgbClr val="FF0000"/>
                              </a:solidFill>
                              <a:latin typeface="Cambria Math" panose="02040503050406030204" pitchFamily="18" charset="0"/>
                            </a:rPr>
                            <m:t>𝑐</m:t>
                          </m:r>
                        </m:e>
                      </m:d>
                    </m:oMath>
                  </m:oMathPara>
                </a14:m>
                <a:endParaRPr lang="zh-TW" altLang="en-US" sz="2400" dirty="0"/>
              </a:p>
            </p:txBody>
          </p:sp>
        </mc:Choice>
        <mc:Fallback xmlns="">
          <p:sp>
            <p:nvSpPr>
              <p:cNvPr id="12" name="文字方塊 11">
                <a:extLst>
                  <a:ext uri="{FF2B5EF4-FFF2-40B4-BE49-F238E27FC236}">
                    <a16:creationId xmlns:a16="http://schemas.microsoft.com/office/drawing/2014/main" id="{5C030DAD-F933-40F7-9F6C-885D73B245C9}"/>
                  </a:ext>
                </a:extLst>
              </p:cNvPr>
              <p:cNvSpPr txBox="1">
                <a:spLocks noRot="1" noChangeAspect="1" noMove="1" noResize="1" noEditPoints="1" noAdjustHandles="1" noChangeArrowheads="1" noChangeShapeType="1" noTextEdit="1"/>
              </p:cNvSpPr>
              <p:nvPr/>
            </p:nvSpPr>
            <p:spPr>
              <a:xfrm>
                <a:off x="447395" y="3434449"/>
                <a:ext cx="1207449" cy="461665"/>
              </a:xfrm>
              <a:prstGeom prst="rect">
                <a:avLst/>
              </a:prstGeom>
              <a:blipFill>
                <a:blip r:embed="rId6"/>
                <a:stretch>
                  <a:fillRect r="-16667" b="-52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AFCB4B37-BBB8-44EC-9DF3-FD5D6DEDF712}"/>
                  </a:ext>
                </a:extLst>
              </p:cNvPr>
              <p:cNvSpPr txBox="1"/>
              <p:nvPr/>
            </p:nvSpPr>
            <p:spPr>
              <a:xfrm>
                <a:off x="874283" y="3433762"/>
                <a:ext cx="44067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400" i="1" dirty="0" smtClean="0">
                              <a:solidFill>
                                <a:schemeClr val="tx1"/>
                              </a:solidFill>
                              <a:latin typeface="Cambria Math" panose="02040503050406030204" pitchFamily="18" charset="0"/>
                            </a:rPr>
                          </m:ctrlPr>
                        </m:sSubPr>
                        <m:e>
                          <m:r>
                            <a:rPr lang="zh-TW" altLang="en-US" sz="2400" i="1" dirty="0">
                              <a:solidFill>
                                <a:schemeClr val="tx1"/>
                              </a:solidFill>
                              <a:latin typeface="Cambria Math" panose="02040503050406030204" pitchFamily="18" charset="0"/>
                            </a:rPr>
                            <m:t>𝑥</m:t>
                          </m:r>
                        </m:e>
                        <m:sub>
                          <m:r>
                            <a:rPr lang="zh-TW" altLang="en-US" sz="2400" i="1" dirty="0">
                              <a:solidFill>
                                <a:schemeClr val="tx1"/>
                              </a:solidFill>
                              <a:latin typeface="Cambria Math" panose="02040503050406030204" pitchFamily="18" charset="0"/>
                            </a:rPr>
                            <m:t>𝑡</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AFCB4B37-BBB8-44EC-9DF3-FD5D6DEDF712}"/>
                  </a:ext>
                </a:extLst>
              </p:cNvPr>
              <p:cNvSpPr txBox="1">
                <a:spLocks noRot="1" noChangeAspect="1" noMove="1" noResize="1" noEditPoints="1" noAdjustHandles="1" noChangeArrowheads="1" noChangeShapeType="1" noTextEdit="1"/>
              </p:cNvSpPr>
              <p:nvPr/>
            </p:nvSpPr>
            <p:spPr>
              <a:xfrm>
                <a:off x="874283" y="3433762"/>
                <a:ext cx="440675" cy="461665"/>
              </a:xfrm>
              <a:prstGeom prst="rect">
                <a:avLst/>
              </a:prstGeom>
              <a:blipFill>
                <a:blip r:embed="rId7"/>
                <a:stretch>
                  <a:fillRect b="-39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6815252E-B09D-47EA-9499-1402B62FED18}"/>
                  </a:ext>
                </a:extLst>
              </p:cNvPr>
              <p:cNvSpPr txBox="1"/>
              <p:nvPr/>
            </p:nvSpPr>
            <p:spPr>
              <a:xfrm>
                <a:off x="1257453" y="3433762"/>
                <a:ext cx="319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dirty="0" smtClean="0">
                          <a:solidFill>
                            <a:schemeClr val="tx1"/>
                          </a:solidFill>
                          <a:latin typeface="Cambria Math" panose="02040503050406030204" pitchFamily="18" charset="0"/>
                        </a:rPr>
                        <m:t>𝑡</m:t>
                      </m:r>
                    </m:oMath>
                  </m:oMathPara>
                </a14:m>
                <a:endParaRPr lang="zh-TW" altLang="en-US" sz="2400" dirty="0"/>
              </a:p>
            </p:txBody>
          </p:sp>
        </mc:Choice>
        <mc:Fallback xmlns="">
          <p:sp>
            <p:nvSpPr>
              <p:cNvPr id="14" name="文字方塊 13">
                <a:extLst>
                  <a:ext uri="{FF2B5EF4-FFF2-40B4-BE49-F238E27FC236}">
                    <a16:creationId xmlns:a16="http://schemas.microsoft.com/office/drawing/2014/main" id="{6815252E-B09D-47EA-9499-1402B62FED18}"/>
                  </a:ext>
                </a:extLst>
              </p:cNvPr>
              <p:cNvSpPr txBox="1">
                <a:spLocks noRot="1" noChangeAspect="1" noMove="1" noResize="1" noEditPoints="1" noAdjustHandles="1" noChangeArrowheads="1" noChangeShapeType="1" noTextEdit="1"/>
              </p:cNvSpPr>
              <p:nvPr/>
            </p:nvSpPr>
            <p:spPr>
              <a:xfrm>
                <a:off x="1257453" y="3433762"/>
                <a:ext cx="319490" cy="46166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E7222CDD-AF8E-4256-95C7-6F29FBDA5298}"/>
                  </a:ext>
                </a:extLst>
              </p:cNvPr>
              <p:cNvSpPr txBox="1"/>
              <p:nvPr/>
            </p:nvSpPr>
            <p:spPr>
              <a:xfrm>
                <a:off x="1504624" y="3429000"/>
                <a:ext cx="31949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dirty="0" smtClean="0">
                          <a:solidFill>
                            <a:srgbClr val="FF0000"/>
                          </a:solidFill>
                          <a:latin typeface="Cambria Math" panose="02040503050406030204" pitchFamily="18" charset="0"/>
                        </a:rPr>
                        <m:t>𝑐</m:t>
                      </m:r>
                    </m:oMath>
                  </m:oMathPara>
                </a14:m>
                <a:endParaRPr lang="zh-TW" altLang="en-US" sz="2400" dirty="0"/>
              </a:p>
            </p:txBody>
          </p:sp>
        </mc:Choice>
        <mc:Fallback xmlns="">
          <p:sp>
            <p:nvSpPr>
              <p:cNvPr id="15" name="文字方塊 14">
                <a:extLst>
                  <a:ext uri="{FF2B5EF4-FFF2-40B4-BE49-F238E27FC236}">
                    <a16:creationId xmlns:a16="http://schemas.microsoft.com/office/drawing/2014/main" id="{E7222CDD-AF8E-4256-95C7-6F29FBDA5298}"/>
                  </a:ext>
                </a:extLst>
              </p:cNvPr>
              <p:cNvSpPr txBox="1">
                <a:spLocks noRot="1" noChangeAspect="1" noMove="1" noResize="1" noEditPoints="1" noAdjustHandles="1" noChangeArrowheads="1" noChangeShapeType="1" noTextEdit="1"/>
              </p:cNvSpPr>
              <p:nvPr/>
            </p:nvSpPr>
            <p:spPr>
              <a:xfrm>
                <a:off x="1504624" y="3429000"/>
                <a:ext cx="319490" cy="461665"/>
              </a:xfrm>
              <a:prstGeom prst="rect">
                <a:avLst/>
              </a:prstGeom>
              <a:blipFill>
                <a:blip r:embed="rId9"/>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67B4ABBF-BE45-4A21-B611-36F963875664}"/>
              </a:ext>
            </a:extLst>
          </p:cNvPr>
          <p:cNvSpPr txBox="1"/>
          <p:nvPr/>
        </p:nvSpPr>
        <p:spPr>
          <a:xfrm>
            <a:off x="6577720" y="533454"/>
            <a:ext cx="7052799" cy="523220"/>
          </a:xfrm>
          <a:prstGeom prst="rect">
            <a:avLst/>
          </a:prstGeom>
          <a:noFill/>
        </p:spPr>
        <p:txBody>
          <a:bodyPr wrap="square">
            <a:spAutoFit/>
          </a:bodyPr>
          <a:lstStyle>
            <a:defPPr>
              <a:defRPr lang="zh-TW"/>
            </a:defPPr>
            <a:lvl1pPr algn="ctr">
              <a:defRPr sz="2800"/>
            </a:lvl1pPr>
          </a:lstStyle>
          <a:p>
            <a:r>
              <a:rPr lang="en-US" altLang="zh-TW" dirty="0"/>
              <a:t>U-Net (cMLIP)</a:t>
            </a:r>
          </a:p>
        </p:txBody>
      </p:sp>
    </p:spTree>
    <p:extLst>
      <p:ext uri="{BB962C8B-B14F-4D97-AF65-F5344CB8AC3E}">
        <p14:creationId xmlns:p14="http://schemas.microsoft.com/office/powerpoint/2010/main" val="943851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7.40741E-7 L 0.20391 -0.42662 " pathEditMode="relative" rAng="0" ptsTypes="AA">
                                      <p:cBhvr>
                                        <p:cTn id="6" dur="2000" fill="hold"/>
                                        <p:tgtEl>
                                          <p:spTgt spid="13"/>
                                        </p:tgtEl>
                                        <p:attrNameLst>
                                          <p:attrName>ppt_x</p:attrName>
                                          <p:attrName>ppt_y</p:attrName>
                                        </p:attrNameLst>
                                      </p:cBhvr>
                                      <p:rCtr x="10195" y="-2134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4.16667E-6 7.40741E-7 L 0.17304 -0.35764 " pathEditMode="relative" rAng="0" ptsTypes="AA">
                                      <p:cBhvr>
                                        <p:cTn id="10" dur="2000" fill="hold"/>
                                        <p:tgtEl>
                                          <p:spTgt spid="14"/>
                                        </p:tgtEl>
                                        <p:attrNameLst>
                                          <p:attrName>ppt_x</p:attrName>
                                          <p:attrName>ppt_y</p:attrName>
                                        </p:attrNameLst>
                                      </p:cBhvr>
                                      <p:rCtr x="8646" y="-1789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66667E-6 -4.81481E-6 L 0.33789 -0.36018 " pathEditMode="relative" rAng="0" ptsTypes="AA">
                                      <p:cBhvr>
                                        <p:cTn id="14" dur="2000" fill="hold"/>
                                        <p:tgtEl>
                                          <p:spTgt spid="15"/>
                                        </p:tgtEl>
                                        <p:attrNameLst>
                                          <p:attrName>ppt_x</p:attrName>
                                          <p:attrName>ppt_y</p:attrName>
                                        </p:attrNameLst>
                                      </p:cBhvr>
                                      <p:rCtr x="16888" y="-180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Algorithm</a:t>
            </a:r>
          </a:p>
        </p:txBody>
      </p:sp>
    </p:spTree>
    <p:extLst>
      <p:ext uri="{BB962C8B-B14F-4D97-AF65-F5344CB8AC3E}">
        <p14:creationId xmlns:p14="http://schemas.microsoft.com/office/powerpoint/2010/main" val="42135498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598" y="527878"/>
            <a:ext cx="7052799" cy="523220"/>
          </a:xfrm>
          <a:prstGeom prst="rect">
            <a:avLst/>
          </a:prstGeom>
          <a:noFill/>
        </p:spPr>
        <p:txBody>
          <a:bodyPr wrap="square">
            <a:spAutoFit/>
          </a:bodyPr>
          <a:lstStyle/>
          <a:p>
            <a:pPr algn="ctr"/>
            <a:r>
              <a:rPr lang="en-US" altLang="zh-TW" sz="2800" dirty="0"/>
              <a:t>Algorithm</a:t>
            </a: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89E12CE-FD97-476D-B550-4B64A525749F}"/>
                  </a:ext>
                </a:extLst>
              </p:cNvPr>
              <p:cNvSpPr txBox="1"/>
              <p:nvPr/>
            </p:nvSpPr>
            <p:spPr>
              <a:xfrm>
                <a:off x="2113462" y="2134526"/>
                <a:ext cx="38805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m:oMathPara>
                </a14:m>
                <a:endParaRPr lang="zh-TW" altLang="en-US" sz="2400" dirty="0"/>
              </a:p>
            </p:txBody>
          </p:sp>
        </mc:Choice>
        <mc:Fallback xmlns="">
          <p:sp>
            <p:nvSpPr>
              <p:cNvPr id="12" name="文字方塊 11">
                <a:extLst>
                  <a:ext uri="{FF2B5EF4-FFF2-40B4-BE49-F238E27FC236}">
                    <a16:creationId xmlns:a16="http://schemas.microsoft.com/office/drawing/2014/main" id="{F89E12CE-FD97-476D-B550-4B64A525749F}"/>
                  </a:ext>
                </a:extLst>
              </p:cNvPr>
              <p:cNvSpPr txBox="1">
                <a:spLocks noRot="1" noChangeAspect="1" noMove="1" noResize="1" noEditPoints="1" noAdjustHandles="1" noChangeArrowheads="1" noChangeShapeType="1" noTextEdit="1"/>
              </p:cNvSpPr>
              <p:nvPr/>
            </p:nvSpPr>
            <p:spPr>
              <a:xfrm>
                <a:off x="2113462" y="2134526"/>
                <a:ext cx="388055" cy="369332"/>
              </a:xfrm>
              <a:prstGeom prst="rect">
                <a:avLst/>
              </a:prstGeom>
              <a:blipFill>
                <a:blip r:embed="rId5"/>
                <a:stretch>
                  <a:fillRect l="-9524" r="-6349"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286ADED-9483-4A1E-88A6-79D9A795CEA7}"/>
                  </a:ext>
                </a:extLst>
              </p:cNvPr>
              <p:cNvSpPr txBox="1"/>
              <p:nvPr/>
            </p:nvSpPr>
            <p:spPr>
              <a:xfrm>
                <a:off x="4351502" y="2134526"/>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E286ADED-9483-4A1E-88A6-79D9A795CEA7}"/>
                  </a:ext>
                </a:extLst>
              </p:cNvPr>
              <p:cNvSpPr txBox="1">
                <a:spLocks noRot="1" noChangeAspect="1" noMove="1" noResize="1" noEditPoints="1" noAdjustHandles="1" noChangeArrowheads="1" noChangeShapeType="1" noTextEdit="1"/>
              </p:cNvSpPr>
              <p:nvPr/>
            </p:nvSpPr>
            <p:spPr>
              <a:xfrm>
                <a:off x="4351502" y="2134526"/>
                <a:ext cx="363626" cy="369332"/>
              </a:xfrm>
              <a:prstGeom prst="rect">
                <a:avLst/>
              </a:prstGeom>
              <a:blipFill>
                <a:blip r:embed="rId6"/>
                <a:stretch>
                  <a:fillRect l="-10169" r="-5085" b="-16393"/>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84AF4AD1-5368-4CA8-85A6-0DCAFF352796}"/>
              </a:ext>
            </a:extLst>
          </p:cNvPr>
          <p:cNvPicPr>
            <a:picLocks noChangeAspect="1"/>
          </p:cNvPicPr>
          <p:nvPr/>
        </p:nvPicPr>
        <p:blipFill>
          <a:blip r:embed="rId7"/>
          <a:stretch>
            <a:fillRect/>
          </a:stretch>
        </p:blipFill>
        <p:spPr>
          <a:xfrm>
            <a:off x="235337" y="1840498"/>
            <a:ext cx="1695687" cy="1086002"/>
          </a:xfrm>
          <a:prstGeom prst="rect">
            <a:avLst/>
          </a:prstGeom>
        </p:spPr>
      </p:pic>
      <p:cxnSp>
        <p:nvCxnSpPr>
          <p:cNvPr id="6" name="直線單箭頭接點 5">
            <a:extLst>
              <a:ext uri="{FF2B5EF4-FFF2-40B4-BE49-F238E27FC236}">
                <a16:creationId xmlns:a16="http://schemas.microsoft.com/office/drawing/2014/main" id="{A21418C4-BC82-4FA6-9D5A-B6A43B920C15}"/>
              </a:ext>
            </a:extLst>
          </p:cNvPr>
          <p:cNvCxnSpPr>
            <a:cxnSpLocks/>
          </p:cNvCxnSpPr>
          <p:nvPr/>
        </p:nvCxnSpPr>
        <p:spPr>
          <a:xfrm>
            <a:off x="2501517" y="2354260"/>
            <a:ext cx="18499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96AB8811-1819-46D8-869F-529899B54403}"/>
                  </a:ext>
                </a:extLst>
              </p:cNvPr>
              <p:cNvSpPr txBox="1"/>
              <p:nvPr/>
            </p:nvSpPr>
            <p:spPr>
              <a:xfrm>
                <a:off x="2379138" y="2537698"/>
                <a:ext cx="2094741" cy="2759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TW" altLang="en-US" sz="1400" i="1" smtClean="0">
                              <a:solidFill>
                                <a:schemeClr val="tx1"/>
                              </a:solidFill>
                              <a:latin typeface="Cambria Math" panose="02040503050406030204" pitchFamily="18" charset="0"/>
                            </a:rPr>
                          </m:ctrlPr>
                        </m:sSubPr>
                        <m:e>
                          <m:r>
                            <a:rPr lang="zh-TW" altLang="en-US" sz="1400" i="1">
                              <a:solidFill>
                                <a:schemeClr val="tx1"/>
                              </a:solidFill>
                              <a:latin typeface="Cambria Math" panose="02040503050406030204" pitchFamily="18" charset="0"/>
                            </a:rPr>
                            <m:t>𝑥</m:t>
                          </m:r>
                        </m:e>
                        <m:sub>
                          <m:r>
                            <a:rPr lang="zh-TW" altLang="en-US" sz="1400" i="1">
                              <a:solidFill>
                                <a:schemeClr val="tx1"/>
                              </a:solidFill>
                              <a:latin typeface="Cambria Math" panose="02040503050406030204" pitchFamily="18" charset="0"/>
                            </a:rPr>
                            <m:t>𝑡</m:t>
                          </m:r>
                        </m:sub>
                      </m:sSub>
                      <m:r>
                        <a:rPr lang="zh-TW" altLang="en-US" sz="1400" i="0">
                          <a:solidFill>
                            <a:schemeClr val="tx1"/>
                          </a:solidFill>
                          <a:latin typeface="Cambria Math" panose="02040503050406030204" pitchFamily="18" charset="0"/>
                        </a:rPr>
                        <m:t>=</m:t>
                      </m:r>
                      <m:rad>
                        <m:radPr>
                          <m:degHide m:val="on"/>
                          <m:ctrlPr>
                            <a:rPr lang="zh-TW" altLang="en-US" sz="1400" i="1">
                              <a:solidFill>
                                <a:schemeClr val="tx1"/>
                              </a:solidFill>
                              <a:latin typeface="Cambria Math" panose="02040503050406030204" pitchFamily="18" charset="0"/>
                            </a:rPr>
                          </m:ctrlPr>
                        </m:radPr>
                        <m:deg/>
                        <m:e>
                          <m:sSub>
                            <m:sSubPr>
                              <m:ctrlPr>
                                <a:rPr lang="zh-TW" altLang="en-US" sz="1400" i="1">
                                  <a:solidFill>
                                    <a:schemeClr val="tx1"/>
                                  </a:solidFill>
                                  <a:latin typeface="Cambria Math" panose="02040503050406030204" pitchFamily="18" charset="0"/>
                                </a:rPr>
                              </m:ctrlPr>
                            </m:sSubPr>
                            <m:e>
                              <m:acc>
                                <m:accPr>
                                  <m:chr m:val="̅"/>
                                  <m:ctrlPr>
                                    <a:rPr lang="zh-TW" altLang="en-US" sz="1400" i="1">
                                      <a:solidFill>
                                        <a:schemeClr val="tx1"/>
                                      </a:solidFill>
                                      <a:latin typeface="Cambria Math" panose="02040503050406030204" pitchFamily="18" charset="0"/>
                                    </a:rPr>
                                  </m:ctrlPr>
                                </m:accPr>
                                <m:e>
                                  <m:r>
                                    <a:rPr lang="zh-TW" altLang="en-US" sz="1400" i="1">
                                      <a:solidFill>
                                        <a:schemeClr val="tx1"/>
                                      </a:solidFill>
                                      <a:latin typeface="Cambria Math" panose="02040503050406030204" pitchFamily="18" charset="0"/>
                                    </a:rPr>
                                    <m:t>𝑎</m:t>
                                  </m:r>
                                </m:e>
                              </m:acc>
                            </m:e>
                            <m:sub>
                              <m:r>
                                <a:rPr lang="zh-TW" altLang="en-US" sz="1400" i="1">
                                  <a:solidFill>
                                    <a:schemeClr val="tx1"/>
                                  </a:solidFill>
                                  <a:latin typeface="Cambria Math" panose="02040503050406030204" pitchFamily="18" charset="0"/>
                                </a:rPr>
                                <m:t>𝑡</m:t>
                              </m:r>
                            </m:sub>
                          </m:sSub>
                        </m:e>
                      </m:rad>
                      <m:sSub>
                        <m:sSubPr>
                          <m:ctrlPr>
                            <a:rPr lang="zh-TW" altLang="en-US" sz="1400" i="1">
                              <a:solidFill>
                                <a:schemeClr val="tx1"/>
                              </a:solidFill>
                              <a:latin typeface="Cambria Math" panose="02040503050406030204" pitchFamily="18" charset="0"/>
                            </a:rPr>
                          </m:ctrlPr>
                        </m:sSubPr>
                        <m:e>
                          <m:r>
                            <a:rPr lang="zh-TW" altLang="en-US" sz="1400" i="1">
                              <a:solidFill>
                                <a:schemeClr val="tx1"/>
                              </a:solidFill>
                              <a:latin typeface="Cambria Math" panose="02040503050406030204" pitchFamily="18" charset="0"/>
                            </a:rPr>
                            <m:t>𝑥</m:t>
                          </m:r>
                        </m:e>
                        <m:sub>
                          <m:r>
                            <a:rPr lang="zh-TW" altLang="en-US" sz="1400" i="0">
                              <a:solidFill>
                                <a:schemeClr val="tx1"/>
                              </a:solidFill>
                              <a:latin typeface="Cambria Math" panose="02040503050406030204" pitchFamily="18" charset="0"/>
                            </a:rPr>
                            <m:t>0</m:t>
                          </m:r>
                        </m:sub>
                      </m:sSub>
                      <m:r>
                        <a:rPr lang="zh-TW" altLang="en-US" sz="1400" i="0">
                          <a:solidFill>
                            <a:schemeClr val="tx1"/>
                          </a:solidFill>
                          <a:latin typeface="Cambria Math" panose="02040503050406030204" pitchFamily="18" charset="0"/>
                        </a:rPr>
                        <m:t>+</m:t>
                      </m:r>
                      <m:rad>
                        <m:radPr>
                          <m:degHide m:val="on"/>
                          <m:ctrlPr>
                            <a:rPr lang="zh-TW" altLang="en-US" sz="1400" i="1">
                              <a:solidFill>
                                <a:schemeClr val="tx1"/>
                              </a:solidFill>
                              <a:latin typeface="Cambria Math" panose="02040503050406030204" pitchFamily="18" charset="0"/>
                            </a:rPr>
                          </m:ctrlPr>
                        </m:radPr>
                        <m:deg/>
                        <m:e>
                          <m:d>
                            <m:dPr>
                              <m:ctrlPr>
                                <a:rPr lang="zh-TW" altLang="en-US" sz="1400" i="1">
                                  <a:solidFill>
                                    <a:schemeClr val="tx1"/>
                                  </a:solidFill>
                                  <a:latin typeface="Cambria Math" panose="02040503050406030204" pitchFamily="18" charset="0"/>
                                </a:rPr>
                              </m:ctrlPr>
                            </m:dPr>
                            <m:e>
                              <m:r>
                                <a:rPr lang="zh-TW" altLang="en-US" sz="1400" i="0">
                                  <a:solidFill>
                                    <a:schemeClr val="tx1"/>
                                  </a:solidFill>
                                  <a:latin typeface="Cambria Math" panose="02040503050406030204" pitchFamily="18" charset="0"/>
                                </a:rPr>
                                <m:t>1−</m:t>
                              </m:r>
                              <m:sSub>
                                <m:sSubPr>
                                  <m:ctrlPr>
                                    <a:rPr lang="zh-TW" altLang="en-US" sz="1400" i="1">
                                      <a:solidFill>
                                        <a:schemeClr val="tx1"/>
                                      </a:solidFill>
                                      <a:latin typeface="Cambria Math" panose="02040503050406030204" pitchFamily="18" charset="0"/>
                                    </a:rPr>
                                  </m:ctrlPr>
                                </m:sSubPr>
                                <m:e>
                                  <m:acc>
                                    <m:accPr>
                                      <m:chr m:val="̅"/>
                                      <m:ctrlPr>
                                        <a:rPr lang="zh-TW" altLang="en-US" sz="1400" i="1">
                                          <a:solidFill>
                                            <a:schemeClr val="tx1"/>
                                          </a:solidFill>
                                          <a:latin typeface="Cambria Math" panose="02040503050406030204" pitchFamily="18" charset="0"/>
                                        </a:rPr>
                                      </m:ctrlPr>
                                    </m:accPr>
                                    <m:e>
                                      <m:r>
                                        <a:rPr lang="zh-TW" altLang="en-US" sz="1400" i="1">
                                          <a:solidFill>
                                            <a:schemeClr val="tx1"/>
                                          </a:solidFill>
                                          <a:latin typeface="Cambria Math" panose="02040503050406030204" pitchFamily="18" charset="0"/>
                                        </a:rPr>
                                        <m:t>𝛼</m:t>
                                      </m:r>
                                    </m:e>
                                  </m:acc>
                                </m:e>
                                <m:sub>
                                  <m:r>
                                    <a:rPr lang="zh-TW" altLang="en-US" sz="1400" i="1">
                                      <a:solidFill>
                                        <a:schemeClr val="tx1"/>
                                      </a:solidFill>
                                      <a:latin typeface="Cambria Math" panose="02040503050406030204" pitchFamily="18" charset="0"/>
                                    </a:rPr>
                                    <m:t>𝑡</m:t>
                                  </m:r>
                                </m:sub>
                              </m:sSub>
                            </m:e>
                          </m:d>
                        </m:e>
                      </m:rad>
                      <m:r>
                        <m:rPr>
                          <m:sty m:val="p"/>
                        </m:rPr>
                        <a:rPr lang="en-US" altLang="zh-TW" sz="1400" b="0" i="1" smtClean="0">
                          <a:solidFill>
                            <a:schemeClr val="tx1"/>
                          </a:solidFill>
                          <a:latin typeface="Cambria Math" panose="02040503050406030204" pitchFamily="18" charset="0"/>
                        </a:rPr>
                        <m:t>ϵ</m:t>
                      </m:r>
                    </m:oMath>
                  </m:oMathPara>
                </a14:m>
                <a:endParaRPr lang="en-US" altLang="zh-TW" sz="1400" b="0" dirty="0">
                  <a:solidFill>
                    <a:schemeClr val="tx1"/>
                  </a:solidFill>
                </a:endParaRPr>
              </a:p>
            </p:txBody>
          </p:sp>
        </mc:Choice>
        <mc:Fallback xmlns="">
          <p:sp>
            <p:nvSpPr>
              <p:cNvPr id="20" name="文字方塊 19">
                <a:extLst>
                  <a:ext uri="{FF2B5EF4-FFF2-40B4-BE49-F238E27FC236}">
                    <a16:creationId xmlns:a16="http://schemas.microsoft.com/office/drawing/2014/main" id="{96AB8811-1819-46D8-869F-529899B54403}"/>
                  </a:ext>
                </a:extLst>
              </p:cNvPr>
              <p:cNvSpPr txBox="1">
                <a:spLocks noRot="1" noChangeAspect="1" noMove="1" noResize="1" noEditPoints="1" noAdjustHandles="1" noChangeArrowheads="1" noChangeShapeType="1" noTextEdit="1"/>
              </p:cNvSpPr>
              <p:nvPr/>
            </p:nvSpPr>
            <p:spPr>
              <a:xfrm>
                <a:off x="2379138" y="2537698"/>
                <a:ext cx="2094741" cy="275973"/>
              </a:xfrm>
              <a:prstGeom prst="rect">
                <a:avLst/>
              </a:prstGeom>
              <a:blipFill>
                <a:blip r:embed="rId8"/>
                <a:stretch>
                  <a:fillRect b="-43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A42B1906-9BFC-4837-820A-77AD8365D532}"/>
                  </a:ext>
                </a:extLst>
              </p:cNvPr>
              <p:cNvSpPr txBox="1"/>
              <p:nvPr/>
            </p:nvSpPr>
            <p:spPr>
              <a:xfrm>
                <a:off x="7539128" y="2072971"/>
                <a:ext cx="1646220"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𝑝</m:t>
                      </m:r>
                      <m:r>
                        <a:rPr lang="en-US" altLang="zh-TW" sz="1600" b="0" i="1" smtClean="0">
                          <a:latin typeface="Cambria Math" panose="02040503050406030204" pitchFamily="18" charset="0"/>
                        </a:rPr>
                        <m:t>𝑟𝑒𝑑𝑖𝑐𝑡𝑒𝑑</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𝑛𝑜𝑖𝑠𝑒</m:t>
                      </m:r>
                      <m:r>
                        <a:rPr lang="en-US" altLang="zh-TW" sz="1600" b="0" i="1" smtClean="0">
                          <a:latin typeface="Cambria Math" panose="02040503050406030204" pitchFamily="18" charset="0"/>
                        </a:rPr>
                        <m:t> </m:t>
                      </m:r>
                      <m:r>
                        <a:rPr lang="zh-TW" altLang="en-US" sz="1600" i="1" dirty="0" smtClean="0">
                          <a:latin typeface="Cambria Math" panose="02040503050406030204" pitchFamily="18" charset="0"/>
                        </a:rPr>
                        <m:t>𝜖</m:t>
                      </m:r>
                    </m:oMath>
                  </m:oMathPara>
                </a14:m>
                <a:endParaRPr lang="zh-TW" altLang="en-US" sz="1600" dirty="0"/>
              </a:p>
            </p:txBody>
          </p:sp>
        </mc:Choice>
        <mc:Fallback xmlns="">
          <p:sp>
            <p:nvSpPr>
              <p:cNvPr id="37" name="文字方塊 36">
                <a:extLst>
                  <a:ext uri="{FF2B5EF4-FFF2-40B4-BE49-F238E27FC236}">
                    <a16:creationId xmlns:a16="http://schemas.microsoft.com/office/drawing/2014/main" id="{A42B1906-9BFC-4837-820A-77AD8365D532}"/>
                  </a:ext>
                </a:extLst>
              </p:cNvPr>
              <p:cNvSpPr txBox="1">
                <a:spLocks noRot="1" noChangeAspect="1" noMove="1" noResize="1" noEditPoints="1" noAdjustHandles="1" noChangeArrowheads="1" noChangeShapeType="1" noTextEdit="1"/>
              </p:cNvSpPr>
              <p:nvPr/>
            </p:nvSpPr>
            <p:spPr>
              <a:xfrm>
                <a:off x="7539128" y="2072971"/>
                <a:ext cx="1646220" cy="246221"/>
              </a:xfrm>
              <a:prstGeom prst="rect">
                <a:avLst/>
              </a:prstGeom>
              <a:blipFill>
                <a:blip r:embed="rId9"/>
                <a:stretch>
                  <a:fillRect l="-2222" b="-27500"/>
                </a:stretch>
              </a:blipFill>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914425CF-BBB3-461E-8866-C234EAE0F0F5}"/>
              </a:ext>
            </a:extLst>
          </p:cNvPr>
          <p:cNvCxnSpPr/>
          <p:nvPr/>
        </p:nvCxnSpPr>
        <p:spPr>
          <a:xfrm>
            <a:off x="7437246" y="2353553"/>
            <a:ext cx="184998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0" name="圖片 29">
            <a:extLst>
              <a:ext uri="{FF2B5EF4-FFF2-40B4-BE49-F238E27FC236}">
                <a16:creationId xmlns:a16="http://schemas.microsoft.com/office/drawing/2014/main" id="{91EA9BCE-332A-4FBC-A24B-2897B39B4506}"/>
              </a:ext>
            </a:extLst>
          </p:cNvPr>
          <p:cNvPicPr>
            <a:picLocks noChangeAspect="1"/>
          </p:cNvPicPr>
          <p:nvPr/>
        </p:nvPicPr>
        <p:blipFill rotWithShape="1">
          <a:blip r:embed="rId10"/>
          <a:srcRect l="1008"/>
          <a:stretch/>
        </p:blipFill>
        <p:spPr>
          <a:xfrm>
            <a:off x="3756362" y="3910273"/>
            <a:ext cx="4679267" cy="2602846"/>
          </a:xfrm>
          <a:prstGeom prst="rect">
            <a:avLst/>
          </a:prstGeom>
        </p:spPr>
      </p:pic>
      <p:sp>
        <p:nvSpPr>
          <p:cNvPr id="35" name="流程圖: 替代程序 34">
            <a:extLst>
              <a:ext uri="{FF2B5EF4-FFF2-40B4-BE49-F238E27FC236}">
                <a16:creationId xmlns:a16="http://schemas.microsoft.com/office/drawing/2014/main" id="{F96695E8-6312-497B-804D-A1D0E70B2FBA}"/>
              </a:ext>
            </a:extLst>
          </p:cNvPr>
          <p:cNvSpPr/>
          <p:nvPr/>
        </p:nvSpPr>
        <p:spPr>
          <a:xfrm>
            <a:off x="9367761" y="2091946"/>
            <a:ext cx="1217520" cy="523213"/>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MSE</a:t>
            </a:r>
            <a:endParaRPr lang="zh-TW" altLang="en-US" dirty="0">
              <a:solidFill>
                <a:schemeClr val="tx1"/>
              </a:solidFill>
            </a:endParaRPr>
          </a:p>
        </p:txBody>
      </p:sp>
      <p:cxnSp>
        <p:nvCxnSpPr>
          <p:cNvPr id="45" name="直線單箭頭接點 44">
            <a:extLst>
              <a:ext uri="{FF2B5EF4-FFF2-40B4-BE49-F238E27FC236}">
                <a16:creationId xmlns:a16="http://schemas.microsoft.com/office/drawing/2014/main" id="{BACD5688-1DD5-4EFF-B9CF-973AD338836D}"/>
              </a:ext>
            </a:extLst>
          </p:cNvPr>
          <p:cNvCxnSpPr>
            <a:cxnSpLocks/>
          </p:cNvCxnSpPr>
          <p:nvPr/>
        </p:nvCxnSpPr>
        <p:spPr>
          <a:xfrm>
            <a:off x="10585281" y="2353552"/>
            <a:ext cx="96854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F20004A4-E032-42B7-B18E-F3BEDACD4D75}"/>
                  </a:ext>
                </a:extLst>
              </p:cNvPr>
              <p:cNvSpPr txBox="1"/>
              <p:nvPr/>
            </p:nvSpPr>
            <p:spPr>
              <a:xfrm>
                <a:off x="10665811" y="2069711"/>
                <a:ext cx="726645"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i="1" smtClean="0">
                          <a:latin typeface="Cambria Math" panose="02040503050406030204" pitchFamily="18" charset="0"/>
                        </a:rPr>
                        <m:t>𝑙</m:t>
                      </m:r>
                      <m:r>
                        <a:rPr lang="en-US" altLang="zh-TW" sz="1600" b="0" i="1" smtClean="0">
                          <a:latin typeface="Cambria Math" panose="02040503050406030204" pitchFamily="18" charset="0"/>
                        </a:rPr>
                        <m:t>𝑜𝑠𝑠</m:t>
                      </m:r>
                    </m:oMath>
                  </m:oMathPara>
                </a14:m>
                <a:endParaRPr lang="zh-TW" altLang="en-US" sz="1600" dirty="0"/>
              </a:p>
            </p:txBody>
          </p:sp>
        </mc:Choice>
        <mc:Fallback xmlns="">
          <p:sp>
            <p:nvSpPr>
              <p:cNvPr id="53" name="文字方塊 52">
                <a:extLst>
                  <a:ext uri="{FF2B5EF4-FFF2-40B4-BE49-F238E27FC236}">
                    <a16:creationId xmlns:a16="http://schemas.microsoft.com/office/drawing/2014/main" id="{F20004A4-E032-42B7-B18E-F3BEDACD4D75}"/>
                  </a:ext>
                </a:extLst>
              </p:cNvPr>
              <p:cNvSpPr txBox="1">
                <a:spLocks noRot="1" noChangeAspect="1" noMove="1" noResize="1" noEditPoints="1" noAdjustHandles="1" noChangeArrowheads="1" noChangeShapeType="1" noTextEdit="1"/>
              </p:cNvSpPr>
              <p:nvPr/>
            </p:nvSpPr>
            <p:spPr>
              <a:xfrm>
                <a:off x="10665811" y="2069711"/>
                <a:ext cx="726645" cy="246221"/>
              </a:xfrm>
              <a:prstGeom prst="rect">
                <a:avLst/>
              </a:prstGeom>
              <a:blipFill>
                <a:blip r:embed="rId11"/>
                <a:stretch>
                  <a:fillRect b="-10000"/>
                </a:stretch>
              </a:blipFill>
            </p:spPr>
            <p:txBody>
              <a:bodyPr/>
              <a:lstStyle/>
              <a:p>
                <a:r>
                  <a:rPr lang="zh-TW" altLang="en-US">
                    <a:noFill/>
                  </a:rPr>
                  <a:t> </a:t>
                </a:r>
              </a:p>
            </p:txBody>
          </p:sp>
        </mc:Fallback>
      </mc:AlternateContent>
      <p:sp>
        <p:nvSpPr>
          <p:cNvPr id="55" name="文字方塊 54">
            <a:extLst>
              <a:ext uri="{FF2B5EF4-FFF2-40B4-BE49-F238E27FC236}">
                <a16:creationId xmlns:a16="http://schemas.microsoft.com/office/drawing/2014/main" id="{30B6785E-EDAD-4EE3-A8BB-BCB35FC8E598}"/>
              </a:ext>
            </a:extLst>
          </p:cNvPr>
          <p:cNvSpPr txBox="1"/>
          <p:nvPr/>
        </p:nvSpPr>
        <p:spPr>
          <a:xfrm>
            <a:off x="5136529" y="2995905"/>
            <a:ext cx="1876425" cy="523220"/>
          </a:xfrm>
          <a:prstGeom prst="rect">
            <a:avLst/>
          </a:prstGeom>
          <a:noFill/>
        </p:spPr>
        <p:txBody>
          <a:bodyPr wrap="square">
            <a:spAutoFit/>
          </a:bodyPr>
          <a:lstStyle/>
          <a:p>
            <a:pPr algn="ctr"/>
            <a:r>
              <a:rPr lang="en-US" altLang="zh-TW" sz="1400" dirty="0"/>
              <a:t>N</a:t>
            </a:r>
            <a:r>
              <a:rPr lang="zh-TW" altLang="en-US" sz="1400" dirty="0"/>
              <a:t>oise predictor</a:t>
            </a:r>
            <a:endParaRPr lang="en-US" altLang="zh-TW" sz="1400" dirty="0"/>
          </a:p>
          <a:p>
            <a:pPr algn="ctr"/>
            <a:r>
              <a:rPr lang="en-US" altLang="zh-TW" sz="1400" dirty="0"/>
              <a:t>(U-Net)</a:t>
            </a:r>
            <a:endParaRPr lang="zh-TW" altLang="en-US" sz="1400" dirty="0"/>
          </a:p>
        </p:txBody>
      </p:sp>
      <p:grpSp>
        <p:nvGrpSpPr>
          <p:cNvPr id="75" name="群組 74">
            <a:extLst>
              <a:ext uri="{FF2B5EF4-FFF2-40B4-BE49-F238E27FC236}">
                <a16:creationId xmlns:a16="http://schemas.microsoft.com/office/drawing/2014/main" id="{8ADE8D32-BCD1-481C-9F9A-A2789D6DDDF8}"/>
              </a:ext>
            </a:extLst>
          </p:cNvPr>
          <p:cNvGrpSpPr/>
          <p:nvPr/>
        </p:nvGrpSpPr>
        <p:grpSpPr>
          <a:xfrm>
            <a:off x="4767260" y="1744604"/>
            <a:ext cx="2600325" cy="1217899"/>
            <a:chOff x="4767260" y="1744604"/>
            <a:chExt cx="2600325" cy="1217899"/>
          </a:xfrm>
        </p:grpSpPr>
        <p:sp>
          <p:nvSpPr>
            <p:cNvPr id="22" name="矩形: 圓角 21">
              <a:extLst>
                <a:ext uri="{FF2B5EF4-FFF2-40B4-BE49-F238E27FC236}">
                  <a16:creationId xmlns:a16="http://schemas.microsoft.com/office/drawing/2014/main" id="{3F857992-00E5-4625-9C08-AE67B3D70AB4}"/>
                </a:ext>
              </a:extLst>
            </p:cNvPr>
            <p:cNvSpPr/>
            <p:nvPr/>
          </p:nvSpPr>
          <p:spPr>
            <a:xfrm>
              <a:off x="4767260" y="1744604"/>
              <a:ext cx="2600325" cy="1217899"/>
            </a:xfrm>
            <a:prstGeom prst="roundRect">
              <a:avLst>
                <a:gd name="adj" fmla="val 1119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梯形 31">
              <a:extLst>
                <a:ext uri="{FF2B5EF4-FFF2-40B4-BE49-F238E27FC236}">
                  <a16:creationId xmlns:a16="http://schemas.microsoft.com/office/drawing/2014/main" id="{8F266C6C-B941-4627-8128-546582B23E69}"/>
                </a:ext>
              </a:extLst>
            </p:cNvPr>
            <p:cNvSpPr/>
            <p:nvPr/>
          </p:nvSpPr>
          <p:spPr>
            <a:xfrm rot="5400000">
              <a:off x="4935371" y="1970152"/>
              <a:ext cx="916659" cy="770384"/>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梯形 32">
              <a:extLst>
                <a:ext uri="{FF2B5EF4-FFF2-40B4-BE49-F238E27FC236}">
                  <a16:creationId xmlns:a16="http://schemas.microsoft.com/office/drawing/2014/main" id="{61311740-9030-47EC-BA05-470EE8B87C8F}"/>
                </a:ext>
              </a:extLst>
            </p:cNvPr>
            <p:cNvSpPr/>
            <p:nvPr/>
          </p:nvSpPr>
          <p:spPr>
            <a:xfrm rot="16200000">
              <a:off x="6298000" y="1970149"/>
              <a:ext cx="916657" cy="770386"/>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替代程序 55">
              <a:extLst>
                <a:ext uri="{FF2B5EF4-FFF2-40B4-BE49-F238E27FC236}">
                  <a16:creationId xmlns:a16="http://schemas.microsoft.com/office/drawing/2014/main" id="{26A6EFE5-7879-4E5B-9C73-8E3B3CAE29F8}"/>
                </a:ext>
              </a:extLst>
            </p:cNvPr>
            <p:cNvSpPr/>
            <p:nvPr/>
          </p:nvSpPr>
          <p:spPr>
            <a:xfrm>
              <a:off x="5092667"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7" name="流程圖: 替代程序 56">
              <a:extLst>
                <a:ext uri="{FF2B5EF4-FFF2-40B4-BE49-F238E27FC236}">
                  <a16:creationId xmlns:a16="http://schemas.microsoft.com/office/drawing/2014/main" id="{921A9BAB-D3B1-4185-A5BD-569BD7F81610}"/>
                </a:ext>
              </a:extLst>
            </p:cNvPr>
            <p:cNvSpPr/>
            <p:nvPr/>
          </p:nvSpPr>
          <p:spPr>
            <a:xfrm>
              <a:off x="5435780"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9" name="流程圖: 替代程序 58">
              <a:extLst>
                <a:ext uri="{FF2B5EF4-FFF2-40B4-BE49-F238E27FC236}">
                  <a16:creationId xmlns:a16="http://schemas.microsoft.com/office/drawing/2014/main" id="{6B900E54-C6E8-4B22-9651-86FACFDE5DAB}"/>
                </a:ext>
              </a:extLst>
            </p:cNvPr>
            <p:cNvSpPr/>
            <p:nvPr/>
          </p:nvSpPr>
          <p:spPr>
            <a:xfrm>
              <a:off x="6539612"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0" name="流程圖: 替代程序 59">
              <a:extLst>
                <a:ext uri="{FF2B5EF4-FFF2-40B4-BE49-F238E27FC236}">
                  <a16:creationId xmlns:a16="http://schemas.microsoft.com/office/drawing/2014/main" id="{A92A6231-6B4A-4252-A009-F8413F2679E7}"/>
                </a:ext>
              </a:extLst>
            </p:cNvPr>
            <p:cNvSpPr/>
            <p:nvPr/>
          </p:nvSpPr>
          <p:spPr>
            <a:xfrm>
              <a:off x="6882725"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F1EB92F1-EEB8-4B4B-9969-A63D5F3081B6}"/>
                    </a:ext>
                  </a:extLst>
                </p:cNvPr>
                <p:cNvSpPr txBox="1"/>
                <p:nvPr/>
              </p:nvSpPr>
              <p:spPr>
                <a:xfrm>
                  <a:off x="5237937" y="2196493"/>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42" name="文字方塊 41">
                  <a:extLst>
                    <a:ext uri="{FF2B5EF4-FFF2-40B4-BE49-F238E27FC236}">
                      <a16:creationId xmlns:a16="http://schemas.microsoft.com/office/drawing/2014/main" id="{F1EB92F1-EEB8-4B4B-9969-A63D5F3081B6}"/>
                    </a:ext>
                  </a:extLst>
                </p:cNvPr>
                <p:cNvSpPr txBox="1">
                  <a:spLocks noRot="1" noChangeAspect="1" noMove="1" noResize="1" noEditPoints="1" noAdjustHandles="1" noChangeArrowheads="1" noChangeShapeType="1" noTextEdit="1"/>
                </p:cNvSpPr>
                <p:nvPr/>
              </p:nvSpPr>
              <p:spPr>
                <a:xfrm>
                  <a:off x="5237937" y="2196493"/>
                  <a:ext cx="184346" cy="215444"/>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C8A8A2D3-0CCF-4A9E-95C9-F6F0FD2EBF0A}"/>
                    </a:ext>
                  </a:extLst>
                </p:cNvPr>
                <p:cNvSpPr txBox="1"/>
                <p:nvPr/>
              </p:nvSpPr>
              <p:spPr>
                <a:xfrm>
                  <a:off x="6686751" y="2192821"/>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61" name="文字方塊 60">
                  <a:extLst>
                    <a:ext uri="{FF2B5EF4-FFF2-40B4-BE49-F238E27FC236}">
                      <a16:creationId xmlns:a16="http://schemas.microsoft.com/office/drawing/2014/main" id="{C8A8A2D3-0CCF-4A9E-95C9-F6F0FD2EBF0A}"/>
                    </a:ext>
                  </a:extLst>
                </p:cNvPr>
                <p:cNvSpPr txBox="1">
                  <a:spLocks noRot="1" noChangeAspect="1" noMove="1" noResize="1" noEditPoints="1" noAdjustHandles="1" noChangeArrowheads="1" noChangeShapeType="1" noTextEdit="1"/>
                </p:cNvSpPr>
                <p:nvPr/>
              </p:nvSpPr>
              <p:spPr>
                <a:xfrm>
                  <a:off x="6686751" y="2192821"/>
                  <a:ext cx="184346" cy="215444"/>
                </a:xfrm>
                <a:prstGeom prst="rect">
                  <a:avLst/>
                </a:prstGeom>
                <a:blipFill>
                  <a:blip r:embed="rId13"/>
                  <a:stretch>
                    <a:fillRect/>
                  </a:stretch>
                </a:blipFill>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05FC867-9CDB-4719-91DC-B1B09155DC55}"/>
                </a:ext>
              </a:extLst>
            </p:cNvPr>
            <p:cNvCxnSpPr>
              <a:cxnSpLocks/>
            </p:cNvCxnSpPr>
            <p:nvPr/>
          </p:nvCxnSpPr>
          <p:spPr>
            <a:xfrm>
              <a:off x="5638800" y="208044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A446678-42E3-4739-BE03-8AA34672ED43}"/>
                </a:ext>
              </a:extLst>
            </p:cNvPr>
            <p:cNvCxnSpPr>
              <a:cxnSpLocks/>
            </p:cNvCxnSpPr>
            <p:nvPr/>
          </p:nvCxnSpPr>
          <p:spPr>
            <a:xfrm>
              <a:off x="5330110" y="1980431"/>
              <a:ext cx="1540987"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D427307-8848-4C4D-995B-D779DEDE746B}"/>
                </a:ext>
              </a:extLst>
            </p:cNvPr>
            <p:cNvCxnSpPr>
              <a:cxnSpLocks/>
            </p:cNvCxnSpPr>
            <p:nvPr/>
          </p:nvCxnSpPr>
          <p:spPr>
            <a:xfrm>
              <a:off x="5008508" y="1897013"/>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ECBBFE2C-E9E4-422D-8307-8AAFFF44CAB4}"/>
                </a:ext>
              </a:extLst>
            </p:cNvPr>
            <p:cNvCxnSpPr>
              <a:cxnSpLocks/>
            </p:cNvCxnSpPr>
            <p:nvPr/>
          </p:nvCxnSpPr>
          <p:spPr>
            <a:xfrm>
              <a:off x="5634038" y="263289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BC19FDFE-1024-49A8-8856-0FA1AD182C30}"/>
                </a:ext>
              </a:extLst>
            </p:cNvPr>
            <p:cNvCxnSpPr>
              <a:cxnSpLocks/>
            </p:cNvCxnSpPr>
            <p:nvPr/>
          </p:nvCxnSpPr>
          <p:spPr>
            <a:xfrm>
              <a:off x="5330110" y="2718619"/>
              <a:ext cx="1489790"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0DA8A8BF-5A87-47A2-BA3F-955A7C7B9E67}"/>
                </a:ext>
              </a:extLst>
            </p:cNvPr>
            <p:cNvCxnSpPr>
              <a:cxnSpLocks/>
            </p:cNvCxnSpPr>
            <p:nvPr/>
          </p:nvCxnSpPr>
          <p:spPr>
            <a:xfrm>
              <a:off x="5008508" y="2816176"/>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0810059D-5529-44B4-9CE5-16027ABCDFC2}"/>
                  </a:ext>
                </a:extLst>
              </p:cNvPr>
              <p:cNvSpPr txBox="1"/>
              <p:nvPr/>
            </p:nvSpPr>
            <p:spPr>
              <a:xfrm>
                <a:off x="296377" y="3088445"/>
                <a:ext cx="129535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𝑇𝑖𝑚𝑒𝑠𝑡𝑒𝑝</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dirty="0" smtClean="0">
                          <a:latin typeface="Cambria Math" panose="02040503050406030204" pitchFamily="18" charset="0"/>
                        </a:rPr>
                        <m:t>𝑡</m:t>
                      </m:r>
                    </m:oMath>
                  </m:oMathPara>
                </a14:m>
                <a:endParaRPr lang="zh-TW" altLang="en-US" sz="1600" dirty="0"/>
              </a:p>
            </p:txBody>
          </p:sp>
        </mc:Choice>
        <mc:Fallback xmlns="">
          <p:sp>
            <p:nvSpPr>
              <p:cNvPr id="77" name="文字方塊 76">
                <a:extLst>
                  <a:ext uri="{FF2B5EF4-FFF2-40B4-BE49-F238E27FC236}">
                    <a16:creationId xmlns:a16="http://schemas.microsoft.com/office/drawing/2014/main" id="{0810059D-5529-44B4-9CE5-16027ABCDFC2}"/>
                  </a:ext>
                </a:extLst>
              </p:cNvPr>
              <p:cNvSpPr txBox="1">
                <a:spLocks noRot="1" noChangeAspect="1" noMove="1" noResize="1" noEditPoints="1" noAdjustHandles="1" noChangeArrowheads="1" noChangeShapeType="1" noTextEdit="1"/>
              </p:cNvSpPr>
              <p:nvPr/>
            </p:nvSpPr>
            <p:spPr>
              <a:xfrm>
                <a:off x="296377" y="3088445"/>
                <a:ext cx="1295356" cy="492443"/>
              </a:xfrm>
              <a:prstGeom prst="rect">
                <a:avLst/>
              </a:prstGeom>
              <a:blipFill>
                <a:blip r:embed="rId14"/>
                <a:stretch>
                  <a:fillRect b="-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753500F2-82AB-47CA-9A5C-94552A36E8A6}"/>
                  </a:ext>
                </a:extLst>
              </p:cNvPr>
              <p:cNvSpPr txBox="1"/>
              <p:nvPr/>
            </p:nvSpPr>
            <p:spPr>
              <a:xfrm>
                <a:off x="296377" y="3517241"/>
                <a:ext cx="129535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𝐶𝑜𝑚𝑝𝑜𝑠𝑖𝑡𝑖𝑜𝑛𝑎𝑙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𝑐𝑙𝑎𝑠𝑠</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𝑙𝑎𝑏𝑒𝑙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m:t>
                      </m:r>
                    </m:oMath>
                  </m:oMathPara>
                </a14:m>
                <a:endParaRPr lang="zh-TW" altLang="en-US" sz="1600" dirty="0"/>
              </a:p>
            </p:txBody>
          </p:sp>
        </mc:Choice>
        <mc:Fallback xmlns="">
          <p:sp>
            <p:nvSpPr>
              <p:cNvPr id="78" name="文字方塊 77">
                <a:extLst>
                  <a:ext uri="{FF2B5EF4-FFF2-40B4-BE49-F238E27FC236}">
                    <a16:creationId xmlns:a16="http://schemas.microsoft.com/office/drawing/2014/main" id="{753500F2-82AB-47CA-9A5C-94552A36E8A6}"/>
                  </a:ext>
                </a:extLst>
              </p:cNvPr>
              <p:cNvSpPr txBox="1">
                <a:spLocks noRot="1" noChangeAspect="1" noMove="1" noResize="1" noEditPoints="1" noAdjustHandles="1" noChangeArrowheads="1" noChangeShapeType="1" noTextEdit="1"/>
              </p:cNvSpPr>
              <p:nvPr/>
            </p:nvSpPr>
            <p:spPr>
              <a:xfrm>
                <a:off x="296377" y="3517241"/>
                <a:ext cx="1295356" cy="738664"/>
              </a:xfrm>
              <a:prstGeom prst="rect">
                <a:avLst/>
              </a:prstGeom>
              <a:blipFill>
                <a:blip r:embed="rId15"/>
                <a:stretch>
                  <a:fillRect l="-7547" r="-8962" b="-1653"/>
                </a:stretch>
              </a:blipFill>
            </p:spPr>
            <p:txBody>
              <a:bodyPr/>
              <a:lstStyle/>
              <a:p>
                <a:r>
                  <a:rPr lang="zh-TW" altLang="en-US">
                    <a:noFill/>
                  </a:rPr>
                  <a:t> </a:t>
                </a:r>
              </a:p>
            </p:txBody>
          </p:sp>
        </mc:Fallback>
      </mc:AlternateContent>
      <p:cxnSp>
        <p:nvCxnSpPr>
          <p:cNvPr id="81" name="接點: 肘形 80">
            <a:extLst>
              <a:ext uri="{FF2B5EF4-FFF2-40B4-BE49-F238E27FC236}">
                <a16:creationId xmlns:a16="http://schemas.microsoft.com/office/drawing/2014/main" id="{D8C565B0-BE0A-40C9-A097-26BE16D02B65}"/>
              </a:ext>
            </a:extLst>
          </p:cNvPr>
          <p:cNvCxnSpPr>
            <a:cxnSpLocks/>
            <a:stCxn id="77" idx="3"/>
          </p:cNvCxnSpPr>
          <p:nvPr/>
        </p:nvCxnSpPr>
        <p:spPr>
          <a:xfrm flipV="1">
            <a:off x="1591733" y="2349781"/>
            <a:ext cx="3416775" cy="984886"/>
          </a:xfrm>
          <a:prstGeom prst="bentConnector3">
            <a:avLst>
              <a:gd name="adj1" fmla="val 9592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接點: 肘形 87">
            <a:extLst>
              <a:ext uri="{FF2B5EF4-FFF2-40B4-BE49-F238E27FC236}">
                <a16:creationId xmlns:a16="http://schemas.microsoft.com/office/drawing/2014/main" id="{5A89681E-2487-42C2-B326-3698F9D55DDA}"/>
              </a:ext>
            </a:extLst>
          </p:cNvPr>
          <p:cNvCxnSpPr>
            <a:cxnSpLocks/>
          </p:cNvCxnSpPr>
          <p:nvPr/>
        </p:nvCxnSpPr>
        <p:spPr>
          <a:xfrm flipV="1">
            <a:off x="1591733" y="2349781"/>
            <a:ext cx="3416775" cy="1434819"/>
          </a:xfrm>
          <a:prstGeom prst="bentConnector3">
            <a:avLst>
              <a:gd name="adj1" fmla="val 9590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a:extLst>
              <a:ext uri="{FF2B5EF4-FFF2-40B4-BE49-F238E27FC236}">
                <a16:creationId xmlns:a16="http://schemas.microsoft.com/office/drawing/2014/main" id="{E1658EAA-02EB-46AC-9AE3-06DE56C4FD66}"/>
              </a:ext>
            </a:extLst>
          </p:cNvPr>
          <p:cNvCxnSpPr>
            <a:cxnSpLocks/>
          </p:cNvCxnSpPr>
          <p:nvPr/>
        </p:nvCxnSpPr>
        <p:spPr>
          <a:xfrm flipV="1">
            <a:off x="4673599" y="2349781"/>
            <a:ext cx="334909" cy="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0" name="文字方塊 99">
                <a:extLst>
                  <a:ext uri="{FF2B5EF4-FFF2-40B4-BE49-F238E27FC236}">
                    <a16:creationId xmlns:a16="http://schemas.microsoft.com/office/drawing/2014/main" id="{C2C4B778-EECB-4C5F-9466-7F376294361A}"/>
                  </a:ext>
                </a:extLst>
              </p:cNvPr>
              <p:cNvSpPr txBox="1"/>
              <p:nvPr/>
            </p:nvSpPr>
            <p:spPr>
              <a:xfrm>
                <a:off x="2669994" y="1238404"/>
                <a:ext cx="1531643"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𝑆𝑎𝑚𝑝𝑙𝑒</m:t>
                      </m:r>
                      <m:r>
                        <a:rPr lang="en-US" altLang="zh-TW" sz="1600" b="0" i="1" smtClean="0">
                          <a:latin typeface="Cambria Math" panose="02040503050406030204" pitchFamily="18" charset="0"/>
                        </a:rPr>
                        <m:t> </m:t>
                      </m:r>
                      <m:r>
                        <a:rPr lang="zh-TW" altLang="en-US" sz="1600" i="1" dirty="0" smtClean="0">
                          <a:latin typeface="Cambria Math" panose="02040503050406030204" pitchFamily="18" charset="0"/>
                        </a:rPr>
                        <m:t>𝜖</m:t>
                      </m:r>
                      <m:r>
                        <a:rPr lang="en-US" altLang="zh-TW" sz="1600" b="0" i="1" dirty="0" smtClean="0">
                          <a:latin typeface="Cambria Math" panose="02040503050406030204" pitchFamily="18" charset="0"/>
                        </a:rPr>
                        <m:t> </m:t>
                      </m:r>
                      <m:r>
                        <a:rPr lang="en-US" altLang="zh-TW" sz="1600" b="0" i="1" dirty="0" smtClean="0">
                          <a:latin typeface="Cambria Math" panose="02040503050406030204" pitchFamily="18" charset="0"/>
                        </a:rPr>
                        <m:t>𝑁</m:t>
                      </m:r>
                      <m:r>
                        <a:rPr lang="en-US" altLang="zh-TW" sz="1600" b="0" i="1" dirty="0" smtClean="0">
                          <a:latin typeface="Cambria Math" panose="02040503050406030204" pitchFamily="18" charset="0"/>
                        </a:rPr>
                        <m:t>(0,</m:t>
                      </m:r>
                      <m:r>
                        <a:rPr lang="en-US" altLang="zh-TW" sz="1600" b="0" i="1" dirty="0" smtClean="0">
                          <a:latin typeface="Cambria Math" panose="02040503050406030204" pitchFamily="18" charset="0"/>
                        </a:rPr>
                        <m:t>𝐼</m:t>
                      </m:r>
                      <m:r>
                        <a:rPr lang="en-US" altLang="zh-TW" sz="1600" b="0" i="1" dirty="0" smtClean="0">
                          <a:latin typeface="Cambria Math" panose="02040503050406030204" pitchFamily="18" charset="0"/>
                        </a:rPr>
                        <m:t>)</m:t>
                      </m:r>
                    </m:oMath>
                  </m:oMathPara>
                </a14:m>
                <a:endParaRPr lang="zh-TW" altLang="en-US" sz="1600" dirty="0"/>
              </a:p>
            </p:txBody>
          </p:sp>
        </mc:Choice>
        <mc:Fallback xmlns="">
          <p:sp>
            <p:nvSpPr>
              <p:cNvPr id="100" name="文字方塊 99">
                <a:extLst>
                  <a:ext uri="{FF2B5EF4-FFF2-40B4-BE49-F238E27FC236}">
                    <a16:creationId xmlns:a16="http://schemas.microsoft.com/office/drawing/2014/main" id="{C2C4B778-EECB-4C5F-9466-7F376294361A}"/>
                  </a:ext>
                </a:extLst>
              </p:cNvPr>
              <p:cNvSpPr txBox="1">
                <a:spLocks noRot="1" noChangeAspect="1" noMove="1" noResize="1" noEditPoints="1" noAdjustHandles="1" noChangeArrowheads="1" noChangeShapeType="1" noTextEdit="1"/>
              </p:cNvSpPr>
              <p:nvPr/>
            </p:nvSpPr>
            <p:spPr>
              <a:xfrm>
                <a:off x="2669994" y="1238404"/>
                <a:ext cx="1531643" cy="246221"/>
              </a:xfrm>
              <a:prstGeom prst="rect">
                <a:avLst/>
              </a:prstGeom>
              <a:blipFill>
                <a:blip r:embed="rId16"/>
                <a:stretch>
                  <a:fillRect l="-3984" r="-3586" b="-34146"/>
                </a:stretch>
              </a:blipFill>
            </p:spPr>
            <p:txBody>
              <a:bodyPr/>
              <a:lstStyle/>
              <a:p>
                <a:r>
                  <a:rPr lang="zh-TW" altLang="en-US">
                    <a:noFill/>
                  </a:rPr>
                  <a:t> </a:t>
                </a:r>
              </a:p>
            </p:txBody>
          </p:sp>
        </mc:Fallback>
      </mc:AlternateContent>
      <p:cxnSp>
        <p:nvCxnSpPr>
          <p:cNvPr id="101" name="直線單箭頭接點 100">
            <a:extLst>
              <a:ext uri="{FF2B5EF4-FFF2-40B4-BE49-F238E27FC236}">
                <a16:creationId xmlns:a16="http://schemas.microsoft.com/office/drawing/2014/main" id="{2A929C26-CA82-4CCD-A1CA-6F2ABA3038CA}"/>
              </a:ext>
            </a:extLst>
          </p:cNvPr>
          <p:cNvCxnSpPr>
            <a:cxnSpLocks/>
            <a:endCxn id="20" idx="2"/>
          </p:cNvCxnSpPr>
          <p:nvPr/>
        </p:nvCxnSpPr>
        <p:spPr>
          <a:xfrm flipV="1">
            <a:off x="3426508" y="2813671"/>
            <a:ext cx="1" cy="520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a:extLst>
              <a:ext uri="{FF2B5EF4-FFF2-40B4-BE49-F238E27FC236}">
                <a16:creationId xmlns:a16="http://schemas.microsoft.com/office/drawing/2014/main" id="{F8626317-9BBA-4DD6-AD7A-F7162269910D}"/>
              </a:ext>
            </a:extLst>
          </p:cNvPr>
          <p:cNvCxnSpPr>
            <a:cxnSpLocks/>
            <a:stCxn id="100" idx="2"/>
          </p:cNvCxnSpPr>
          <p:nvPr/>
        </p:nvCxnSpPr>
        <p:spPr>
          <a:xfrm>
            <a:off x="3435816" y="1484625"/>
            <a:ext cx="885" cy="8089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接點: 肘形 109">
            <a:extLst>
              <a:ext uri="{FF2B5EF4-FFF2-40B4-BE49-F238E27FC236}">
                <a16:creationId xmlns:a16="http://schemas.microsoft.com/office/drawing/2014/main" id="{1CE9BAF9-931E-43FD-A0E3-BA28BA30A1D1}"/>
              </a:ext>
            </a:extLst>
          </p:cNvPr>
          <p:cNvCxnSpPr>
            <a:cxnSpLocks/>
            <a:stCxn id="100" idx="3"/>
            <a:endCxn id="35" idx="0"/>
          </p:cNvCxnSpPr>
          <p:nvPr/>
        </p:nvCxnSpPr>
        <p:spPr>
          <a:xfrm>
            <a:off x="4201637" y="1361515"/>
            <a:ext cx="5774884" cy="7304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接點: 肘形 112">
            <a:extLst>
              <a:ext uri="{FF2B5EF4-FFF2-40B4-BE49-F238E27FC236}">
                <a16:creationId xmlns:a16="http://schemas.microsoft.com/office/drawing/2014/main" id="{46F79B07-CE58-4C0A-8FD2-8EC7EA005BF2}"/>
              </a:ext>
            </a:extLst>
          </p:cNvPr>
          <p:cNvCxnSpPr>
            <a:endCxn id="55" idx="2"/>
          </p:cNvCxnSpPr>
          <p:nvPr/>
        </p:nvCxnSpPr>
        <p:spPr>
          <a:xfrm rot="10800000" flipV="1">
            <a:off x="6074743" y="2408265"/>
            <a:ext cx="5479083" cy="1110860"/>
          </a:xfrm>
          <a:prstGeom prst="bentConnector4">
            <a:avLst>
              <a:gd name="adj1" fmla="val 25"/>
              <a:gd name="adj2" fmla="val 12057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6" name="文字方塊 115">
            <a:extLst>
              <a:ext uri="{FF2B5EF4-FFF2-40B4-BE49-F238E27FC236}">
                <a16:creationId xmlns:a16="http://schemas.microsoft.com/office/drawing/2014/main" id="{6F4C4A52-BB97-4815-9DEE-BD0265A060D6}"/>
              </a:ext>
            </a:extLst>
          </p:cNvPr>
          <p:cNvSpPr txBox="1"/>
          <p:nvPr/>
        </p:nvSpPr>
        <p:spPr>
          <a:xfrm>
            <a:off x="8227695" y="3434349"/>
            <a:ext cx="1876425" cy="307777"/>
          </a:xfrm>
          <a:prstGeom prst="rect">
            <a:avLst/>
          </a:prstGeom>
          <a:noFill/>
        </p:spPr>
        <p:txBody>
          <a:bodyPr wrap="square">
            <a:spAutoFit/>
          </a:bodyPr>
          <a:lstStyle/>
          <a:p>
            <a:pPr algn="ctr"/>
            <a:r>
              <a:rPr lang="en-US" altLang="zh-TW" sz="1400" dirty="0">
                <a:solidFill>
                  <a:srgbClr val="FF0000"/>
                </a:solidFill>
              </a:rPr>
              <a:t>Backpropagation</a:t>
            </a:r>
          </a:p>
        </p:txBody>
      </p:sp>
    </p:spTree>
    <p:extLst>
      <p:ext uri="{BB962C8B-B14F-4D97-AF65-F5344CB8AC3E}">
        <p14:creationId xmlns:p14="http://schemas.microsoft.com/office/powerpoint/2010/main" val="4197706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A5BFCBF-A35C-41B3-8AB5-7435988F2682}"/>
              </a:ext>
            </a:extLst>
          </p:cNvPr>
          <p:cNvSpPr txBox="1"/>
          <p:nvPr/>
        </p:nvSpPr>
        <p:spPr>
          <a:xfrm>
            <a:off x="4680165" y="3167390"/>
            <a:ext cx="2831670" cy="523220"/>
          </a:xfrm>
          <a:prstGeom prst="rect">
            <a:avLst/>
          </a:prstGeom>
          <a:noFill/>
        </p:spPr>
        <p:txBody>
          <a:bodyPr wrap="square">
            <a:spAutoFit/>
          </a:bodyPr>
          <a:lstStyle/>
          <a:p>
            <a:r>
              <a:rPr lang="en-US" altLang="zh-TW" sz="2800" b="0" strike="noStrike" spc="-1" dirty="0">
                <a:latin typeface="Arial"/>
              </a:rPr>
              <a:t>Defect detection </a:t>
            </a:r>
            <a:endParaRPr lang="zh-TW" altLang="en-US" sz="2800" dirty="0"/>
          </a:p>
        </p:txBody>
      </p:sp>
    </p:spTree>
    <p:extLst>
      <p:ext uri="{BB962C8B-B14F-4D97-AF65-F5344CB8AC3E}">
        <p14:creationId xmlns:p14="http://schemas.microsoft.com/office/powerpoint/2010/main" val="525951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598" y="527878"/>
            <a:ext cx="7052799" cy="523220"/>
          </a:xfrm>
          <a:prstGeom prst="rect">
            <a:avLst/>
          </a:prstGeom>
          <a:noFill/>
        </p:spPr>
        <p:txBody>
          <a:bodyPr wrap="square">
            <a:spAutoFit/>
          </a:bodyPr>
          <a:lstStyle/>
          <a:p>
            <a:pPr algn="ctr"/>
            <a:r>
              <a:rPr lang="en-US" altLang="zh-TW" sz="2800" dirty="0"/>
              <a:t>Algorithm</a:t>
            </a: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286ADED-9483-4A1E-88A6-79D9A795CEA7}"/>
                  </a:ext>
                </a:extLst>
              </p:cNvPr>
              <p:cNvSpPr txBox="1"/>
              <p:nvPr/>
            </p:nvSpPr>
            <p:spPr>
              <a:xfrm>
                <a:off x="1623124" y="2150492"/>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E286ADED-9483-4A1E-88A6-79D9A795CEA7}"/>
                  </a:ext>
                </a:extLst>
              </p:cNvPr>
              <p:cNvSpPr txBox="1">
                <a:spLocks noRot="1" noChangeAspect="1" noMove="1" noResize="1" noEditPoints="1" noAdjustHandles="1" noChangeArrowheads="1" noChangeShapeType="1" noTextEdit="1"/>
              </p:cNvSpPr>
              <p:nvPr/>
            </p:nvSpPr>
            <p:spPr>
              <a:xfrm>
                <a:off x="1623124" y="2150492"/>
                <a:ext cx="363626" cy="369332"/>
              </a:xfrm>
              <a:prstGeom prst="rect">
                <a:avLst/>
              </a:prstGeom>
              <a:blipFill>
                <a:blip r:embed="rId5"/>
                <a:stretch>
                  <a:fillRect l="-8333" r="-3333" b="-18333"/>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A21418C4-BC82-4FA6-9D5A-B6A43B920C15}"/>
              </a:ext>
            </a:extLst>
          </p:cNvPr>
          <p:cNvCxnSpPr>
            <a:cxnSpLocks/>
            <a:stCxn id="13" idx="3"/>
            <a:endCxn id="22" idx="1"/>
          </p:cNvCxnSpPr>
          <p:nvPr/>
        </p:nvCxnSpPr>
        <p:spPr>
          <a:xfrm>
            <a:off x="1986750" y="2335158"/>
            <a:ext cx="11808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BACD5688-1DD5-4EFF-B9CF-973AD338836D}"/>
              </a:ext>
            </a:extLst>
          </p:cNvPr>
          <p:cNvCxnSpPr>
            <a:cxnSpLocks/>
            <a:stCxn id="22" idx="3"/>
            <a:endCxn id="68" idx="1"/>
          </p:cNvCxnSpPr>
          <p:nvPr/>
        </p:nvCxnSpPr>
        <p:spPr>
          <a:xfrm flipV="1">
            <a:off x="5767891" y="1745298"/>
            <a:ext cx="1236205" cy="589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a16="http://schemas.microsoft.com/office/drawing/2014/main" id="{C5A5B251-ED9A-4DD4-AFE0-76DD28F969A7}"/>
              </a:ext>
            </a:extLst>
          </p:cNvPr>
          <p:cNvGrpSpPr/>
          <p:nvPr/>
        </p:nvGrpSpPr>
        <p:grpSpPr>
          <a:xfrm>
            <a:off x="3167566" y="1726208"/>
            <a:ext cx="2600325" cy="1870361"/>
            <a:chOff x="4767260" y="1744604"/>
            <a:chExt cx="2600325" cy="1870361"/>
          </a:xfrm>
        </p:grpSpPr>
        <p:sp>
          <p:nvSpPr>
            <p:cNvPr id="55" name="文字方塊 54">
              <a:extLst>
                <a:ext uri="{FF2B5EF4-FFF2-40B4-BE49-F238E27FC236}">
                  <a16:creationId xmlns:a16="http://schemas.microsoft.com/office/drawing/2014/main" id="{30B6785E-EDAD-4EE3-A8BB-BCB35FC8E598}"/>
                </a:ext>
              </a:extLst>
            </p:cNvPr>
            <p:cNvSpPr txBox="1"/>
            <p:nvPr/>
          </p:nvSpPr>
          <p:spPr>
            <a:xfrm>
              <a:off x="5111101" y="3091745"/>
              <a:ext cx="1876425" cy="523220"/>
            </a:xfrm>
            <a:prstGeom prst="rect">
              <a:avLst/>
            </a:prstGeom>
            <a:noFill/>
          </p:spPr>
          <p:txBody>
            <a:bodyPr wrap="square">
              <a:spAutoFit/>
            </a:bodyPr>
            <a:lstStyle/>
            <a:p>
              <a:pPr algn="ctr"/>
              <a:r>
                <a:rPr lang="en-US" altLang="zh-TW" sz="1400" dirty="0"/>
                <a:t>N</a:t>
              </a:r>
              <a:r>
                <a:rPr lang="zh-TW" altLang="en-US" sz="1400" dirty="0"/>
                <a:t>oise predictor</a:t>
              </a:r>
              <a:endParaRPr lang="en-US" altLang="zh-TW" sz="1400" dirty="0"/>
            </a:p>
            <a:p>
              <a:pPr algn="ctr"/>
              <a:r>
                <a:rPr lang="en-US" altLang="zh-TW" sz="1400" dirty="0"/>
                <a:t>(U-Net)</a:t>
              </a:r>
              <a:endParaRPr lang="zh-TW" altLang="en-US" sz="1400" dirty="0"/>
            </a:p>
          </p:txBody>
        </p:sp>
        <p:grpSp>
          <p:nvGrpSpPr>
            <p:cNvPr id="75" name="群組 74">
              <a:extLst>
                <a:ext uri="{FF2B5EF4-FFF2-40B4-BE49-F238E27FC236}">
                  <a16:creationId xmlns:a16="http://schemas.microsoft.com/office/drawing/2014/main" id="{8ADE8D32-BCD1-481C-9F9A-A2789D6DDDF8}"/>
                </a:ext>
              </a:extLst>
            </p:cNvPr>
            <p:cNvGrpSpPr/>
            <p:nvPr/>
          </p:nvGrpSpPr>
          <p:grpSpPr>
            <a:xfrm>
              <a:off x="4767260" y="1744604"/>
              <a:ext cx="2600325" cy="1217899"/>
              <a:chOff x="4767260" y="1744604"/>
              <a:chExt cx="2600325" cy="1217899"/>
            </a:xfrm>
          </p:grpSpPr>
          <p:sp>
            <p:nvSpPr>
              <p:cNvPr id="22" name="矩形: 圓角 21">
                <a:extLst>
                  <a:ext uri="{FF2B5EF4-FFF2-40B4-BE49-F238E27FC236}">
                    <a16:creationId xmlns:a16="http://schemas.microsoft.com/office/drawing/2014/main" id="{3F857992-00E5-4625-9C08-AE67B3D70AB4}"/>
                  </a:ext>
                </a:extLst>
              </p:cNvPr>
              <p:cNvSpPr/>
              <p:nvPr/>
            </p:nvSpPr>
            <p:spPr>
              <a:xfrm>
                <a:off x="4767260" y="1744604"/>
                <a:ext cx="2600325" cy="1217899"/>
              </a:xfrm>
              <a:prstGeom prst="roundRect">
                <a:avLst>
                  <a:gd name="adj" fmla="val 1119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梯形 31">
                <a:extLst>
                  <a:ext uri="{FF2B5EF4-FFF2-40B4-BE49-F238E27FC236}">
                    <a16:creationId xmlns:a16="http://schemas.microsoft.com/office/drawing/2014/main" id="{8F266C6C-B941-4627-8128-546582B23E69}"/>
                  </a:ext>
                </a:extLst>
              </p:cNvPr>
              <p:cNvSpPr/>
              <p:nvPr/>
            </p:nvSpPr>
            <p:spPr>
              <a:xfrm rot="5400000">
                <a:off x="4935371" y="1970152"/>
                <a:ext cx="916659" cy="770384"/>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梯形 32">
                <a:extLst>
                  <a:ext uri="{FF2B5EF4-FFF2-40B4-BE49-F238E27FC236}">
                    <a16:creationId xmlns:a16="http://schemas.microsoft.com/office/drawing/2014/main" id="{61311740-9030-47EC-BA05-470EE8B87C8F}"/>
                  </a:ext>
                </a:extLst>
              </p:cNvPr>
              <p:cNvSpPr/>
              <p:nvPr/>
            </p:nvSpPr>
            <p:spPr>
              <a:xfrm rot="16200000">
                <a:off x="6298000" y="1970149"/>
                <a:ext cx="916657" cy="770386"/>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替代程序 55">
                <a:extLst>
                  <a:ext uri="{FF2B5EF4-FFF2-40B4-BE49-F238E27FC236}">
                    <a16:creationId xmlns:a16="http://schemas.microsoft.com/office/drawing/2014/main" id="{26A6EFE5-7879-4E5B-9C73-8E3B3CAE29F8}"/>
                  </a:ext>
                </a:extLst>
              </p:cNvPr>
              <p:cNvSpPr/>
              <p:nvPr/>
            </p:nvSpPr>
            <p:spPr>
              <a:xfrm>
                <a:off x="5092667"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7" name="流程圖: 替代程序 56">
                <a:extLst>
                  <a:ext uri="{FF2B5EF4-FFF2-40B4-BE49-F238E27FC236}">
                    <a16:creationId xmlns:a16="http://schemas.microsoft.com/office/drawing/2014/main" id="{921A9BAB-D3B1-4185-A5BD-569BD7F81610}"/>
                  </a:ext>
                </a:extLst>
              </p:cNvPr>
              <p:cNvSpPr/>
              <p:nvPr/>
            </p:nvSpPr>
            <p:spPr>
              <a:xfrm>
                <a:off x="5435780"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9" name="流程圖: 替代程序 58">
                <a:extLst>
                  <a:ext uri="{FF2B5EF4-FFF2-40B4-BE49-F238E27FC236}">
                    <a16:creationId xmlns:a16="http://schemas.microsoft.com/office/drawing/2014/main" id="{6B900E54-C6E8-4B22-9651-86FACFDE5DAB}"/>
                  </a:ext>
                </a:extLst>
              </p:cNvPr>
              <p:cNvSpPr/>
              <p:nvPr/>
            </p:nvSpPr>
            <p:spPr>
              <a:xfrm>
                <a:off x="6539612"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0" name="流程圖: 替代程序 59">
                <a:extLst>
                  <a:ext uri="{FF2B5EF4-FFF2-40B4-BE49-F238E27FC236}">
                    <a16:creationId xmlns:a16="http://schemas.microsoft.com/office/drawing/2014/main" id="{A92A6231-6B4A-4252-A009-F8413F2679E7}"/>
                  </a:ext>
                </a:extLst>
              </p:cNvPr>
              <p:cNvSpPr/>
              <p:nvPr/>
            </p:nvSpPr>
            <p:spPr>
              <a:xfrm>
                <a:off x="6882725"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F1EB92F1-EEB8-4B4B-9969-A63D5F3081B6}"/>
                      </a:ext>
                    </a:extLst>
                  </p:cNvPr>
                  <p:cNvSpPr txBox="1"/>
                  <p:nvPr/>
                </p:nvSpPr>
                <p:spPr>
                  <a:xfrm>
                    <a:off x="5237937" y="2196493"/>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42" name="文字方塊 41">
                    <a:extLst>
                      <a:ext uri="{FF2B5EF4-FFF2-40B4-BE49-F238E27FC236}">
                        <a16:creationId xmlns:a16="http://schemas.microsoft.com/office/drawing/2014/main" id="{F1EB92F1-EEB8-4B4B-9969-A63D5F3081B6}"/>
                      </a:ext>
                    </a:extLst>
                  </p:cNvPr>
                  <p:cNvSpPr txBox="1">
                    <a:spLocks noRot="1" noChangeAspect="1" noMove="1" noResize="1" noEditPoints="1" noAdjustHandles="1" noChangeArrowheads="1" noChangeShapeType="1" noTextEdit="1"/>
                  </p:cNvSpPr>
                  <p:nvPr/>
                </p:nvSpPr>
                <p:spPr>
                  <a:xfrm>
                    <a:off x="5237937" y="2196493"/>
                    <a:ext cx="184346"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C8A8A2D3-0CCF-4A9E-95C9-F6F0FD2EBF0A}"/>
                      </a:ext>
                    </a:extLst>
                  </p:cNvPr>
                  <p:cNvSpPr txBox="1"/>
                  <p:nvPr/>
                </p:nvSpPr>
                <p:spPr>
                  <a:xfrm>
                    <a:off x="6686751" y="2192821"/>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61" name="文字方塊 60">
                    <a:extLst>
                      <a:ext uri="{FF2B5EF4-FFF2-40B4-BE49-F238E27FC236}">
                        <a16:creationId xmlns:a16="http://schemas.microsoft.com/office/drawing/2014/main" id="{C8A8A2D3-0CCF-4A9E-95C9-F6F0FD2EBF0A}"/>
                      </a:ext>
                    </a:extLst>
                  </p:cNvPr>
                  <p:cNvSpPr txBox="1">
                    <a:spLocks noRot="1" noChangeAspect="1" noMove="1" noResize="1" noEditPoints="1" noAdjustHandles="1" noChangeArrowheads="1" noChangeShapeType="1" noTextEdit="1"/>
                  </p:cNvSpPr>
                  <p:nvPr/>
                </p:nvSpPr>
                <p:spPr>
                  <a:xfrm>
                    <a:off x="6686751" y="2192821"/>
                    <a:ext cx="184346" cy="215444"/>
                  </a:xfrm>
                  <a:prstGeom prst="rect">
                    <a:avLst/>
                  </a:prstGeom>
                  <a:blipFill>
                    <a:blip r:embed="rId7"/>
                    <a:stretch>
                      <a:fillRect/>
                    </a:stretch>
                  </a:blipFill>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05FC867-9CDB-4719-91DC-B1B09155DC55}"/>
                  </a:ext>
                </a:extLst>
              </p:cNvPr>
              <p:cNvCxnSpPr>
                <a:cxnSpLocks/>
              </p:cNvCxnSpPr>
              <p:nvPr/>
            </p:nvCxnSpPr>
            <p:spPr>
              <a:xfrm>
                <a:off x="5638800" y="208044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A446678-42E3-4739-BE03-8AA34672ED43}"/>
                  </a:ext>
                </a:extLst>
              </p:cNvPr>
              <p:cNvCxnSpPr>
                <a:cxnSpLocks/>
              </p:cNvCxnSpPr>
              <p:nvPr/>
            </p:nvCxnSpPr>
            <p:spPr>
              <a:xfrm>
                <a:off x="5330110" y="1980431"/>
                <a:ext cx="1540987"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D427307-8848-4C4D-995B-D779DEDE746B}"/>
                  </a:ext>
                </a:extLst>
              </p:cNvPr>
              <p:cNvCxnSpPr>
                <a:cxnSpLocks/>
              </p:cNvCxnSpPr>
              <p:nvPr/>
            </p:nvCxnSpPr>
            <p:spPr>
              <a:xfrm>
                <a:off x="5008508" y="1897013"/>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ECBBFE2C-E9E4-422D-8307-8AAFFF44CAB4}"/>
                  </a:ext>
                </a:extLst>
              </p:cNvPr>
              <p:cNvCxnSpPr>
                <a:cxnSpLocks/>
              </p:cNvCxnSpPr>
              <p:nvPr/>
            </p:nvCxnSpPr>
            <p:spPr>
              <a:xfrm>
                <a:off x="5634038" y="263289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BC19FDFE-1024-49A8-8856-0FA1AD182C30}"/>
                  </a:ext>
                </a:extLst>
              </p:cNvPr>
              <p:cNvCxnSpPr>
                <a:cxnSpLocks/>
              </p:cNvCxnSpPr>
              <p:nvPr/>
            </p:nvCxnSpPr>
            <p:spPr>
              <a:xfrm>
                <a:off x="5330110" y="2718619"/>
                <a:ext cx="1489790"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0DA8A8BF-5A87-47A2-BA3F-955A7C7B9E67}"/>
                  </a:ext>
                </a:extLst>
              </p:cNvPr>
              <p:cNvCxnSpPr>
                <a:cxnSpLocks/>
              </p:cNvCxnSpPr>
              <p:nvPr/>
            </p:nvCxnSpPr>
            <p:spPr>
              <a:xfrm>
                <a:off x="5008508" y="2816176"/>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0810059D-5529-44B4-9CE5-16027ABCDFC2}"/>
                  </a:ext>
                </a:extLst>
              </p:cNvPr>
              <p:cNvSpPr txBox="1"/>
              <p:nvPr/>
            </p:nvSpPr>
            <p:spPr>
              <a:xfrm>
                <a:off x="309679" y="2982466"/>
                <a:ext cx="129535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𝑇𝑖𝑚𝑒𝑠𝑡𝑒𝑝</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dirty="0" smtClean="0">
                          <a:latin typeface="Cambria Math" panose="02040503050406030204" pitchFamily="18" charset="0"/>
                        </a:rPr>
                        <m:t>𝑡</m:t>
                      </m:r>
                    </m:oMath>
                  </m:oMathPara>
                </a14:m>
                <a:endParaRPr lang="zh-TW" altLang="en-US" sz="1600" dirty="0"/>
              </a:p>
            </p:txBody>
          </p:sp>
        </mc:Choice>
        <mc:Fallback xmlns="">
          <p:sp>
            <p:nvSpPr>
              <p:cNvPr id="77" name="文字方塊 76">
                <a:extLst>
                  <a:ext uri="{FF2B5EF4-FFF2-40B4-BE49-F238E27FC236}">
                    <a16:creationId xmlns:a16="http://schemas.microsoft.com/office/drawing/2014/main" id="{0810059D-5529-44B4-9CE5-16027ABCDFC2}"/>
                  </a:ext>
                </a:extLst>
              </p:cNvPr>
              <p:cNvSpPr txBox="1">
                <a:spLocks noRot="1" noChangeAspect="1" noMove="1" noResize="1" noEditPoints="1" noAdjustHandles="1" noChangeArrowheads="1" noChangeShapeType="1" noTextEdit="1"/>
              </p:cNvSpPr>
              <p:nvPr/>
            </p:nvSpPr>
            <p:spPr>
              <a:xfrm>
                <a:off x="309679" y="2982466"/>
                <a:ext cx="1295356" cy="492443"/>
              </a:xfrm>
              <a:prstGeom prst="rect">
                <a:avLst/>
              </a:prstGeom>
              <a:blipFill>
                <a:blip r:embed="rId8"/>
                <a:stretch>
                  <a:fillRect b="-24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753500F2-82AB-47CA-9A5C-94552A36E8A6}"/>
                  </a:ext>
                </a:extLst>
              </p:cNvPr>
              <p:cNvSpPr txBox="1"/>
              <p:nvPr/>
            </p:nvSpPr>
            <p:spPr>
              <a:xfrm>
                <a:off x="296377" y="3655829"/>
                <a:ext cx="129535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𝐶𝑜𝑚𝑝𝑜𝑠𝑖𝑡𝑖𝑜𝑛𝑎𝑙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𝑐𝑙𝑎𝑠𝑠</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𝑙𝑎𝑏𝑒𝑙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m:t>
                      </m:r>
                    </m:oMath>
                  </m:oMathPara>
                </a14:m>
                <a:endParaRPr lang="zh-TW" altLang="en-US" sz="1600" dirty="0"/>
              </a:p>
            </p:txBody>
          </p:sp>
        </mc:Choice>
        <mc:Fallback xmlns="">
          <p:sp>
            <p:nvSpPr>
              <p:cNvPr id="78" name="文字方塊 77">
                <a:extLst>
                  <a:ext uri="{FF2B5EF4-FFF2-40B4-BE49-F238E27FC236}">
                    <a16:creationId xmlns:a16="http://schemas.microsoft.com/office/drawing/2014/main" id="{753500F2-82AB-47CA-9A5C-94552A36E8A6}"/>
                  </a:ext>
                </a:extLst>
              </p:cNvPr>
              <p:cNvSpPr txBox="1">
                <a:spLocks noRot="1" noChangeAspect="1" noMove="1" noResize="1" noEditPoints="1" noAdjustHandles="1" noChangeArrowheads="1" noChangeShapeType="1" noTextEdit="1"/>
              </p:cNvSpPr>
              <p:nvPr/>
            </p:nvSpPr>
            <p:spPr>
              <a:xfrm>
                <a:off x="296377" y="3655829"/>
                <a:ext cx="1295356" cy="738664"/>
              </a:xfrm>
              <a:prstGeom prst="rect">
                <a:avLst/>
              </a:prstGeom>
              <a:blipFill>
                <a:blip r:embed="rId9"/>
                <a:stretch>
                  <a:fillRect l="-7547" r="-8962" b="-1653"/>
                </a:stretch>
              </a:blipFill>
            </p:spPr>
            <p:txBody>
              <a:bodyPr/>
              <a:lstStyle/>
              <a:p>
                <a:r>
                  <a:rPr lang="zh-TW" altLang="en-US">
                    <a:noFill/>
                  </a:rPr>
                  <a:t> </a:t>
                </a:r>
              </a:p>
            </p:txBody>
          </p:sp>
        </mc:Fallback>
      </mc:AlternateContent>
      <p:pic>
        <p:nvPicPr>
          <p:cNvPr id="8" name="圖片 7">
            <a:extLst>
              <a:ext uri="{FF2B5EF4-FFF2-40B4-BE49-F238E27FC236}">
                <a16:creationId xmlns:a16="http://schemas.microsoft.com/office/drawing/2014/main" id="{2886C8D3-A5AD-404A-9D61-B58A6833C3A2}"/>
              </a:ext>
            </a:extLst>
          </p:cNvPr>
          <p:cNvPicPr>
            <a:picLocks noChangeAspect="1"/>
          </p:cNvPicPr>
          <p:nvPr/>
        </p:nvPicPr>
        <p:blipFill>
          <a:blip r:embed="rId10"/>
          <a:stretch>
            <a:fillRect/>
          </a:stretch>
        </p:blipFill>
        <p:spPr>
          <a:xfrm>
            <a:off x="685939" y="1948654"/>
            <a:ext cx="674736" cy="776584"/>
          </a:xfrm>
          <a:prstGeom prst="rect">
            <a:avLst/>
          </a:prstGeom>
        </p:spPr>
      </p:pic>
      <p:cxnSp>
        <p:nvCxnSpPr>
          <p:cNvPr id="63" name="直線單箭頭接點 62">
            <a:extLst>
              <a:ext uri="{FF2B5EF4-FFF2-40B4-BE49-F238E27FC236}">
                <a16:creationId xmlns:a16="http://schemas.microsoft.com/office/drawing/2014/main" id="{1B326E99-1F1C-4277-8FE8-1E86C677ED5B}"/>
              </a:ext>
            </a:extLst>
          </p:cNvPr>
          <p:cNvCxnSpPr>
            <a:cxnSpLocks/>
            <a:stCxn id="22" idx="3"/>
            <a:endCxn id="72" idx="1"/>
          </p:cNvCxnSpPr>
          <p:nvPr/>
        </p:nvCxnSpPr>
        <p:spPr>
          <a:xfrm>
            <a:off x="5767891" y="2335158"/>
            <a:ext cx="1236205" cy="494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流程圖: 替代程序 67">
                <a:extLst>
                  <a:ext uri="{FF2B5EF4-FFF2-40B4-BE49-F238E27FC236}">
                    <a16:creationId xmlns:a16="http://schemas.microsoft.com/office/drawing/2014/main" id="{1BFA0877-A900-4FA0-B8E7-EEF4F4E37FA5}"/>
                  </a:ext>
                </a:extLst>
              </p:cNvPr>
              <p:cNvSpPr/>
              <p:nvPr/>
            </p:nvSpPr>
            <p:spPr>
              <a:xfrm>
                <a:off x="7004096" y="1400351"/>
                <a:ext cx="1511386" cy="68989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Conditional </a:t>
                </a:r>
              </a:p>
              <a:p>
                <a:pPr algn="ctr"/>
                <a:r>
                  <a:rPr lang="en-US" altLang="zh-TW" sz="1400" dirty="0">
                    <a:solidFill>
                      <a:schemeClr val="tx1"/>
                    </a:solidFill>
                  </a:rPr>
                  <a:t>noise</a:t>
                </a:r>
              </a:p>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𝜖</m:t>
                          </m:r>
                        </m:e>
                        <m:sub>
                          <m:r>
                            <m:rPr>
                              <m:sty m:val="p"/>
                            </m:rPr>
                            <a:rPr lang="en-US" altLang="zh-TW" sz="1400" b="0" i="1" smtClean="0">
                              <a:solidFill>
                                <a:schemeClr val="tx1"/>
                              </a:solidFill>
                              <a:latin typeface="Cambria Math" panose="02040503050406030204" pitchFamily="18" charset="0"/>
                              <a:ea typeface="Cambria Math" panose="02040503050406030204" pitchFamily="18" charset="0"/>
                            </a:rPr>
                            <m:t>θ</m:t>
                          </m:r>
                        </m:sub>
                      </m:sSub>
                      <m:r>
                        <a:rPr lang="en-US" altLang="zh-TW" sz="1400" b="0" i="1"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𝑥</m:t>
                          </m:r>
                        </m:e>
                        <m:sub>
                          <m:r>
                            <a:rPr lang="en-US" altLang="zh-TW" sz="1400" b="0" i="1" smtClean="0">
                              <a:solidFill>
                                <a:schemeClr val="tx1"/>
                              </a:solidFill>
                              <a:latin typeface="Cambria Math" panose="02040503050406030204" pitchFamily="18" charset="0"/>
                              <a:ea typeface="Cambria Math" panose="02040503050406030204" pitchFamily="18" charset="0"/>
                            </a:rPr>
                            <m:t>𝑡</m:t>
                          </m:r>
                        </m:sub>
                      </m:sSub>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𝑡</m:t>
                      </m:r>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𝑦</m:t>
                      </m:r>
                      <m:r>
                        <a:rPr lang="en-US" altLang="zh-TW" sz="1400" b="0" i="1" smtClean="0">
                          <a:solidFill>
                            <a:schemeClr val="tx1"/>
                          </a:solidFill>
                          <a:latin typeface="Cambria Math" panose="02040503050406030204" pitchFamily="18" charset="0"/>
                          <a:ea typeface="Cambria Math" panose="02040503050406030204" pitchFamily="18" charset="0"/>
                        </a:rPr>
                        <m:t>)</m:t>
                      </m:r>
                    </m:oMath>
                  </m:oMathPara>
                </a14:m>
                <a:endParaRPr lang="zh-TW" altLang="en-US" sz="1400" dirty="0">
                  <a:solidFill>
                    <a:schemeClr val="tx1"/>
                  </a:solidFill>
                </a:endParaRPr>
              </a:p>
            </p:txBody>
          </p:sp>
        </mc:Choice>
        <mc:Fallback xmlns="">
          <p:sp>
            <p:nvSpPr>
              <p:cNvPr id="68" name="流程圖: 替代程序 67">
                <a:extLst>
                  <a:ext uri="{FF2B5EF4-FFF2-40B4-BE49-F238E27FC236}">
                    <a16:creationId xmlns:a16="http://schemas.microsoft.com/office/drawing/2014/main" id="{1BFA0877-A900-4FA0-B8E7-EEF4F4E37FA5}"/>
                  </a:ext>
                </a:extLst>
              </p:cNvPr>
              <p:cNvSpPr>
                <a:spLocks noRot="1" noChangeAspect="1" noMove="1" noResize="1" noEditPoints="1" noAdjustHandles="1" noChangeArrowheads="1" noChangeShapeType="1" noTextEdit="1"/>
              </p:cNvSpPr>
              <p:nvPr/>
            </p:nvSpPr>
            <p:spPr>
              <a:xfrm>
                <a:off x="7004096" y="1400351"/>
                <a:ext cx="1511386" cy="689894"/>
              </a:xfrm>
              <a:prstGeom prst="flowChartAlternateProcess">
                <a:avLst/>
              </a:prstGeom>
              <a:blipFill>
                <a:blip r:embed="rId11"/>
                <a:stretch>
                  <a:fillRect t="-2564" b="-5128"/>
                </a:stretch>
              </a:blipFill>
              <a:ln>
                <a:solidFill>
                  <a:schemeClr val="accent4">
                    <a:lumMod val="60000"/>
                    <a:lumOff val="40000"/>
                  </a:schemeClr>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流程圖: 替代程序 71">
                <a:extLst>
                  <a:ext uri="{FF2B5EF4-FFF2-40B4-BE49-F238E27FC236}">
                    <a16:creationId xmlns:a16="http://schemas.microsoft.com/office/drawing/2014/main" id="{D563C7A6-72AF-4EDA-BA32-889ABB21D89A}"/>
                  </a:ext>
                </a:extLst>
              </p:cNvPr>
              <p:cNvSpPr/>
              <p:nvPr/>
            </p:nvSpPr>
            <p:spPr>
              <a:xfrm>
                <a:off x="7004096" y="2484457"/>
                <a:ext cx="1511387" cy="689893"/>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Unconditional </a:t>
                </a:r>
              </a:p>
              <a:p>
                <a:pPr algn="ctr"/>
                <a:r>
                  <a:rPr lang="en-US" altLang="zh-TW" sz="1400" dirty="0">
                    <a:solidFill>
                      <a:schemeClr val="tx1"/>
                    </a:solidFill>
                  </a:rPr>
                  <a:t>noise</a:t>
                </a:r>
              </a:p>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𝜖</m:t>
                          </m:r>
                        </m:e>
                        <m:sub>
                          <m:r>
                            <m:rPr>
                              <m:sty m:val="p"/>
                            </m:rPr>
                            <a:rPr lang="en-US" altLang="zh-TW" sz="1400" b="0" i="1" smtClean="0">
                              <a:solidFill>
                                <a:schemeClr val="tx1"/>
                              </a:solidFill>
                              <a:latin typeface="Cambria Math" panose="02040503050406030204" pitchFamily="18" charset="0"/>
                              <a:ea typeface="Cambria Math" panose="02040503050406030204" pitchFamily="18" charset="0"/>
                            </a:rPr>
                            <m:t>θ</m:t>
                          </m:r>
                        </m:sub>
                      </m:sSub>
                      <m:r>
                        <a:rPr lang="en-US" altLang="zh-TW" sz="1400" b="0" i="1"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𝑥</m:t>
                          </m:r>
                        </m:e>
                        <m:sub>
                          <m:r>
                            <a:rPr lang="en-US" altLang="zh-TW" sz="1400" b="0" i="1" smtClean="0">
                              <a:solidFill>
                                <a:schemeClr val="tx1"/>
                              </a:solidFill>
                              <a:latin typeface="Cambria Math" panose="02040503050406030204" pitchFamily="18" charset="0"/>
                              <a:ea typeface="Cambria Math" panose="02040503050406030204" pitchFamily="18" charset="0"/>
                            </a:rPr>
                            <m:t>𝑡</m:t>
                          </m:r>
                        </m:sub>
                      </m:sSub>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𝑡</m:t>
                      </m:r>
                      <m:r>
                        <a:rPr lang="en-US" altLang="zh-TW" sz="1400" b="0" i="1" smtClean="0">
                          <a:solidFill>
                            <a:schemeClr val="tx1"/>
                          </a:solidFill>
                          <a:latin typeface="Cambria Math" panose="02040503050406030204" pitchFamily="18" charset="0"/>
                          <a:ea typeface="Cambria Math" panose="02040503050406030204" pitchFamily="18" charset="0"/>
                        </a:rPr>
                        <m:t>)</m:t>
                      </m:r>
                    </m:oMath>
                  </m:oMathPara>
                </a14:m>
                <a:endParaRPr lang="zh-TW" altLang="en-US" sz="1400" dirty="0">
                  <a:solidFill>
                    <a:schemeClr val="tx1"/>
                  </a:solidFill>
                </a:endParaRPr>
              </a:p>
            </p:txBody>
          </p:sp>
        </mc:Choice>
        <mc:Fallback xmlns="">
          <p:sp>
            <p:nvSpPr>
              <p:cNvPr id="72" name="流程圖: 替代程序 71">
                <a:extLst>
                  <a:ext uri="{FF2B5EF4-FFF2-40B4-BE49-F238E27FC236}">
                    <a16:creationId xmlns:a16="http://schemas.microsoft.com/office/drawing/2014/main" id="{D563C7A6-72AF-4EDA-BA32-889ABB21D89A}"/>
                  </a:ext>
                </a:extLst>
              </p:cNvPr>
              <p:cNvSpPr>
                <a:spLocks noRot="1" noChangeAspect="1" noMove="1" noResize="1" noEditPoints="1" noAdjustHandles="1" noChangeArrowheads="1" noChangeShapeType="1" noTextEdit="1"/>
              </p:cNvSpPr>
              <p:nvPr/>
            </p:nvSpPr>
            <p:spPr>
              <a:xfrm>
                <a:off x="7004096" y="2484457"/>
                <a:ext cx="1511387" cy="689893"/>
              </a:xfrm>
              <a:prstGeom prst="flowChartAlternateProcess">
                <a:avLst/>
              </a:prstGeom>
              <a:blipFill>
                <a:blip r:embed="rId12"/>
                <a:stretch>
                  <a:fillRect t="-3419" b="-5128"/>
                </a:stretch>
              </a:blipFill>
              <a:ln>
                <a:solidFill>
                  <a:schemeClr val="accent4">
                    <a:lumMod val="60000"/>
                    <a:lumOff val="40000"/>
                  </a:schemeClr>
                </a:solidFill>
              </a:ln>
            </p:spPr>
            <p:txBody>
              <a:bodyPr/>
              <a:lstStyle/>
              <a:p>
                <a:r>
                  <a:rPr lang="zh-TW" altLang="en-US">
                    <a:noFill/>
                  </a:rPr>
                  <a:t> </a:t>
                </a:r>
              </a:p>
            </p:txBody>
          </p:sp>
        </mc:Fallback>
      </mc:AlternateContent>
      <p:cxnSp>
        <p:nvCxnSpPr>
          <p:cNvPr id="21" name="接點: 肘形 20">
            <a:extLst>
              <a:ext uri="{FF2B5EF4-FFF2-40B4-BE49-F238E27FC236}">
                <a16:creationId xmlns:a16="http://schemas.microsoft.com/office/drawing/2014/main" id="{140316D0-4C9E-4E49-A193-5B64FF07186F}"/>
              </a:ext>
            </a:extLst>
          </p:cNvPr>
          <p:cNvCxnSpPr>
            <a:stCxn id="77" idx="3"/>
            <a:endCxn id="22" idx="1"/>
          </p:cNvCxnSpPr>
          <p:nvPr/>
        </p:nvCxnSpPr>
        <p:spPr>
          <a:xfrm flipV="1">
            <a:off x="1605035" y="2335158"/>
            <a:ext cx="1562531" cy="89353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9B8B8F54-8458-4BE6-8F80-E8B99836D8D2}"/>
              </a:ext>
            </a:extLst>
          </p:cNvPr>
          <p:cNvCxnSpPr>
            <a:cxnSpLocks/>
            <a:stCxn id="78" idx="3"/>
            <a:endCxn id="22" idx="1"/>
          </p:cNvCxnSpPr>
          <p:nvPr/>
        </p:nvCxnSpPr>
        <p:spPr>
          <a:xfrm flipV="1">
            <a:off x="1591733" y="2335158"/>
            <a:ext cx="1575833" cy="1690003"/>
          </a:xfrm>
          <a:prstGeom prst="bentConnector3">
            <a:avLst>
              <a:gd name="adj1" fmla="val 5048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253A4280-A5FF-4674-A367-965297DF5C52}"/>
              </a:ext>
            </a:extLst>
          </p:cNvPr>
          <p:cNvCxnSpPr>
            <a:cxnSpLocks/>
            <a:stCxn id="68" idx="3"/>
          </p:cNvCxnSpPr>
          <p:nvPr/>
        </p:nvCxnSpPr>
        <p:spPr>
          <a:xfrm>
            <a:off x="8515482" y="1745298"/>
            <a:ext cx="838068" cy="534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4D7652AB-B106-4E37-A1E1-B03CB55A0C1A}"/>
              </a:ext>
            </a:extLst>
          </p:cNvPr>
          <p:cNvCxnSpPr>
            <a:cxnSpLocks/>
            <a:stCxn id="72" idx="3"/>
          </p:cNvCxnSpPr>
          <p:nvPr/>
        </p:nvCxnSpPr>
        <p:spPr>
          <a:xfrm flipV="1">
            <a:off x="8515483" y="2336946"/>
            <a:ext cx="838067" cy="492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流程圖: 替代程序 111">
            <a:extLst>
              <a:ext uri="{FF2B5EF4-FFF2-40B4-BE49-F238E27FC236}">
                <a16:creationId xmlns:a16="http://schemas.microsoft.com/office/drawing/2014/main" id="{F460CCD7-D6BF-4121-8D0E-F34FBC4347BA}"/>
              </a:ext>
            </a:extLst>
          </p:cNvPr>
          <p:cNvSpPr/>
          <p:nvPr/>
        </p:nvSpPr>
        <p:spPr>
          <a:xfrm>
            <a:off x="9384986" y="2090245"/>
            <a:ext cx="366701" cy="394212"/>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400" b="0" dirty="0">
              <a:solidFill>
                <a:schemeClr val="tx1"/>
              </a:solidFill>
            </a:endParaRPr>
          </a:p>
        </p:txBody>
      </p:sp>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4C592DE9-7434-4AAC-9635-FCC3612E2C00}"/>
                  </a:ext>
                </a:extLst>
              </p:cNvPr>
              <p:cNvSpPr txBox="1"/>
              <p:nvPr/>
            </p:nvSpPr>
            <p:spPr>
              <a:xfrm>
                <a:off x="9370816" y="2085814"/>
                <a:ext cx="3791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acc>
                            <m:accPr>
                              <m:chr m:val="̃"/>
                              <m:ctrlPr>
                                <a:rPr lang="en-US" altLang="zh-TW" b="0" i="1" dirty="0">
                                  <a:solidFill>
                                    <a:schemeClr val="tx1"/>
                                  </a:solidFill>
                                  <a:latin typeface="Cambria Math" panose="02040503050406030204" pitchFamily="18" charset="0"/>
                                </a:rPr>
                              </m:ctrlPr>
                            </m:accPr>
                            <m:e>
                              <m:r>
                                <a:rPr lang="en-US" altLang="zh-TW" b="0" i="1" dirty="0">
                                  <a:solidFill>
                                    <a:schemeClr val="tx1"/>
                                  </a:solidFill>
                                  <a:latin typeface="Cambria Math" panose="02040503050406030204" pitchFamily="18" charset="0"/>
                                </a:rPr>
                                <m:t>𝜖</m:t>
                              </m:r>
                            </m:e>
                          </m:acc>
                        </m:e>
                        <m:sub>
                          <m:r>
                            <a:rPr lang="en-US" altLang="zh-TW" b="0" i="1" dirty="0" smtClean="0">
                              <a:solidFill>
                                <a:schemeClr val="tx1"/>
                              </a:solidFill>
                              <a:latin typeface="Cambria Math" panose="02040503050406030204" pitchFamily="18" charset="0"/>
                            </a:rPr>
                            <m:t>𝜃</m:t>
                          </m:r>
                        </m:sub>
                      </m:sSub>
                    </m:oMath>
                  </m:oMathPara>
                </a14:m>
                <a:endParaRPr lang="zh-TW" altLang="en-US" dirty="0"/>
              </a:p>
            </p:txBody>
          </p:sp>
        </mc:Choice>
        <mc:Fallback xmlns="">
          <p:sp>
            <p:nvSpPr>
              <p:cNvPr id="114" name="文字方塊 113">
                <a:extLst>
                  <a:ext uri="{FF2B5EF4-FFF2-40B4-BE49-F238E27FC236}">
                    <a16:creationId xmlns:a16="http://schemas.microsoft.com/office/drawing/2014/main" id="{4C592DE9-7434-4AAC-9635-FCC3612E2C00}"/>
                  </a:ext>
                </a:extLst>
              </p:cNvPr>
              <p:cNvSpPr txBox="1">
                <a:spLocks noRot="1" noChangeAspect="1" noMove="1" noResize="1" noEditPoints="1" noAdjustHandles="1" noChangeArrowheads="1" noChangeShapeType="1" noTextEdit="1"/>
              </p:cNvSpPr>
              <p:nvPr/>
            </p:nvSpPr>
            <p:spPr>
              <a:xfrm>
                <a:off x="9370816" y="2085814"/>
                <a:ext cx="379199" cy="369332"/>
              </a:xfrm>
              <a:prstGeom prst="rect">
                <a:avLst/>
              </a:prstGeom>
              <a:blipFill>
                <a:blip r:embed="rId13"/>
                <a:stretch>
                  <a:fillRect r="-19355" b="-1639"/>
                </a:stretch>
              </a:blipFill>
            </p:spPr>
            <p:txBody>
              <a:bodyPr/>
              <a:lstStyle/>
              <a:p>
                <a:r>
                  <a:rPr lang="zh-TW" altLang="en-US">
                    <a:noFill/>
                  </a:rPr>
                  <a:t> </a:t>
                </a:r>
              </a:p>
            </p:txBody>
          </p:sp>
        </mc:Fallback>
      </mc:AlternateContent>
      <p:cxnSp>
        <p:nvCxnSpPr>
          <p:cNvPr id="115" name="直線單箭頭接點 114">
            <a:extLst>
              <a:ext uri="{FF2B5EF4-FFF2-40B4-BE49-F238E27FC236}">
                <a16:creationId xmlns:a16="http://schemas.microsoft.com/office/drawing/2014/main" id="{07789E2D-C1BE-40C5-9DB4-95843D60BA20}"/>
              </a:ext>
            </a:extLst>
          </p:cNvPr>
          <p:cNvCxnSpPr>
            <a:cxnSpLocks/>
            <a:stCxn id="114" idx="3"/>
          </p:cNvCxnSpPr>
          <p:nvPr/>
        </p:nvCxnSpPr>
        <p:spPr>
          <a:xfrm>
            <a:off x="9750015" y="2270480"/>
            <a:ext cx="1356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D0BD9D41-9156-4204-A8D1-20DE7284E0A3}"/>
                  </a:ext>
                </a:extLst>
              </p:cNvPr>
              <p:cNvSpPr txBox="1"/>
              <p:nvPr/>
            </p:nvSpPr>
            <p:spPr>
              <a:xfrm>
                <a:off x="11106150" y="2056974"/>
                <a:ext cx="6569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21" name="文字方塊 120">
                <a:extLst>
                  <a:ext uri="{FF2B5EF4-FFF2-40B4-BE49-F238E27FC236}">
                    <a16:creationId xmlns:a16="http://schemas.microsoft.com/office/drawing/2014/main" id="{D0BD9D41-9156-4204-A8D1-20DE7284E0A3}"/>
                  </a:ext>
                </a:extLst>
              </p:cNvPr>
              <p:cNvSpPr txBox="1">
                <a:spLocks noRot="1" noChangeAspect="1" noMove="1" noResize="1" noEditPoints="1" noAdjustHandles="1" noChangeArrowheads="1" noChangeShapeType="1" noTextEdit="1"/>
              </p:cNvSpPr>
              <p:nvPr/>
            </p:nvSpPr>
            <p:spPr>
              <a:xfrm>
                <a:off x="11106150" y="2056974"/>
                <a:ext cx="656975" cy="369332"/>
              </a:xfrm>
              <a:prstGeom prst="rect">
                <a:avLst/>
              </a:prstGeom>
              <a:blipFill>
                <a:blip r:embed="rId14"/>
                <a:stretch>
                  <a:fillRect l="-5556" r="-2778" b="-16393"/>
                </a:stretch>
              </a:blipFill>
            </p:spPr>
            <p:txBody>
              <a:bodyPr/>
              <a:lstStyle/>
              <a:p>
                <a:r>
                  <a:rPr lang="zh-TW" altLang="en-US">
                    <a:noFill/>
                  </a:rPr>
                  <a:t> </a:t>
                </a:r>
              </a:p>
            </p:txBody>
          </p:sp>
        </mc:Fallback>
      </mc:AlternateContent>
      <p:cxnSp>
        <p:nvCxnSpPr>
          <p:cNvPr id="124" name="接點: 肘形 123">
            <a:extLst>
              <a:ext uri="{FF2B5EF4-FFF2-40B4-BE49-F238E27FC236}">
                <a16:creationId xmlns:a16="http://schemas.microsoft.com/office/drawing/2014/main" id="{A1570F12-3272-4EC5-85C1-657F8DFDE97A}"/>
              </a:ext>
            </a:extLst>
          </p:cNvPr>
          <p:cNvCxnSpPr>
            <a:cxnSpLocks/>
            <a:endCxn id="127" idx="3"/>
          </p:cNvCxnSpPr>
          <p:nvPr/>
        </p:nvCxnSpPr>
        <p:spPr>
          <a:xfrm rot="5400000">
            <a:off x="8265965" y="2642568"/>
            <a:ext cx="3342129" cy="3044265"/>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8" name="矩形: 圓角 127">
            <a:extLst>
              <a:ext uri="{FF2B5EF4-FFF2-40B4-BE49-F238E27FC236}">
                <a16:creationId xmlns:a16="http://schemas.microsoft.com/office/drawing/2014/main" id="{0F332A04-2615-47EF-954F-0C73F00E3144}"/>
              </a:ext>
            </a:extLst>
          </p:cNvPr>
          <p:cNvSpPr/>
          <p:nvPr/>
        </p:nvSpPr>
        <p:spPr>
          <a:xfrm>
            <a:off x="11104478" y="2107578"/>
            <a:ext cx="615792" cy="393967"/>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1024" name="圖片 1023">
            <a:extLst>
              <a:ext uri="{FF2B5EF4-FFF2-40B4-BE49-F238E27FC236}">
                <a16:creationId xmlns:a16="http://schemas.microsoft.com/office/drawing/2014/main" id="{E493D488-CF2A-404A-AAE0-EB61245CC123}"/>
              </a:ext>
            </a:extLst>
          </p:cNvPr>
          <p:cNvPicPr>
            <a:picLocks noChangeAspect="1"/>
          </p:cNvPicPr>
          <p:nvPr/>
        </p:nvPicPr>
        <p:blipFill rotWithShape="1">
          <a:blip r:embed="rId15"/>
          <a:srcRect l="1243" t="1985" r="638" b="2810"/>
          <a:stretch/>
        </p:blipFill>
        <p:spPr>
          <a:xfrm>
            <a:off x="4006586" y="3880197"/>
            <a:ext cx="4315132" cy="2678025"/>
          </a:xfrm>
          <a:prstGeom prst="rect">
            <a:avLst/>
          </a:prstGeom>
        </p:spPr>
      </p:pic>
      <p:sp>
        <p:nvSpPr>
          <p:cNvPr id="127" name="矩形: 圓角 126">
            <a:extLst>
              <a:ext uri="{FF2B5EF4-FFF2-40B4-BE49-F238E27FC236}">
                <a16:creationId xmlns:a16="http://schemas.microsoft.com/office/drawing/2014/main" id="{FAA41639-9C84-4A5A-8978-14F2216F8938}"/>
              </a:ext>
            </a:extLst>
          </p:cNvPr>
          <p:cNvSpPr/>
          <p:nvPr/>
        </p:nvSpPr>
        <p:spPr>
          <a:xfrm>
            <a:off x="4357090" y="5672864"/>
            <a:ext cx="4057806" cy="325802"/>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2571516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598" y="527878"/>
            <a:ext cx="7052799" cy="523220"/>
          </a:xfrm>
          <a:prstGeom prst="rect">
            <a:avLst/>
          </a:prstGeom>
          <a:noFill/>
        </p:spPr>
        <p:txBody>
          <a:bodyPr wrap="square">
            <a:spAutoFit/>
          </a:bodyPr>
          <a:lstStyle/>
          <a:p>
            <a:pPr algn="ctr"/>
            <a:r>
              <a:rPr lang="en-US" altLang="zh-TW" sz="2800" dirty="0"/>
              <a:t>Algorithm</a:t>
            </a:r>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286ADED-9483-4A1E-88A6-79D9A795CEA7}"/>
                  </a:ext>
                </a:extLst>
              </p:cNvPr>
              <p:cNvSpPr txBox="1"/>
              <p:nvPr/>
            </p:nvSpPr>
            <p:spPr>
              <a:xfrm>
                <a:off x="1623124" y="2150492"/>
                <a:ext cx="36362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𝑡</m:t>
                          </m:r>
                        </m:sub>
                      </m:sSub>
                    </m:oMath>
                  </m:oMathPara>
                </a14:m>
                <a:endParaRPr lang="zh-TW" altLang="en-US" sz="2400" dirty="0"/>
              </a:p>
            </p:txBody>
          </p:sp>
        </mc:Choice>
        <mc:Fallback xmlns="">
          <p:sp>
            <p:nvSpPr>
              <p:cNvPr id="13" name="文字方塊 12">
                <a:extLst>
                  <a:ext uri="{FF2B5EF4-FFF2-40B4-BE49-F238E27FC236}">
                    <a16:creationId xmlns:a16="http://schemas.microsoft.com/office/drawing/2014/main" id="{E286ADED-9483-4A1E-88A6-79D9A795CEA7}"/>
                  </a:ext>
                </a:extLst>
              </p:cNvPr>
              <p:cNvSpPr txBox="1">
                <a:spLocks noRot="1" noChangeAspect="1" noMove="1" noResize="1" noEditPoints="1" noAdjustHandles="1" noChangeArrowheads="1" noChangeShapeType="1" noTextEdit="1"/>
              </p:cNvSpPr>
              <p:nvPr/>
            </p:nvSpPr>
            <p:spPr>
              <a:xfrm>
                <a:off x="1623124" y="2150492"/>
                <a:ext cx="363626" cy="369332"/>
              </a:xfrm>
              <a:prstGeom prst="rect">
                <a:avLst/>
              </a:prstGeom>
              <a:blipFill>
                <a:blip r:embed="rId5"/>
                <a:stretch>
                  <a:fillRect l="-8333" r="-3333" b="-18333"/>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A21418C4-BC82-4FA6-9D5A-B6A43B920C15}"/>
              </a:ext>
            </a:extLst>
          </p:cNvPr>
          <p:cNvCxnSpPr>
            <a:cxnSpLocks/>
            <a:stCxn id="13" idx="3"/>
            <a:endCxn id="22" idx="1"/>
          </p:cNvCxnSpPr>
          <p:nvPr/>
        </p:nvCxnSpPr>
        <p:spPr>
          <a:xfrm>
            <a:off x="1986750" y="2335158"/>
            <a:ext cx="11808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a:extLst>
              <a:ext uri="{FF2B5EF4-FFF2-40B4-BE49-F238E27FC236}">
                <a16:creationId xmlns:a16="http://schemas.microsoft.com/office/drawing/2014/main" id="{BACD5688-1DD5-4EFF-B9CF-973AD338836D}"/>
              </a:ext>
            </a:extLst>
          </p:cNvPr>
          <p:cNvCxnSpPr>
            <a:cxnSpLocks/>
            <a:stCxn id="22" idx="3"/>
            <a:endCxn id="68" idx="1"/>
          </p:cNvCxnSpPr>
          <p:nvPr/>
        </p:nvCxnSpPr>
        <p:spPr>
          <a:xfrm flipV="1">
            <a:off x="5767891" y="1745298"/>
            <a:ext cx="1236205" cy="5898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 name="群組 1">
            <a:extLst>
              <a:ext uri="{FF2B5EF4-FFF2-40B4-BE49-F238E27FC236}">
                <a16:creationId xmlns:a16="http://schemas.microsoft.com/office/drawing/2014/main" id="{C5A5B251-ED9A-4DD4-AFE0-76DD28F969A7}"/>
              </a:ext>
            </a:extLst>
          </p:cNvPr>
          <p:cNvGrpSpPr/>
          <p:nvPr/>
        </p:nvGrpSpPr>
        <p:grpSpPr>
          <a:xfrm>
            <a:off x="3167566" y="1726208"/>
            <a:ext cx="2600325" cy="1870361"/>
            <a:chOff x="4767260" y="1744604"/>
            <a:chExt cx="2600325" cy="1870361"/>
          </a:xfrm>
        </p:grpSpPr>
        <p:sp>
          <p:nvSpPr>
            <p:cNvPr id="55" name="文字方塊 54">
              <a:extLst>
                <a:ext uri="{FF2B5EF4-FFF2-40B4-BE49-F238E27FC236}">
                  <a16:creationId xmlns:a16="http://schemas.microsoft.com/office/drawing/2014/main" id="{30B6785E-EDAD-4EE3-A8BB-BCB35FC8E598}"/>
                </a:ext>
              </a:extLst>
            </p:cNvPr>
            <p:cNvSpPr txBox="1"/>
            <p:nvPr/>
          </p:nvSpPr>
          <p:spPr>
            <a:xfrm>
              <a:off x="5111101" y="3091745"/>
              <a:ext cx="1876425" cy="523220"/>
            </a:xfrm>
            <a:prstGeom prst="rect">
              <a:avLst/>
            </a:prstGeom>
            <a:noFill/>
          </p:spPr>
          <p:txBody>
            <a:bodyPr wrap="square">
              <a:spAutoFit/>
            </a:bodyPr>
            <a:lstStyle/>
            <a:p>
              <a:pPr algn="ctr"/>
              <a:r>
                <a:rPr lang="en-US" altLang="zh-TW" sz="1400" dirty="0"/>
                <a:t>N</a:t>
              </a:r>
              <a:r>
                <a:rPr lang="zh-TW" altLang="en-US" sz="1400" dirty="0"/>
                <a:t>oise predictor</a:t>
              </a:r>
              <a:endParaRPr lang="en-US" altLang="zh-TW" sz="1400" dirty="0"/>
            </a:p>
            <a:p>
              <a:pPr algn="ctr"/>
              <a:r>
                <a:rPr lang="en-US" altLang="zh-TW" sz="1400" dirty="0"/>
                <a:t>(U-Net)</a:t>
              </a:r>
              <a:endParaRPr lang="zh-TW" altLang="en-US" sz="1400" dirty="0"/>
            </a:p>
          </p:txBody>
        </p:sp>
        <p:grpSp>
          <p:nvGrpSpPr>
            <p:cNvPr id="75" name="群組 74">
              <a:extLst>
                <a:ext uri="{FF2B5EF4-FFF2-40B4-BE49-F238E27FC236}">
                  <a16:creationId xmlns:a16="http://schemas.microsoft.com/office/drawing/2014/main" id="{8ADE8D32-BCD1-481C-9F9A-A2789D6DDDF8}"/>
                </a:ext>
              </a:extLst>
            </p:cNvPr>
            <p:cNvGrpSpPr/>
            <p:nvPr/>
          </p:nvGrpSpPr>
          <p:grpSpPr>
            <a:xfrm>
              <a:off x="4767260" y="1744604"/>
              <a:ext cx="2600325" cy="1217899"/>
              <a:chOff x="4767260" y="1744604"/>
              <a:chExt cx="2600325" cy="1217899"/>
            </a:xfrm>
          </p:grpSpPr>
          <p:sp>
            <p:nvSpPr>
              <p:cNvPr id="22" name="矩形: 圓角 21">
                <a:extLst>
                  <a:ext uri="{FF2B5EF4-FFF2-40B4-BE49-F238E27FC236}">
                    <a16:creationId xmlns:a16="http://schemas.microsoft.com/office/drawing/2014/main" id="{3F857992-00E5-4625-9C08-AE67B3D70AB4}"/>
                  </a:ext>
                </a:extLst>
              </p:cNvPr>
              <p:cNvSpPr/>
              <p:nvPr/>
            </p:nvSpPr>
            <p:spPr>
              <a:xfrm>
                <a:off x="4767260" y="1744604"/>
                <a:ext cx="2600325" cy="1217899"/>
              </a:xfrm>
              <a:prstGeom prst="roundRect">
                <a:avLst>
                  <a:gd name="adj" fmla="val 11192"/>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梯形 31">
                <a:extLst>
                  <a:ext uri="{FF2B5EF4-FFF2-40B4-BE49-F238E27FC236}">
                    <a16:creationId xmlns:a16="http://schemas.microsoft.com/office/drawing/2014/main" id="{8F266C6C-B941-4627-8128-546582B23E69}"/>
                  </a:ext>
                </a:extLst>
              </p:cNvPr>
              <p:cNvSpPr/>
              <p:nvPr/>
            </p:nvSpPr>
            <p:spPr>
              <a:xfrm rot="5400000">
                <a:off x="4935371" y="1970152"/>
                <a:ext cx="916659" cy="770384"/>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梯形 32">
                <a:extLst>
                  <a:ext uri="{FF2B5EF4-FFF2-40B4-BE49-F238E27FC236}">
                    <a16:creationId xmlns:a16="http://schemas.microsoft.com/office/drawing/2014/main" id="{61311740-9030-47EC-BA05-470EE8B87C8F}"/>
                  </a:ext>
                </a:extLst>
              </p:cNvPr>
              <p:cNvSpPr/>
              <p:nvPr/>
            </p:nvSpPr>
            <p:spPr>
              <a:xfrm rot="16200000">
                <a:off x="6298000" y="1970149"/>
                <a:ext cx="916657" cy="770386"/>
              </a:xfrm>
              <a:prstGeom prst="trapezoid">
                <a:avLst>
                  <a:gd name="adj" fmla="val 2968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流程圖: 替代程序 55">
                <a:extLst>
                  <a:ext uri="{FF2B5EF4-FFF2-40B4-BE49-F238E27FC236}">
                    <a16:creationId xmlns:a16="http://schemas.microsoft.com/office/drawing/2014/main" id="{26A6EFE5-7879-4E5B-9C73-8E3B3CAE29F8}"/>
                  </a:ext>
                </a:extLst>
              </p:cNvPr>
              <p:cNvSpPr/>
              <p:nvPr/>
            </p:nvSpPr>
            <p:spPr>
              <a:xfrm>
                <a:off x="5092667"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7" name="流程圖: 替代程序 56">
                <a:extLst>
                  <a:ext uri="{FF2B5EF4-FFF2-40B4-BE49-F238E27FC236}">
                    <a16:creationId xmlns:a16="http://schemas.microsoft.com/office/drawing/2014/main" id="{921A9BAB-D3B1-4185-A5BD-569BD7F81610}"/>
                  </a:ext>
                </a:extLst>
              </p:cNvPr>
              <p:cNvSpPr/>
              <p:nvPr/>
            </p:nvSpPr>
            <p:spPr>
              <a:xfrm>
                <a:off x="5435780" y="2134526"/>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59" name="流程圖: 替代程序 58">
                <a:extLst>
                  <a:ext uri="{FF2B5EF4-FFF2-40B4-BE49-F238E27FC236}">
                    <a16:creationId xmlns:a16="http://schemas.microsoft.com/office/drawing/2014/main" id="{6B900E54-C6E8-4B22-9651-86FACFDE5DAB}"/>
                  </a:ext>
                </a:extLst>
              </p:cNvPr>
              <p:cNvSpPr/>
              <p:nvPr/>
            </p:nvSpPr>
            <p:spPr>
              <a:xfrm>
                <a:off x="6539612"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p:sp>
            <p:nvSpPr>
              <p:cNvPr id="60" name="流程圖: 替代程序 59">
                <a:extLst>
                  <a:ext uri="{FF2B5EF4-FFF2-40B4-BE49-F238E27FC236}">
                    <a16:creationId xmlns:a16="http://schemas.microsoft.com/office/drawing/2014/main" id="{A92A6231-6B4A-4252-A009-F8413F2679E7}"/>
                  </a:ext>
                </a:extLst>
              </p:cNvPr>
              <p:cNvSpPr/>
              <p:nvPr/>
            </p:nvSpPr>
            <p:spPr>
              <a:xfrm>
                <a:off x="6882725" y="2129089"/>
                <a:ext cx="146133" cy="43658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F1EB92F1-EEB8-4B4B-9969-A63D5F3081B6}"/>
                      </a:ext>
                    </a:extLst>
                  </p:cNvPr>
                  <p:cNvSpPr txBox="1"/>
                  <p:nvPr/>
                </p:nvSpPr>
                <p:spPr>
                  <a:xfrm>
                    <a:off x="5237937" y="2196493"/>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42" name="文字方塊 41">
                    <a:extLst>
                      <a:ext uri="{FF2B5EF4-FFF2-40B4-BE49-F238E27FC236}">
                        <a16:creationId xmlns:a16="http://schemas.microsoft.com/office/drawing/2014/main" id="{F1EB92F1-EEB8-4B4B-9969-A63D5F3081B6}"/>
                      </a:ext>
                    </a:extLst>
                  </p:cNvPr>
                  <p:cNvSpPr txBox="1">
                    <a:spLocks noRot="1" noChangeAspect="1" noMove="1" noResize="1" noEditPoints="1" noAdjustHandles="1" noChangeArrowheads="1" noChangeShapeType="1" noTextEdit="1"/>
                  </p:cNvSpPr>
                  <p:nvPr/>
                </p:nvSpPr>
                <p:spPr>
                  <a:xfrm>
                    <a:off x="5237937" y="2196493"/>
                    <a:ext cx="184346"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C8A8A2D3-0CCF-4A9E-95C9-F6F0FD2EBF0A}"/>
                      </a:ext>
                    </a:extLst>
                  </p:cNvPr>
                  <p:cNvSpPr txBox="1"/>
                  <p:nvPr/>
                </p:nvSpPr>
                <p:spPr>
                  <a:xfrm>
                    <a:off x="6686751" y="2192821"/>
                    <a:ext cx="184346" cy="215444"/>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zh-TW" altLang="en-US" sz="1400" smtClean="0">
                              <a:latin typeface="Cambria Math" panose="02040503050406030204" pitchFamily="18" charset="0"/>
                            </a:rPr>
                            <m:t>…</m:t>
                          </m:r>
                        </m:oMath>
                      </m:oMathPara>
                    </a14:m>
                    <a:endParaRPr lang="zh-TW" altLang="en-US" dirty="0"/>
                  </a:p>
                </p:txBody>
              </p:sp>
            </mc:Choice>
            <mc:Fallback xmlns="">
              <p:sp>
                <p:nvSpPr>
                  <p:cNvPr id="61" name="文字方塊 60">
                    <a:extLst>
                      <a:ext uri="{FF2B5EF4-FFF2-40B4-BE49-F238E27FC236}">
                        <a16:creationId xmlns:a16="http://schemas.microsoft.com/office/drawing/2014/main" id="{C8A8A2D3-0CCF-4A9E-95C9-F6F0FD2EBF0A}"/>
                      </a:ext>
                    </a:extLst>
                  </p:cNvPr>
                  <p:cNvSpPr txBox="1">
                    <a:spLocks noRot="1" noChangeAspect="1" noMove="1" noResize="1" noEditPoints="1" noAdjustHandles="1" noChangeArrowheads="1" noChangeShapeType="1" noTextEdit="1"/>
                  </p:cNvSpPr>
                  <p:nvPr/>
                </p:nvSpPr>
                <p:spPr>
                  <a:xfrm>
                    <a:off x="6686751" y="2192821"/>
                    <a:ext cx="184346" cy="215444"/>
                  </a:xfrm>
                  <a:prstGeom prst="rect">
                    <a:avLst/>
                  </a:prstGeom>
                  <a:blipFill>
                    <a:blip r:embed="rId7"/>
                    <a:stretch>
                      <a:fillRect/>
                    </a:stretch>
                  </a:blipFill>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05FC867-9CDB-4719-91DC-B1B09155DC55}"/>
                  </a:ext>
                </a:extLst>
              </p:cNvPr>
              <p:cNvCxnSpPr>
                <a:cxnSpLocks/>
              </p:cNvCxnSpPr>
              <p:nvPr/>
            </p:nvCxnSpPr>
            <p:spPr>
              <a:xfrm>
                <a:off x="5638800" y="208044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a:extLst>
                  <a:ext uri="{FF2B5EF4-FFF2-40B4-BE49-F238E27FC236}">
                    <a16:creationId xmlns:a16="http://schemas.microsoft.com/office/drawing/2014/main" id="{1A446678-42E3-4739-BE03-8AA34672ED43}"/>
                  </a:ext>
                </a:extLst>
              </p:cNvPr>
              <p:cNvCxnSpPr>
                <a:cxnSpLocks/>
              </p:cNvCxnSpPr>
              <p:nvPr/>
            </p:nvCxnSpPr>
            <p:spPr>
              <a:xfrm>
                <a:off x="5330110" y="1980431"/>
                <a:ext cx="1540987"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a:extLst>
                  <a:ext uri="{FF2B5EF4-FFF2-40B4-BE49-F238E27FC236}">
                    <a16:creationId xmlns:a16="http://schemas.microsoft.com/office/drawing/2014/main" id="{AD427307-8848-4C4D-995B-D779DEDE746B}"/>
                  </a:ext>
                </a:extLst>
              </p:cNvPr>
              <p:cNvCxnSpPr>
                <a:cxnSpLocks/>
              </p:cNvCxnSpPr>
              <p:nvPr/>
            </p:nvCxnSpPr>
            <p:spPr>
              <a:xfrm>
                <a:off x="5008508" y="1897013"/>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a:extLst>
                  <a:ext uri="{FF2B5EF4-FFF2-40B4-BE49-F238E27FC236}">
                    <a16:creationId xmlns:a16="http://schemas.microsoft.com/office/drawing/2014/main" id="{ECBBFE2C-E9E4-422D-8307-8AAFFF44CAB4}"/>
                  </a:ext>
                </a:extLst>
              </p:cNvPr>
              <p:cNvCxnSpPr>
                <a:cxnSpLocks/>
              </p:cNvCxnSpPr>
              <p:nvPr/>
            </p:nvCxnSpPr>
            <p:spPr>
              <a:xfrm>
                <a:off x="5634038" y="2632894"/>
                <a:ext cx="881409"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a:extLst>
                  <a:ext uri="{FF2B5EF4-FFF2-40B4-BE49-F238E27FC236}">
                    <a16:creationId xmlns:a16="http://schemas.microsoft.com/office/drawing/2014/main" id="{BC19FDFE-1024-49A8-8856-0FA1AD182C30}"/>
                  </a:ext>
                </a:extLst>
              </p:cNvPr>
              <p:cNvCxnSpPr>
                <a:cxnSpLocks/>
              </p:cNvCxnSpPr>
              <p:nvPr/>
            </p:nvCxnSpPr>
            <p:spPr>
              <a:xfrm>
                <a:off x="5330110" y="2718619"/>
                <a:ext cx="1489790"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a:extLst>
                  <a:ext uri="{FF2B5EF4-FFF2-40B4-BE49-F238E27FC236}">
                    <a16:creationId xmlns:a16="http://schemas.microsoft.com/office/drawing/2014/main" id="{0DA8A8BF-5A87-47A2-BA3F-955A7C7B9E67}"/>
                  </a:ext>
                </a:extLst>
              </p:cNvPr>
              <p:cNvCxnSpPr>
                <a:cxnSpLocks/>
              </p:cNvCxnSpPr>
              <p:nvPr/>
            </p:nvCxnSpPr>
            <p:spPr>
              <a:xfrm>
                <a:off x="5008508" y="2816176"/>
                <a:ext cx="2133014" cy="0"/>
              </a:xfrm>
              <a:prstGeom prst="straightConnector1">
                <a:avLst/>
              </a:prstGeom>
              <a:ln>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0810059D-5529-44B4-9CE5-16027ABCDFC2}"/>
                  </a:ext>
                </a:extLst>
              </p:cNvPr>
              <p:cNvSpPr txBox="1"/>
              <p:nvPr/>
            </p:nvSpPr>
            <p:spPr>
              <a:xfrm>
                <a:off x="309679" y="2982466"/>
                <a:ext cx="1295356"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𝑇𝑖𝑚𝑒𝑠𝑡𝑒𝑝</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dirty="0" smtClean="0">
                          <a:latin typeface="Cambria Math" panose="02040503050406030204" pitchFamily="18" charset="0"/>
                        </a:rPr>
                        <m:t>𝑡</m:t>
                      </m:r>
                    </m:oMath>
                  </m:oMathPara>
                </a14:m>
                <a:endParaRPr lang="zh-TW" altLang="en-US" sz="1600" dirty="0"/>
              </a:p>
            </p:txBody>
          </p:sp>
        </mc:Choice>
        <mc:Fallback xmlns="">
          <p:sp>
            <p:nvSpPr>
              <p:cNvPr id="77" name="文字方塊 76">
                <a:extLst>
                  <a:ext uri="{FF2B5EF4-FFF2-40B4-BE49-F238E27FC236}">
                    <a16:creationId xmlns:a16="http://schemas.microsoft.com/office/drawing/2014/main" id="{0810059D-5529-44B4-9CE5-16027ABCDFC2}"/>
                  </a:ext>
                </a:extLst>
              </p:cNvPr>
              <p:cNvSpPr txBox="1">
                <a:spLocks noRot="1" noChangeAspect="1" noMove="1" noResize="1" noEditPoints="1" noAdjustHandles="1" noChangeArrowheads="1" noChangeShapeType="1" noTextEdit="1"/>
              </p:cNvSpPr>
              <p:nvPr/>
            </p:nvSpPr>
            <p:spPr>
              <a:xfrm>
                <a:off x="309679" y="2982466"/>
                <a:ext cx="1295356" cy="492443"/>
              </a:xfrm>
              <a:prstGeom prst="rect">
                <a:avLst/>
              </a:prstGeom>
              <a:blipFill>
                <a:blip r:embed="rId8"/>
                <a:stretch>
                  <a:fillRect b="-24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753500F2-82AB-47CA-9A5C-94552A36E8A6}"/>
                  </a:ext>
                </a:extLst>
              </p:cNvPr>
              <p:cNvSpPr txBox="1"/>
              <p:nvPr/>
            </p:nvSpPr>
            <p:spPr>
              <a:xfrm>
                <a:off x="296377" y="3655829"/>
                <a:ext cx="1295356"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𝐶𝑜𝑚𝑝𝑜𝑠𝑖𝑡𝑖𝑜𝑛𝑎𝑙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𝑐𝑙𝑎𝑠𝑠</m:t>
                      </m:r>
                      <m:r>
                        <a:rPr lang="en-US" altLang="zh-TW" sz="1600" b="0" i="1" smtClean="0">
                          <a:latin typeface="Cambria Math" panose="02040503050406030204" pitchFamily="18" charset="0"/>
                        </a:rPr>
                        <m:t> </m:t>
                      </m:r>
                      <m:r>
                        <a:rPr lang="en-US" altLang="zh-TW" sz="1600" b="0" i="1" smtClean="0">
                          <a:latin typeface="Cambria Math" panose="02040503050406030204" pitchFamily="18" charset="0"/>
                        </a:rPr>
                        <m:t>𝑙𝑎𝑏𝑒𝑙</m:t>
                      </m:r>
                      <m:r>
                        <a:rPr lang="en-US" altLang="zh-TW" sz="1600" b="0" i="1" smtClean="0">
                          <a:latin typeface="Cambria Math" panose="02040503050406030204" pitchFamily="18" charset="0"/>
                        </a:rPr>
                        <m:t> </m:t>
                      </m:r>
                    </m:oMath>
                  </m:oMathPara>
                </a14:m>
                <a:endParaRPr lang="en-US" altLang="zh-TW" sz="16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altLang="zh-TW" sz="1600" b="0" i="1" smtClean="0">
                          <a:latin typeface="Cambria Math" panose="02040503050406030204" pitchFamily="18" charset="0"/>
                        </a:rPr>
                        <m:t>𝐶</m:t>
                      </m:r>
                    </m:oMath>
                  </m:oMathPara>
                </a14:m>
                <a:endParaRPr lang="zh-TW" altLang="en-US" sz="1600" dirty="0"/>
              </a:p>
            </p:txBody>
          </p:sp>
        </mc:Choice>
        <mc:Fallback xmlns="">
          <p:sp>
            <p:nvSpPr>
              <p:cNvPr id="78" name="文字方塊 77">
                <a:extLst>
                  <a:ext uri="{FF2B5EF4-FFF2-40B4-BE49-F238E27FC236}">
                    <a16:creationId xmlns:a16="http://schemas.microsoft.com/office/drawing/2014/main" id="{753500F2-82AB-47CA-9A5C-94552A36E8A6}"/>
                  </a:ext>
                </a:extLst>
              </p:cNvPr>
              <p:cNvSpPr txBox="1">
                <a:spLocks noRot="1" noChangeAspect="1" noMove="1" noResize="1" noEditPoints="1" noAdjustHandles="1" noChangeArrowheads="1" noChangeShapeType="1" noTextEdit="1"/>
              </p:cNvSpPr>
              <p:nvPr/>
            </p:nvSpPr>
            <p:spPr>
              <a:xfrm>
                <a:off x="296377" y="3655829"/>
                <a:ext cx="1295356" cy="738664"/>
              </a:xfrm>
              <a:prstGeom prst="rect">
                <a:avLst/>
              </a:prstGeom>
              <a:blipFill>
                <a:blip r:embed="rId9"/>
                <a:stretch>
                  <a:fillRect l="-7547" r="-8962" b="-1653"/>
                </a:stretch>
              </a:blipFill>
            </p:spPr>
            <p:txBody>
              <a:bodyPr/>
              <a:lstStyle/>
              <a:p>
                <a:r>
                  <a:rPr lang="zh-TW" altLang="en-US">
                    <a:noFill/>
                  </a:rPr>
                  <a:t> </a:t>
                </a:r>
              </a:p>
            </p:txBody>
          </p:sp>
        </mc:Fallback>
      </mc:AlternateContent>
      <p:pic>
        <p:nvPicPr>
          <p:cNvPr id="58" name="圖片 57">
            <a:extLst>
              <a:ext uri="{FF2B5EF4-FFF2-40B4-BE49-F238E27FC236}">
                <a16:creationId xmlns:a16="http://schemas.microsoft.com/office/drawing/2014/main" id="{6FE84B07-B992-45A9-B6B1-FDFD46DE650A}"/>
              </a:ext>
            </a:extLst>
          </p:cNvPr>
          <p:cNvPicPr>
            <a:picLocks noChangeAspect="1"/>
          </p:cNvPicPr>
          <p:nvPr/>
        </p:nvPicPr>
        <p:blipFill rotWithShape="1">
          <a:blip r:embed="rId10"/>
          <a:srcRect l="1220" t="4575" r="27706"/>
          <a:stretch/>
        </p:blipFill>
        <p:spPr>
          <a:xfrm>
            <a:off x="4145423" y="3738442"/>
            <a:ext cx="4481139" cy="2727019"/>
          </a:xfrm>
          <a:prstGeom prst="rect">
            <a:avLst/>
          </a:prstGeom>
        </p:spPr>
      </p:pic>
      <p:pic>
        <p:nvPicPr>
          <p:cNvPr id="8" name="圖片 7">
            <a:extLst>
              <a:ext uri="{FF2B5EF4-FFF2-40B4-BE49-F238E27FC236}">
                <a16:creationId xmlns:a16="http://schemas.microsoft.com/office/drawing/2014/main" id="{2886C8D3-A5AD-404A-9D61-B58A6833C3A2}"/>
              </a:ext>
            </a:extLst>
          </p:cNvPr>
          <p:cNvPicPr>
            <a:picLocks noChangeAspect="1"/>
          </p:cNvPicPr>
          <p:nvPr/>
        </p:nvPicPr>
        <p:blipFill>
          <a:blip r:embed="rId11"/>
          <a:stretch>
            <a:fillRect/>
          </a:stretch>
        </p:blipFill>
        <p:spPr>
          <a:xfrm>
            <a:off x="685939" y="1948654"/>
            <a:ext cx="674736" cy="776584"/>
          </a:xfrm>
          <a:prstGeom prst="rect">
            <a:avLst/>
          </a:prstGeom>
        </p:spPr>
      </p:pic>
      <p:cxnSp>
        <p:nvCxnSpPr>
          <p:cNvPr id="63" name="直線單箭頭接點 62">
            <a:extLst>
              <a:ext uri="{FF2B5EF4-FFF2-40B4-BE49-F238E27FC236}">
                <a16:creationId xmlns:a16="http://schemas.microsoft.com/office/drawing/2014/main" id="{1B326E99-1F1C-4277-8FE8-1E86C677ED5B}"/>
              </a:ext>
            </a:extLst>
          </p:cNvPr>
          <p:cNvCxnSpPr>
            <a:cxnSpLocks/>
            <a:stCxn id="22" idx="3"/>
            <a:endCxn id="72" idx="1"/>
          </p:cNvCxnSpPr>
          <p:nvPr/>
        </p:nvCxnSpPr>
        <p:spPr>
          <a:xfrm>
            <a:off x="5767891" y="2335158"/>
            <a:ext cx="1236205" cy="49424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流程圖: 替代程序 67">
                <a:extLst>
                  <a:ext uri="{FF2B5EF4-FFF2-40B4-BE49-F238E27FC236}">
                    <a16:creationId xmlns:a16="http://schemas.microsoft.com/office/drawing/2014/main" id="{1BFA0877-A900-4FA0-B8E7-EEF4F4E37FA5}"/>
                  </a:ext>
                </a:extLst>
              </p:cNvPr>
              <p:cNvSpPr/>
              <p:nvPr/>
            </p:nvSpPr>
            <p:spPr>
              <a:xfrm>
                <a:off x="7004096" y="1400351"/>
                <a:ext cx="1511386" cy="689894"/>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Conditional </a:t>
                </a:r>
              </a:p>
              <a:p>
                <a:pPr algn="ctr"/>
                <a:r>
                  <a:rPr lang="en-US" altLang="zh-TW" sz="1400" dirty="0">
                    <a:solidFill>
                      <a:schemeClr val="tx1"/>
                    </a:solidFill>
                  </a:rPr>
                  <a:t>noise</a:t>
                </a:r>
              </a:p>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𝜖</m:t>
                          </m:r>
                        </m:e>
                        <m:sub>
                          <m:r>
                            <m:rPr>
                              <m:sty m:val="p"/>
                            </m:rPr>
                            <a:rPr lang="en-US" altLang="zh-TW" sz="1400" b="0" i="1" smtClean="0">
                              <a:solidFill>
                                <a:schemeClr val="tx1"/>
                              </a:solidFill>
                              <a:latin typeface="Cambria Math" panose="02040503050406030204" pitchFamily="18" charset="0"/>
                              <a:ea typeface="Cambria Math" panose="02040503050406030204" pitchFamily="18" charset="0"/>
                            </a:rPr>
                            <m:t>θ</m:t>
                          </m:r>
                        </m:sub>
                      </m:sSub>
                      <m:r>
                        <a:rPr lang="en-US" altLang="zh-TW" sz="1400" b="0" i="1"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𝑥</m:t>
                          </m:r>
                        </m:e>
                        <m:sub>
                          <m:r>
                            <a:rPr lang="en-US" altLang="zh-TW" sz="1400" b="0" i="1" smtClean="0">
                              <a:solidFill>
                                <a:schemeClr val="tx1"/>
                              </a:solidFill>
                              <a:latin typeface="Cambria Math" panose="02040503050406030204" pitchFamily="18" charset="0"/>
                              <a:ea typeface="Cambria Math" panose="02040503050406030204" pitchFamily="18" charset="0"/>
                            </a:rPr>
                            <m:t>𝑡</m:t>
                          </m:r>
                        </m:sub>
                      </m:sSub>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𝑡</m:t>
                      </m:r>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𝑦</m:t>
                      </m:r>
                      <m:r>
                        <a:rPr lang="en-US" altLang="zh-TW" sz="1400" b="0" i="1" smtClean="0">
                          <a:solidFill>
                            <a:schemeClr val="tx1"/>
                          </a:solidFill>
                          <a:latin typeface="Cambria Math" panose="02040503050406030204" pitchFamily="18" charset="0"/>
                          <a:ea typeface="Cambria Math" panose="02040503050406030204" pitchFamily="18" charset="0"/>
                        </a:rPr>
                        <m:t>)</m:t>
                      </m:r>
                    </m:oMath>
                  </m:oMathPara>
                </a14:m>
                <a:endParaRPr lang="zh-TW" altLang="en-US" sz="1400" dirty="0">
                  <a:solidFill>
                    <a:schemeClr val="tx1"/>
                  </a:solidFill>
                </a:endParaRPr>
              </a:p>
            </p:txBody>
          </p:sp>
        </mc:Choice>
        <mc:Fallback xmlns="">
          <p:sp>
            <p:nvSpPr>
              <p:cNvPr id="68" name="流程圖: 替代程序 67">
                <a:extLst>
                  <a:ext uri="{FF2B5EF4-FFF2-40B4-BE49-F238E27FC236}">
                    <a16:creationId xmlns:a16="http://schemas.microsoft.com/office/drawing/2014/main" id="{1BFA0877-A900-4FA0-B8E7-EEF4F4E37FA5}"/>
                  </a:ext>
                </a:extLst>
              </p:cNvPr>
              <p:cNvSpPr>
                <a:spLocks noRot="1" noChangeAspect="1" noMove="1" noResize="1" noEditPoints="1" noAdjustHandles="1" noChangeArrowheads="1" noChangeShapeType="1" noTextEdit="1"/>
              </p:cNvSpPr>
              <p:nvPr/>
            </p:nvSpPr>
            <p:spPr>
              <a:xfrm>
                <a:off x="7004096" y="1400351"/>
                <a:ext cx="1511386" cy="689894"/>
              </a:xfrm>
              <a:prstGeom prst="flowChartAlternateProcess">
                <a:avLst/>
              </a:prstGeom>
              <a:blipFill>
                <a:blip r:embed="rId12"/>
                <a:stretch>
                  <a:fillRect t="-2564" b="-5128"/>
                </a:stretch>
              </a:blipFill>
              <a:ln>
                <a:solidFill>
                  <a:schemeClr val="accent4">
                    <a:lumMod val="60000"/>
                    <a:lumOff val="40000"/>
                  </a:schemeClr>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流程圖: 替代程序 71">
                <a:extLst>
                  <a:ext uri="{FF2B5EF4-FFF2-40B4-BE49-F238E27FC236}">
                    <a16:creationId xmlns:a16="http://schemas.microsoft.com/office/drawing/2014/main" id="{D563C7A6-72AF-4EDA-BA32-889ABB21D89A}"/>
                  </a:ext>
                </a:extLst>
              </p:cNvPr>
              <p:cNvSpPr/>
              <p:nvPr/>
            </p:nvSpPr>
            <p:spPr>
              <a:xfrm>
                <a:off x="7004096" y="2484457"/>
                <a:ext cx="1511387" cy="689893"/>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solidFill>
                      <a:schemeClr val="tx1"/>
                    </a:solidFill>
                  </a:rPr>
                  <a:t>Unconditional </a:t>
                </a:r>
              </a:p>
              <a:p>
                <a:pPr algn="ctr"/>
                <a:r>
                  <a:rPr lang="en-US" altLang="zh-TW" sz="1400" dirty="0">
                    <a:solidFill>
                      <a:schemeClr val="tx1"/>
                    </a:solidFill>
                  </a:rPr>
                  <a:t>noise</a:t>
                </a:r>
              </a:p>
              <a:p>
                <a:pPr algn="ctr"/>
                <a14:m>
                  <m:oMathPara xmlns:m="http://schemas.openxmlformats.org/officeDocument/2006/math">
                    <m:oMathParaPr>
                      <m:jc m:val="centerGroup"/>
                    </m:oMathParaPr>
                    <m:oMath xmlns:m="http://schemas.openxmlformats.org/officeDocument/2006/math">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𝜖</m:t>
                          </m:r>
                        </m:e>
                        <m:sub>
                          <m:r>
                            <m:rPr>
                              <m:sty m:val="p"/>
                            </m:rPr>
                            <a:rPr lang="en-US" altLang="zh-TW" sz="1400" b="0" i="1" smtClean="0">
                              <a:solidFill>
                                <a:schemeClr val="tx1"/>
                              </a:solidFill>
                              <a:latin typeface="Cambria Math" panose="02040503050406030204" pitchFamily="18" charset="0"/>
                              <a:ea typeface="Cambria Math" panose="02040503050406030204" pitchFamily="18" charset="0"/>
                            </a:rPr>
                            <m:t>θ</m:t>
                          </m:r>
                        </m:sub>
                      </m:sSub>
                      <m:r>
                        <a:rPr lang="en-US" altLang="zh-TW" sz="1400" b="0" i="1" smtClean="0">
                          <a:solidFill>
                            <a:schemeClr val="tx1"/>
                          </a:solidFill>
                          <a:latin typeface="Cambria Math" panose="02040503050406030204" pitchFamily="18" charset="0"/>
                          <a:ea typeface="Cambria Math" panose="02040503050406030204" pitchFamily="18" charset="0"/>
                        </a:rPr>
                        <m:t>(</m:t>
                      </m:r>
                      <m:sSub>
                        <m:sSubPr>
                          <m:ctrlPr>
                            <a:rPr lang="en-US" altLang="zh-TW" sz="1400" b="0" i="1" smtClean="0">
                              <a:solidFill>
                                <a:schemeClr val="tx1"/>
                              </a:solidFill>
                              <a:latin typeface="Cambria Math" panose="02040503050406030204" pitchFamily="18" charset="0"/>
                              <a:ea typeface="Cambria Math" panose="02040503050406030204" pitchFamily="18" charset="0"/>
                            </a:rPr>
                          </m:ctrlPr>
                        </m:sSubPr>
                        <m:e>
                          <m:r>
                            <a:rPr lang="en-US" altLang="zh-TW" sz="1400" b="0" i="1" smtClean="0">
                              <a:solidFill>
                                <a:schemeClr val="tx1"/>
                              </a:solidFill>
                              <a:latin typeface="Cambria Math" panose="02040503050406030204" pitchFamily="18" charset="0"/>
                              <a:ea typeface="Cambria Math" panose="02040503050406030204" pitchFamily="18" charset="0"/>
                            </a:rPr>
                            <m:t>𝑥</m:t>
                          </m:r>
                        </m:e>
                        <m:sub>
                          <m:r>
                            <a:rPr lang="en-US" altLang="zh-TW" sz="1400" b="0" i="1" smtClean="0">
                              <a:solidFill>
                                <a:schemeClr val="tx1"/>
                              </a:solidFill>
                              <a:latin typeface="Cambria Math" panose="02040503050406030204" pitchFamily="18" charset="0"/>
                              <a:ea typeface="Cambria Math" panose="02040503050406030204" pitchFamily="18" charset="0"/>
                            </a:rPr>
                            <m:t>𝑡</m:t>
                          </m:r>
                        </m:sub>
                      </m:sSub>
                      <m:r>
                        <a:rPr lang="en-US" altLang="zh-TW" sz="1400" b="0" i="1" smtClean="0">
                          <a:solidFill>
                            <a:schemeClr val="tx1"/>
                          </a:solidFill>
                          <a:latin typeface="Cambria Math" panose="02040503050406030204" pitchFamily="18" charset="0"/>
                          <a:ea typeface="Cambria Math" panose="02040503050406030204" pitchFamily="18" charset="0"/>
                        </a:rPr>
                        <m:t>, </m:t>
                      </m:r>
                      <m:r>
                        <a:rPr lang="en-US" altLang="zh-TW" sz="1400" b="0" i="1" smtClean="0">
                          <a:solidFill>
                            <a:schemeClr val="tx1"/>
                          </a:solidFill>
                          <a:latin typeface="Cambria Math" panose="02040503050406030204" pitchFamily="18" charset="0"/>
                          <a:ea typeface="Cambria Math" panose="02040503050406030204" pitchFamily="18" charset="0"/>
                        </a:rPr>
                        <m:t>𝑡</m:t>
                      </m:r>
                      <m:r>
                        <a:rPr lang="en-US" altLang="zh-TW" sz="1400" b="0" i="1" smtClean="0">
                          <a:solidFill>
                            <a:schemeClr val="tx1"/>
                          </a:solidFill>
                          <a:latin typeface="Cambria Math" panose="02040503050406030204" pitchFamily="18" charset="0"/>
                          <a:ea typeface="Cambria Math" panose="02040503050406030204" pitchFamily="18" charset="0"/>
                        </a:rPr>
                        <m:t>)</m:t>
                      </m:r>
                    </m:oMath>
                  </m:oMathPara>
                </a14:m>
                <a:endParaRPr lang="zh-TW" altLang="en-US" sz="1400" dirty="0">
                  <a:solidFill>
                    <a:schemeClr val="tx1"/>
                  </a:solidFill>
                </a:endParaRPr>
              </a:p>
            </p:txBody>
          </p:sp>
        </mc:Choice>
        <mc:Fallback xmlns="">
          <p:sp>
            <p:nvSpPr>
              <p:cNvPr id="72" name="流程圖: 替代程序 71">
                <a:extLst>
                  <a:ext uri="{FF2B5EF4-FFF2-40B4-BE49-F238E27FC236}">
                    <a16:creationId xmlns:a16="http://schemas.microsoft.com/office/drawing/2014/main" id="{D563C7A6-72AF-4EDA-BA32-889ABB21D89A}"/>
                  </a:ext>
                </a:extLst>
              </p:cNvPr>
              <p:cNvSpPr>
                <a:spLocks noRot="1" noChangeAspect="1" noMove="1" noResize="1" noEditPoints="1" noAdjustHandles="1" noChangeArrowheads="1" noChangeShapeType="1" noTextEdit="1"/>
              </p:cNvSpPr>
              <p:nvPr/>
            </p:nvSpPr>
            <p:spPr>
              <a:xfrm>
                <a:off x="7004096" y="2484457"/>
                <a:ext cx="1511387" cy="689893"/>
              </a:xfrm>
              <a:prstGeom prst="flowChartAlternateProcess">
                <a:avLst/>
              </a:prstGeom>
              <a:blipFill>
                <a:blip r:embed="rId13"/>
                <a:stretch>
                  <a:fillRect t="-3419" b="-5128"/>
                </a:stretch>
              </a:blipFill>
              <a:ln>
                <a:solidFill>
                  <a:schemeClr val="accent4">
                    <a:lumMod val="60000"/>
                    <a:lumOff val="40000"/>
                  </a:schemeClr>
                </a:solidFill>
              </a:ln>
            </p:spPr>
            <p:txBody>
              <a:bodyPr/>
              <a:lstStyle/>
              <a:p>
                <a:r>
                  <a:rPr lang="zh-TW" altLang="en-US">
                    <a:noFill/>
                  </a:rPr>
                  <a:t> </a:t>
                </a:r>
              </a:p>
            </p:txBody>
          </p:sp>
        </mc:Fallback>
      </mc:AlternateContent>
      <p:cxnSp>
        <p:nvCxnSpPr>
          <p:cNvPr id="21" name="接點: 肘形 20">
            <a:extLst>
              <a:ext uri="{FF2B5EF4-FFF2-40B4-BE49-F238E27FC236}">
                <a16:creationId xmlns:a16="http://schemas.microsoft.com/office/drawing/2014/main" id="{140316D0-4C9E-4E49-A193-5B64FF07186F}"/>
              </a:ext>
            </a:extLst>
          </p:cNvPr>
          <p:cNvCxnSpPr>
            <a:stCxn id="77" idx="3"/>
            <a:endCxn id="22" idx="1"/>
          </p:cNvCxnSpPr>
          <p:nvPr/>
        </p:nvCxnSpPr>
        <p:spPr>
          <a:xfrm flipV="1">
            <a:off x="1605035" y="2335158"/>
            <a:ext cx="1562531" cy="893530"/>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9B8B8F54-8458-4BE6-8F80-E8B99836D8D2}"/>
              </a:ext>
            </a:extLst>
          </p:cNvPr>
          <p:cNvCxnSpPr>
            <a:cxnSpLocks/>
            <a:stCxn id="78" idx="3"/>
            <a:endCxn id="22" idx="1"/>
          </p:cNvCxnSpPr>
          <p:nvPr/>
        </p:nvCxnSpPr>
        <p:spPr>
          <a:xfrm flipV="1">
            <a:off x="1591733" y="2335158"/>
            <a:ext cx="1575833" cy="1690003"/>
          </a:xfrm>
          <a:prstGeom prst="bentConnector3">
            <a:avLst>
              <a:gd name="adj1" fmla="val 5048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a:extLst>
              <a:ext uri="{FF2B5EF4-FFF2-40B4-BE49-F238E27FC236}">
                <a16:creationId xmlns:a16="http://schemas.microsoft.com/office/drawing/2014/main" id="{253A4280-A5FF-4674-A367-965297DF5C52}"/>
              </a:ext>
            </a:extLst>
          </p:cNvPr>
          <p:cNvCxnSpPr>
            <a:cxnSpLocks/>
            <a:stCxn id="68" idx="3"/>
          </p:cNvCxnSpPr>
          <p:nvPr/>
        </p:nvCxnSpPr>
        <p:spPr>
          <a:xfrm>
            <a:off x="8515482" y="1745298"/>
            <a:ext cx="838068" cy="53483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a:extLst>
              <a:ext uri="{FF2B5EF4-FFF2-40B4-BE49-F238E27FC236}">
                <a16:creationId xmlns:a16="http://schemas.microsoft.com/office/drawing/2014/main" id="{4D7652AB-B106-4E37-A1E1-B03CB55A0C1A}"/>
              </a:ext>
            </a:extLst>
          </p:cNvPr>
          <p:cNvCxnSpPr>
            <a:cxnSpLocks/>
            <a:stCxn id="72" idx="3"/>
          </p:cNvCxnSpPr>
          <p:nvPr/>
        </p:nvCxnSpPr>
        <p:spPr>
          <a:xfrm flipV="1">
            <a:off x="8515483" y="2336946"/>
            <a:ext cx="838067" cy="4924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流程圖: 替代程序 111">
            <a:extLst>
              <a:ext uri="{FF2B5EF4-FFF2-40B4-BE49-F238E27FC236}">
                <a16:creationId xmlns:a16="http://schemas.microsoft.com/office/drawing/2014/main" id="{F460CCD7-D6BF-4121-8D0E-F34FBC4347BA}"/>
              </a:ext>
            </a:extLst>
          </p:cNvPr>
          <p:cNvSpPr/>
          <p:nvPr/>
        </p:nvSpPr>
        <p:spPr>
          <a:xfrm>
            <a:off x="9384986" y="2090245"/>
            <a:ext cx="366701" cy="394212"/>
          </a:xfrm>
          <a:prstGeom prst="flowChartAlternateProcess">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TW" sz="1400" b="0" dirty="0">
              <a:solidFill>
                <a:schemeClr val="tx1"/>
              </a:solidFill>
            </a:endParaRPr>
          </a:p>
        </p:txBody>
      </p:sp>
      <mc:AlternateContent xmlns:mc="http://schemas.openxmlformats.org/markup-compatibility/2006" xmlns:a14="http://schemas.microsoft.com/office/drawing/2010/main">
        <mc:Choice Requires="a14">
          <p:sp>
            <p:nvSpPr>
              <p:cNvPr id="114" name="文字方塊 113">
                <a:extLst>
                  <a:ext uri="{FF2B5EF4-FFF2-40B4-BE49-F238E27FC236}">
                    <a16:creationId xmlns:a16="http://schemas.microsoft.com/office/drawing/2014/main" id="{4C592DE9-7434-4AAC-9635-FCC3612E2C00}"/>
                  </a:ext>
                </a:extLst>
              </p:cNvPr>
              <p:cNvSpPr txBox="1"/>
              <p:nvPr/>
            </p:nvSpPr>
            <p:spPr>
              <a:xfrm>
                <a:off x="9370816" y="2085814"/>
                <a:ext cx="37919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0" i="1" dirty="0" smtClean="0">
                              <a:solidFill>
                                <a:schemeClr val="tx1"/>
                              </a:solidFill>
                              <a:latin typeface="Cambria Math" panose="02040503050406030204" pitchFamily="18" charset="0"/>
                            </a:rPr>
                          </m:ctrlPr>
                        </m:sSubPr>
                        <m:e>
                          <m:acc>
                            <m:accPr>
                              <m:chr m:val="̃"/>
                              <m:ctrlPr>
                                <a:rPr lang="en-US" altLang="zh-TW" b="0" i="1" dirty="0">
                                  <a:solidFill>
                                    <a:schemeClr val="tx1"/>
                                  </a:solidFill>
                                  <a:latin typeface="Cambria Math" panose="02040503050406030204" pitchFamily="18" charset="0"/>
                                </a:rPr>
                              </m:ctrlPr>
                            </m:accPr>
                            <m:e>
                              <m:r>
                                <a:rPr lang="en-US" altLang="zh-TW" b="0" i="1" dirty="0">
                                  <a:solidFill>
                                    <a:schemeClr val="tx1"/>
                                  </a:solidFill>
                                  <a:latin typeface="Cambria Math" panose="02040503050406030204" pitchFamily="18" charset="0"/>
                                </a:rPr>
                                <m:t>𝜖</m:t>
                              </m:r>
                            </m:e>
                          </m:acc>
                        </m:e>
                        <m:sub>
                          <m:r>
                            <a:rPr lang="en-US" altLang="zh-TW" b="0" i="1" dirty="0" smtClean="0">
                              <a:solidFill>
                                <a:schemeClr val="tx1"/>
                              </a:solidFill>
                              <a:latin typeface="Cambria Math" panose="02040503050406030204" pitchFamily="18" charset="0"/>
                            </a:rPr>
                            <m:t>𝜃</m:t>
                          </m:r>
                        </m:sub>
                      </m:sSub>
                    </m:oMath>
                  </m:oMathPara>
                </a14:m>
                <a:endParaRPr lang="zh-TW" altLang="en-US" dirty="0"/>
              </a:p>
            </p:txBody>
          </p:sp>
        </mc:Choice>
        <mc:Fallback xmlns="">
          <p:sp>
            <p:nvSpPr>
              <p:cNvPr id="114" name="文字方塊 113">
                <a:extLst>
                  <a:ext uri="{FF2B5EF4-FFF2-40B4-BE49-F238E27FC236}">
                    <a16:creationId xmlns:a16="http://schemas.microsoft.com/office/drawing/2014/main" id="{4C592DE9-7434-4AAC-9635-FCC3612E2C00}"/>
                  </a:ext>
                </a:extLst>
              </p:cNvPr>
              <p:cNvSpPr txBox="1">
                <a:spLocks noRot="1" noChangeAspect="1" noMove="1" noResize="1" noEditPoints="1" noAdjustHandles="1" noChangeArrowheads="1" noChangeShapeType="1" noTextEdit="1"/>
              </p:cNvSpPr>
              <p:nvPr/>
            </p:nvSpPr>
            <p:spPr>
              <a:xfrm>
                <a:off x="9370816" y="2085814"/>
                <a:ext cx="379199" cy="369332"/>
              </a:xfrm>
              <a:prstGeom prst="rect">
                <a:avLst/>
              </a:prstGeom>
              <a:blipFill>
                <a:blip r:embed="rId14"/>
                <a:stretch>
                  <a:fillRect r="-19355" b="-1639"/>
                </a:stretch>
              </a:blipFill>
            </p:spPr>
            <p:txBody>
              <a:bodyPr/>
              <a:lstStyle/>
              <a:p>
                <a:r>
                  <a:rPr lang="zh-TW" altLang="en-US">
                    <a:noFill/>
                  </a:rPr>
                  <a:t> </a:t>
                </a:r>
              </a:p>
            </p:txBody>
          </p:sp>
        </mc:Fallback>
      </mc:AlternateContent>
      <p:cxnSp>
        <p:nvCxnSpPr>
          <p:cNvPr id="115" name="直線單箭頭接點 114">
            <a:extLst>
              <a:ext uri="{FF2B5EF4-FFF2-40B4-BE49-F238E27FC236}">
                <a16:creationId xmlns:a16="http://schemas.microsoft.com/office/drawing/2014/main" id="{07789E2D-C1BE-40C5-9DB4-95843D60BA20}"/>
              </a:ext>
            </a:extLst>
          </p:cNvPr>
          <p:cNvCxnSpPr>
            <a:cxnSpLocks/>
            <a:stCxn id="114" idx="3"/>
          </p:cNvCxnSpPr>
          <p:nvPr/>
        </p:nvCxnSpPr>
        <p:spPr>
          <a:xfrm>
            <a:off x="9750015" y="2270480"/>
            <a:ext cx="135613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1" name="文字方塊 120">
                <a:extLst>
                  <a:ext uri="{FF2B5EF4-FFF2-40B4-BE49-F238E27FC236}">
                    <a16:creationId xmlns:a16="http://schemas.microsoft.com/office/drawing/2014/main" id="{D0BD9D41-9156-4204-A8D1-20DE7284E0A3}"/>
                  </a:ext>
                </a:extLst>
              </p:cNvPr>
              <p:cNvSpPr txBox="1"/>
              <p:nvPr/>
            </p:nvSpPr>
            <p:spPr>
              <a:xfrm>
                <a:off x="11106150" y="2056974"/>
                <a:ext cx="6569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𝑡</m:t>
                          </m:r>
                          <m:r>
                            <a:rPr lang="en-US" altLang="zh-TW" sz="2400" b="0" i="1" smtClean="0">
                              <a:latin typeface="Cambria Math" panose="02040503050406030204" pitchFamily="18" charset="0"/>
                            </a:rPr>
                            <m:t>−1</m:t>
                          </m:r>
                        </m:sub>
                      </m:sSub>
                    </m:oMath>
                  </m:oMathPara>
                </a14:m>
                <a:endParaRPr lang="zh-TW" altLang="en-US" sz="2400" dirty="0"/>
              </a:p>
            </p:txBody>
          </p:sp>
        </mc:Choice>
        <mc:Fallback xmlns="">
          <p:sp>
            <p:nvSpPr>
              <p:cNvPr id="121" name="文字方塊 120">
                <a:extLst>
                  <a:ext uri="{FF2B5EF4-FFF2-40B4-BE49-F238E27FC236}">
                    <a16:creationId xmlns:a16="http://schemas.microsoft.com/office/drawing/2014/main" id="{D0BD9D41-9156-4204-A8D1-20DE7284E0A3}"/>
                  </a:ext>
                </a:extLst>
              </p:cNvPr>
              <p:cNvSpPr txBox="1">
                <a:spLocks noRot="1" noChangeAspect="1" noMove="1" noResize="1" noEditPoints="1" noAdjustHandles="1" noChangeArrowheads="1" noChangeShapeType="1" noTextEdit="1"/>
              </p:cNvSpPr>
              <p:nvPr/>
            </p:nvSpPr>
            <p:spPr>
              <a:xfrm>
                <a:off x="11106150" y="2056974"/>
                <a:ext cx="656975" cy="369332"/>
              </a:xfrm>
              <a:prstGeom prst="rect">
                <a:avLst/>
              </a:prstGeom>
              <a:blipFill>
                <a:blip r:embed="rId15"/>
                <a:stretch>
                  <a:fillRect l="-5556" r="-2778" b="-1639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DDA4E5D5-3493-4A6E-B214-AA9D26E3A0EC}"/>
                  </a:ext>
                </a:extLst>
              </p:cNvPr>
              <p:cNvSpPr txBox="1"/>
              <p:nvPr/>
            </p:nvSpPr>
            <p:spPr>
              <a:xfrm>
                <a:off x="8626562" y="3471747"/>
                <a:ext cx="3660920" cy="4900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1000" i="1" smtClean="0">
                              <a:latin typeface="Cambria Math" panose="02040503050406030204" pitchFamily="18" charset="0"/>
                            </a:rPr>
                          </m:ctrlPr>
                        </m:sSubPr>
                        <m:e>
                          <m:r>
                            <a:rPr lang="zh-TW" altLang="en-US" sz="1000" i="1">
                              <a:latin typeface="Cambria Math" panose="02040503050406030204" pitchFamily="18" charset="0"/>
                            </a:rPr>
                            <m:t>𝑥</m:t>
                          </m:r>
                        </m:e>
                        <m:sub>
                          <m:r>
                            <a:rPr lang="zh-TW" altLang="en-US" sz="1000" i="1">
                              <a:latin typeface="Cambria Math" panose="02040503050406030204" pitchFamily="18" charset="0"/>
                            </a:rPr>
                            <m:t>𝑡</m:t>
                          </m:r>
                          <m:r>
                            <a:rPr lang="en-US" altLang="zh-TW" sz="1000" b="0" i="1" smtClean="0">
                              <a:latin typeface="Cambria Math" panose="02040503050406030204" pitchFamily="18" charset="0"/>
                            </a:rPr>
                            <m:t>−1</m:t>
                          </m:r>
                        </m:sub>
                      </m:sSub>
                      <m:r>
                        <a:rPr lang="en-US" altLang="zh-TW" sz="1000" b="0" i="1" smtClean="0">
                          <a:latin typeface="Cambria Math" panose="02040503050406030204" pitchFamily="18" charset="0"/>
                        </a:rPr>
                        <m:t>=</m:t>
                      </m:r>
                      <m:rad>
                        <m:radPr>
                          <m:degHide m:val="on"/>
                          <m:ctrlPr>
                            <a:rPr lang="zh-TW" altLang="en-US" sz="1000" i="1" smtClean="0">
                              <a:solidFill>
                                <a:schemeClr val="tx1"/>
                              </a:solidFill>
                              <a:latin typeface="Cambria Math" panose="02040503050406030204" pitchFamily="18" charset="0"/>
                            </a:rPr>
                          </m:ctrlPr>
                        </m:radPr>
                        <m:deg/>
                        <m:e>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𝛼</m:t>
                              </m:r>
                            </m:e>
                            <m:sub>
                              <m:r>
                                <a:rPr lang="zh-TW" altLang="en-US" sz="1000" i="1">
                                  <a:solidFill>
                                    <a:schemeClr val="tx1"/>
                                  </a:solidFill>
                                  <a:latin typeface="Cambria Math" panose="02040503050406030204" pitchFamily="18" charset="0"/>
                                </a:rPr>
                                <m:t>𝑡</m:t>
                              </m:r>
                              <m:r>
                                <a:rPr lang="zh-TW" altLang="en-US" sz="1000" i="0">
                                  <a:solidFill>
                                    <a:schemeClr val="tx1"/>
                                  </a:solidFill>
                                  <a:latin typeface="Cambria Math" panose="02040503050406030204" pitchFamily="18" charset="0"/>
                                </a:rPr>
                                <m:t>−1</m:t>
                              </m:r>
                            </m:sub>
                          </m:sSub>
                        </m:e>
                      </m:rad>
                      <m:d>
                        <m:dPr>
                          <m:ctrlPr>
                            <a:rPr lang="zh-TW" altLang="en-US" sz="1000" i="1">
                              <a:solidFill>
                                <a:schemeClr val="tx1"/>
                              </a:solidFill>
                              <a:latin typeface="Cambria Math" panose="02040503050406030204" pitchFamily="18" charset="0"/>
                            </a:rPr>
                          </m:ctrlPr>
                        </m:dPr>
                        <m:e>
                          <m:f>
                            <m:fPr>
                              <m:ctrlPr>
                                <a:rPr lang="zh-TW" altLang="en-US" sz="1000" i="1">
                                  <a:solidFill>
                                    <a:schemeClr val="tx1"/>
                                  </a:solidFill>
                                  <a:latin typeface="Cambria Math" panose="02040503050406030204" pitchFamily="18" charset="0"/>
                                </a:rPr>
                              </m:ctrlPr>
                            </m:fPr>
                            <m:num>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𝑥</m:t>
                                  </m:r>
                                </m:e>
                                <m:sub>
                                  <m:r>
                                    <a:rPr lang="zh-TW" altLang="en-US" sz="1000" i="1">
                                      <a:solidFill>
                                        <a:schemeClr val="tx1"/>
                                      </a:solidFill>
                                      <a:latin typeface="Cambria Math" panose="02040503050406030204" pitchFamily="18" charset="0"/>
                                    </a:rPr>
                                    <m:t>𝑡</m:t>
                                  </m:r>
                                </m:sub>
                              </m:sSub>
                              <m:r>
                                <a:rPr lang="zh-TW" altLang="en-US" sz="1000" i="0">
                                  <a:solidFill>
                                    <a:schemeClr val="tx1"/>
                                  </a:solidFill>
                                  <a:latin typeface="Cambria Math" panose="02040503050406030204" pitchFamily="18" charset="0"/>
                                </a:rPr>
                                <m:t>−</m:t>
                              </m:r>
                              <m:rad>
                                <m:radPr>
                                  <m:degHide m:val="on"/>
                                  <m:ctrlPr>
                                    <a:rPr lang="zh-TW" altLang="en-US" sz="1000" i="1">
                                      <a:solidFill>
                                        <a:schemeClr val="tx1"/>
                                      </a:solidFill>
                                      <a:latin typeface="Cambria Math" panose="02040503050406030204" pitchFamily="18" charset="0"/>
                                    </a:rPr>
                                  </m:ctrlPr>
                                </m:radPr>
                                <m:deg/>
                                <m:e>
                                  <m:r>
                                    <a:rPr lang="zh-TW" altLang="en-US" sz="1000" i="0">
                                      <a:solidFill>
                                        <a:schemeClr val="tx1"/>
                                      </a:solidFill>
                                      <a:latin typeface="Cambria Math" panose="02040503050406030204" pitchFamily="18" charset="0"/>
                                    </a:rPr>
                                    <m:t>1−</m:t>
                                  </m:r>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𝛼</m:t>
                                      </m:r>
                                    </m:e>
                                    <m:sub>
                                      <m:r>
                                        <a:rPr lang="zh-TW" altLang="en-US" sz="1000" i="1">
                                          <a:solidFill>
                                            <a:schemeClr val="tx1"/>
                                          </a:solidFill>
                                          <a:latin typeface="Cambria Math" panose="02040503050406030204" pitchFamily="18" charset="0"/>
                                        </a:rPr>
                                        <m:t>𝑡</m:t>
                                      </m:r>
                                    </m:sub>
                                  </m:sSub>
                                </m:e>
                              </m:rad>
                              <m:sSub>
                                <m:sSubPr>
                                  <m:ctrlPr>
                                    <a:rPr lang="zh-TW" altLang="en-US" sz="1000" i="1">
                                      <a:solidFill>
                                        <a:schemeClr val="tx1"/>
                                      </a:solidFill>
                                      <a:latin typeface="Cambria Math" panose="02040503050406030204" pitchFamily="18" charset="0"/>
                                    </a:rPr>
                                  </m:ctrlPr>
                                </m:sSubPr>
                                <m:e>
                                  <m:acc>
                                    <m:accPr>
                                      <m:chr m:val="̃"/>
                                      <m:ctrlPr>
                                        <a:rPr lang="zh-TW" altLang="en-US" sz="1000" i="1">
                                          <a:solidFill>
                                            <a:schemeClr val="tx1"/>
                                          </a:solidFill>
                                          <a:latin typeface="Cambria Math" panose="02040503050406030204" pitchFamily="18" charset="0"/>
                                        </a:rPr>
                                      </m:ctrlPr>
                                    </m:accPr>
                                    <m:e>
                                      <m:r>
                                        <a:rPr lang="zh-TW" altLang="en-US" sz="1000" i="1">
                                          <a:solidFill>
                                            <a:schemeClr val="tx1"/>
                                          </a:solidFill>
                                          <a:latin typeface="Cambria Math" panose="02040503050406030204" pitchFamily="18" charset="0"/>
                                        </a:rPr>
                                        <m:t>𝜖</m:t>
                                      </m:r>
                                    </m:e>
                                  </m:acc>
                                </m:e>
                                <m:sub>
                                  <m:r>
                                    <a:rPr lang="en-US" altLang="zh-TW" sz="1000" i="1" dirty="0">
                                      <a:latin typeface="Cambria Math" panose="02040503050406030204" pitchFamily="18" charset="0"/>
                                    </a:rPr>
                                    <m:t>𝜃</m:t>
                                  </m:r>
                                </m:sub>
                              </m:sSub>
                            </m:num>
                            <m:den>
                              <m:rad>
                                <m:radPr>
                                  <m:degHide m:val="on"/>
                                  <m:ctrlPr>
                                    <a:rPr lang="zh-TW" altLang="en-US" sz="1000" i="1">
                                      <a:solidFill>
                                        <a:schemeClr val="tx1"/>
                                      </a:solidFill>
                                      <a:latin typeface="Cambria Math" panose="02040503050406030204" pitchFamily="18" charset="0"/>
                                    </a:rPr>
                                  </m:ctrlPr>
                                </m:radPr>
                                <m:deg/>
                                <m:e>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𝛼</m:t>
                                      </m:r>
                                    </m:e>
                                    <m:sub>
                                      <m:r>
                                        <a:rPr lang="zh-TW" altLang="en-US" sz="1000" i="1">
                                          <a:solidFill>
                                            <a:schemeClr val="tx1"/>
                                          </a:solidFill>
                                          <a:latin typeface="Cambria Math" panose="02040503050406030204" pitchFamily="18" charset="0"/>
                                        </a:rPr>
                                        <m:t>𝑡</m:t>
                                      </m:r>
                                    </m:sub>
                                  </m:sSub>
                                </m:e>
                              </m:rad>
                            </m:den>
                          </m:f>
                        </m:e>
                      </m:d>
                      <m:r>
                        <a:rPr lang="zh-TW" altLang="en-US" sz="1000" i="0">
                          <a:solidFill>
                            <a:schemeClr val="tx1"/>
                          </a:solidFill>
                          <a:latin typeface="Cambria Math" panose="02040503050406030204" pitchFamily="18" charset="0"/>
                        </a:rPr>
                        <m:t>+</m:t>
                      </m:r>
                      <m:rad>
                        <m:radPr>
                          <m:degHide m:val="on"/>
                          <m:ctrlPr>
                            <a:rPr lang="zh-TW" altLang="en-US" sz="1000" i="1">
                              <a:solidFill>
                                <a:schemeClr val="tx1"/>
                              </a:solidFill>
                              <a:latin typeface="Cambria Math" panose="02040503050406030204" pitchFamily="18" charset="0"/>
                            </a:rPr>
                          </m:ctrlPr>
                        </m:radPr>
                        <m:deg/>
                        <m:e>
                          <m:r>
                            <a:rPr lang="zh-TW" altLang="en-US" sz="1000" i="0">
                              <a:solidFill>
                                <a:schemeClr val="tx1"/>
                              </a:solidFill>
                              <a:latin typeface="Cambria Math" panose="02040503050406030204" pitchFamily="18" charset="0"/>
                            </a:rPr>
                            <m:t>1−</m:t>
                          </m:r>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𝛼</m:t>
                              </m:r>
                            </m:e>
                            <m:sub>
                              <m:r>
                                <a:rPr lang="zh-TW" altLang="en-US" sz="1000" i="1">
                                  <a:solidFill>
                                    <a:schemeClr val="tx1"/>
                                  </a:solidFill>
                                  <a:latin typeface="Cambria Math" panose="02040503050406030204" pitchFamily="18" charset="0"/>
                                </a:rPr>
                                <m:t>𝑡</m:t>
                              </m:r>
                              <m:r>
                                <a:rPr lang="zh-TW" altLang="en-US" sz="1000" i="0">
                                  <a:solidFill>
                                    <a:schemeClr val="tx1"/>
                                  </a:solidFill>
                                  <a:latin typeface="Cambria Math" panose="02040503050406030204" pitchFamily="18" charset="0"/>
                                </a:rPr>
                                <m:t>−1</m:t>
                              </m:r>
                            </m:sub>
                          </m:sSub>
                          <m:r>
                            <a:rPr lang="zh-TW" altLang="en-US" sz="1000" i="0">
                              <a:solidFill>
                                <a:schemeClr val="tx1"/>
                              </a:solidFill>
                              <a:latin typeface="Cambria Math" panose="02040503050406030204" pitchFamily="18" charset="0"/>
                            </a:rPr>
                            <m:t>−</m:t>
                          </m:r>
                          <m:sSubSup>
                            <m:sSubSupPr>
                              <m:ctrlPr>
                                <a:rPr lang="zh-TW" altLang="en-US" sz="1000" i="1">
                                  <a:solidFill>
                                    <a:schemeClr val="tx1"/>
                                  </a:solidFill>
                                  <a:latin typeface="Cambria Math" panose="02040503050406030204" pitchFamily="18" charset="0"/>
                                </a:rPr>
                              </m:ctrlPr>
                            </m:sSubSupPr>
                            <m:e>
                              <m:r>
                                <a:rPr lang="zh-TW" altLang="en-US" sz="1000" i="1">
                                  <a:solidFill>
                                    <a:schemeClr val="tx1"/>
                                  </a:solidFill>
                                  <a:latin typeface="Cambria Math" panose="02040503050406030204" pitchFamily="18" charset="0"/>
                                </a:rPr>
                                <m:t>𝜎</m:t>
                              </m:r>
                            </m:e>
                            <m:sub>
                              <m:r>
                                <a:rPr lang="zh-TW" altLang="en-US" sz="1000" i="1">
                                  <a:solidFill>
                                    <a:schemeClr val="tx1"/>
                                  </a:solidFill>
                                  <a:latin typeface="Cambria Math" panose="02040503050406030204" pitchFamily="18" charset="0"/>
                                </a:rPr>
                                <m:t>𝑡</m:t>
                              </m:r>
                            </m:sub>
                            <m:sup>
                              <m:r>
                                <a:rPr lang="zh-TW" altLang="en-US" sz="1000" i="0">
                                  <a:solidFill>
                                    <a:schemeClr val="tx1"/>
                                  </a:solidFill>
                                  <a:latin typeface="Cambria Math" panose="02040503050406030204" pitchFamily="18" charset="0"/>
                                </a:rPr>
                                <m:t>2</m:t>
                              </m:r>
                            </m:sup>
                          </m:sSubSup>
                        </m:e>
                      </m:rad>
                      <m:sSub>
                        <m:sSubPr>
                          <m:ctrlPr>
                            <a:rPr lang="zh-TW" altLang="en-US" sz="1000" i="1" smtClean="0">
                              <a:solidFill>
                                <a:schemeClr val="tx1"/>
                              </a:solidFill>
                              <a:latin typeface="Cambria Math" panose="02040503050406030204" pitchFamily="18" charset="0"/>
                            </a:rPr>
                          </m:ctrlPr>
                        </m:sSubPr>
                        <m:e>
                          <m:acc>
                            <m:accPr>
                              <m:chr m:val="̃"/>
                              <m:ctrlPr>
                                <a:rPr lang="zh-TW" altLang="en-US" sz="1000" i="1">
                                  <a:solidFill>
                                    <a:schemeClr val="tx1"/>
                                  </a:solidFill>
                                  <a:latin typeface="Cambria Math" panose="02040503050406030204" pitchFamily="18" charset="0"/>
                                </a:rPr>
                              </m:ctrlPr>
                            </m:accPr>
                            <m:e>
                              <m:r>
                                <a:rPr lang="zh-TW" altLang="en-US" sz="1000" i="1">
                                  <a:solidFill>
                                    <a:schemeClr val="tx1"/>
                                  </a:solidFill>
                                  <a:latin typeface="Cambria Math" panose="02040503050406030204" pitchFamily="18" charset="0"/>
                                </a:rPr>
                                <m:t>𝜖</m:t>
                              </m:r>
                            </m:e>
                          </m:acc>
                        </m:e>
                        <m:sub>
                          <m:r>
                            <a:rPr lang="en-US" altLang="zh-TW" sz="1000" i="1" dirty="0">
                              <a:latin typeface="Cambria Math" panose="02040503050406030204" pitchFamily="18" charset="0"/>
                            </a:rPr>
                            <m:t>𝜃</m:t>
                          </m:r>
                        </m:sub>
                      </m:sSub>
                      <m:r>
                        <a:rPr lang="zh-TW" altLang="en-US" sz="1000" i="0">
                          <a:solidFill>
                            <a:schemeClr val="tx1"/>
                          </a:solidFill>
                          <a:latin typeface="Cambria Math" panose="02040503050406030204" pitchFamily="18" charset="0"/>
                        </a:rPr>
                        <m:t>+</m:t>
                      </m:r>
                      <m:sSub>
                        <m:sSubPr>
                          <m:ctrlPr>
                            <a:rPr lang="zh-TW" altLang="en-US" sz="1000" i="1">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𝜎</m:t>
                          </m:r>
                        </m:e>
                        <m:sub>
                          <m:r>
                            <a:rPr lang="zh-TW" altLang="en-US" sz="1000" i="1">
                              <a:solidFill>
                                <a:schemeClr val="tx1"/>
                              </a:solidFill>
                              <a:latin typeface="Cambria Math" panose="02040503050406030204" pitchFamily="18" charset="0"/>
                            </a:rPr>
                            <m:t>𝑡</m:t>
                          </m:r>
                        </m:sub>
                      </m:sSub>
                      <m:sSub>
                        <m:sSubPr>
                          <m:ctrlPr>
                            <a:rPr lang="zh-TW" altLang="en-US" sz="1000" i="1" smtClean="0">
                              <a:solidFill>
                                <a:schemeClr val="tx1"/>
                              </a:solidFill>
                              <a:latin typeface="Cambria Math" panose="02040503050406030204" pitchFamily="18" charset="0"/>
                            </a:rPr>
                          </m:ctrlPr>
                        </m:sSubPr>
                        <m:e>
                          <m:r>
                            <a:rPr lang="zh-TW" altLang="en-US" sz="1000" i="1">
                              <a:solidFill>
                                <a:schemeClr val="tx1"/>
                              </a:solidFill>
                              <a:latin typeface="Cambria Math" panose="02040503050406030204" pitchFamily="18" charset="0"/>
                            </a:rPr>
                            <m:t>𝜖</m:t>
                          </m:r>
                        </m:e>
                        <m:sub>
                          <m:r>
                            <a:rPr lang="zh-TW" altLang="en-US" sz="1000" i="1">
                              <a:solidFill>
                                <a:schemeClr val="tx1"/>
                              </a:solidFill>
                              <a:latin typeface="Cambria Math" panose="02040503050406030204" pitchFamily="18" charset="0"/>
                            </a:rPr>
                            <m:t>𝑡</m:t>
                          </m:r>
                        </m:sub>
                      </m:sSub>
                    </m:oMath>
                  </m:oMathPara>
                </a14:m>
                <a:endParaRPr lang="zh-TW" altLang="en-US" sz="1000" dirty="0">
                  <a:solidFill>
                    <a:schemeClr val="tx1"/>
                  </a:solidFill>
                </a:endParaRPr>
              </a:p>
            </p:txBody>
          </p:sp>
        </mc:Choice>
        <mc:Fallback xmlns="">
          <p:sp>
            <p:nvSpPr>
              <p:cNvPr id="123" name="文字方塊 122">
                <a:extLst>
                  <a:ext uri="{FF2B5EF4-FFF2-40B4-BE49-F238E27FC236}">
                    <a16:creationId xmlns:a16="http://schemas.microsoft.com/office/drawing/2014/main" id="{DDA4E5D5-3493-4A6E-B214-AA9D26E3A0EC}"/>
                  </a:ext>
                </a:extLst>
              </p:cNvPr>
              <p:cNvSpPr txBox="1">
                <a:spLocks noRot="1" noChangeAspect="1" noMove="1" noResize="1" noEditPoints="1" noAdjustHandles="1" noChangeArrowheads="1" noChangeShapeType="1" noTextEdit="1"/>
              </p:cNvSpPr>
              <p:nvPr/>
            </p:nvSpPr>
            <p:spPr>
              <a:xfrm>
                <a:off x="8626562" y="3471747"/>
                <a:ext cx="3660920" cy="490071"/>
              </a:xfrm>
              <a:prstGeom prst="rect">
                <a:avLst/>
              </a:prstGeom>
              <a:blipFill>
                <a:blip r:embed="rId1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547414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AF2FC3E4-AEE2-4DC2-A6E2-C2C9E950248A}"/>
              </a:ext>
            </a:extLst>
          </p:cNvPr>
          <p:cNvGrpSpPr/>
          <p:nvPr/>
        </p:nvGrpSpPr>
        <p:grpSpPr>
          <a:xfrm>
            <a:off x="-252997" y="2374395"/>
            <a:ext cx="12697993" cy="2106510"/>
            <a:chOff x="1055911" y="533071"/>
            <a:chExt cx="3927106" cy="1500821"/>
          </a:xfrm>
        </p:grpSpPr>
        <p:grpSp>
          <p:nvGrpSpPr>
            <p:cNvPr id="12" name="群組 11">
              <a:extLst>
                <a:ext uri="{FF2B5EF4-FFF2-40B4-BE49-F238E27FC236}">
                  <a16:creationId xmlns:a16="http://schemas.microsoft.com/office/drawing/2014/main" id="{39A5905C-3635-451C-A78C-05F50D6086BC}"/>
                </a:ext>
              </a:extLst>
            </p:cNvPr>
            <p:cNvGrpSpPr/>
            <p:nvPr/>
          </p:nvGrpSpPr>
          <p:grpSpPr>
            <a:xfrm>
              <a:off x="1055911" y="533071"/>
              <a:ext cx="3927106" cy="1500821"/>
              <a:chOff x="945075" y="604441"/>
              <a:chExt cx="3927106" cy="1500821"/>
            </a:xfrm>
          </p:grpSpPr>
          <p:sp>
            <p:nvSpPr>
              <p:cNvPr id="14" name="矩形: 圓角 13">
                <a:extLst>
                  <a:ext uri="{FF2B5EF4-FFF2-40B4-BE49-F238E27FC236}">
                    <a16:creationId xmlns:a16="http://schemas.microsoft.com/office/drawing/2014/main" id="{FBA03CB6-3F7E-4D72-A6D0-ADB6C73E619F}"/>
                  </a:ext>
                </a:extLst>
              </p:cNvPr>
              <p:cNvSpPr/>
              <p:nvPr/>
            </p:nvSpPr>
            <p:spPr>
              <a:xfrm>
                <a:off x="945075" y="604441"/>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E919401-41F4-411B-B239-C51C8AF1F56B}"/>
                  </a:ext>
                </a:extLst>
              </p:cNvPr>
              <p:cNvSpPr txBox="1"/>
              <p:nvPr/>
            </p:nvSpPr>
            <p:spPr>
              <a:xfrm>
                <a:off x="2275111" y="684465"/>
                <a:ext cx="1267033" cy="328922"/>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Chapter4</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
          <p:nvSpPr>
            <p:cNvPr id="13" name="文字方塊 12">
              <a:extLst>
                <a:ext uri="{FF2B5EF4-FFF2-40B4-BE49-F238E27FC236}">
                  <a16:creationId xmlns:a16="http://schemas.microsoft.com/office/drawing/2014/main" id="{C5375E63-1298-4259-A143-44A1B8DBC0B7}"/>
                </a:ext>
              </a:extLst>
            </p:cNvPr>
            <p:cNvSpPr txBox="1"/>
            <p:nvPr/>
          </p:nvSpPr>
          <p:spPr>
            <a:xfrm>
              <a:off x="1940682" y="978524"/>
              <a:ext cx="2171630" cy="986765"/>
            </a:xfrm>
            <a:prstGeom prst="rect">
              <a:avLst/>
            </a:prstGeom>
            <a:noFill/>
          </p:spPr>
          <p:txBody>
            <a:bodyPr wrap="square" rtlCol="0">
              <a:spAutoFit/>
            </a:bodyPr>
            <a:lstStyle/>
            <a:p>
              <a:pPr algn="ctr"/>
              <a:r>
                <a:rPr lang="en-US" altLang="zh-TW" sz="2800" b="1" dirty="0">
                  <a:solidFill>
                    <a:schemeClr val="bg1"/>
                  </a:solidFill>
                  <a:latin typeface="Microsoft YaHei" panose="020B0503020204020204" pitchFamily="34" charset="-122"/>
                  <a:ea typeface="Microsoft YaHei" panose="020B0503020204020204" pitchFamily="34" charset="-122"/>
                </a:rPr>
                <a:t>Experiments </a:t>
              </a:r>
            </a:p>
            <a:p>
              <a:pPr algn="ctr"/>
              <a:r>
                <a:rPr lang="en-US" altLang="zh-TW" sz="2800" b="1" dirty="0">
                  <a:solidFill>
                    <a:schemeClr val="bg1"/>
                  </a:solidFill>
                  <a:latin typeface="Microsoft YaHei" panose="020B0503020204020204" pitchFamily="34" charset="-122"/>
                  <a:ea typeface="Microsoft YaHei" panose="020B0503020204020204" pitchFamily="34" charset="-122"/>
                </a:rPr>
                <a:t>&amp; </a:t>
              </a:r>
            </a:p>
            <a:p>
              <a:pPr algn="ctr"/>
              <a:r>
                <a:rPr lang="en-US" altLang="zh-TW" sz="2800" b="1" dirty="0">
                  <a:solidFill>
                    <a:schemeClr val="bg1"/>
                  </a:solidFill>
                  <a:latin typeface="Microsoft YaHei" panose="020B0503020204020204" pitchFamily="34" charset="-122"/>
                  <a:ea typeface="Microsoft YaHei" panose="020B0503020204020204" pitchFamily="34" charset="-122"/>
                </a:rPr>
                <a:t>Results</a:t>
              </a:r>
              <a:endParaRPr lang="zh-TW" altLang="en-US" sz="28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9989282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Toy Dataset</a:t>
            </a:r>
          </a:p>
        </p:txBody>
      </p:sp>
    </p:spTree>
    <p:extLst>
      <p:ext uri="{BB962C8B-B14F-4D97-AF65-F5344CB8AC3E}">
        <p14:creationId xmlns:p14="http://schemas.microsoft.com/office/powerpoint/2010/main" val="1710623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0690" y="655545"/>
            <a:ext cx="7052799" cy="523220"/>
          </a:xfrm>
          <a:prstGeom prst="rect">
            <a:avLst/>
          </a:prstGeom>
          <a:noFill/>
        </p:spPr>
        <p:txBody>
          <a:bodyPr wrap="square">
            <a:spAutoFit/>
          </a:bodyPr>
          <a:lstStyle/>
          <a:p>
            <a:pPr algn="ctr"/>
            <a:r>
              <a:rPr lang="en-US" altLang="zh-TW" sz="2800" dirty="0"/>
              <a:t>Toy Dataset</a:t>
            </a:r>
          </a:p>
        </p:txBody>
      </p:sp>
      <p:grpSp>
        <p:nvGrpSpPr>
          <p:cNvPr id="10" name="群組 9">
            <a:extLst>
              <a:ext uri="{FF2B5EF4-FFF2-40B4-BE49-F238E27FC236}">
                <a16:creationId xmlns:a16="http://schemas.microsoft.com/office/drawing/2014/main" id="{CFC97EE5-7598-41D5-82D2-B2C08A466C92}"/>
              </a:ext>
            </a:extLst>
          </p:cNvPr>
          <p:cNvGrpSpPr/>
          <p:nvPr/>
        </p:nvGrpSpPr>
        <p:grpSpPr>
          <a:xfrm>
            <a:off x="1832857" y="1262761"/>
            <a:ext cx="7339486" cy="4939694"/>
            <a:chOff x="401946" y="669407"/>
            <a:chExt cx="6933464" cy="4556039"/>
          </a:xfrm>
        </p:grpSpPr>
        <p:sp>
          <p:nvSpPr>
            <p:cNvPr id="11" name="文字方塊 11">
              <a:extLst>
                <a:ext uri="{FF2B5EF4-FFF2-40B4-BE49-F238E27FC236}">
                  <a16:creationId xmlns:a16="http://schemas.microsoft.com/office/drawing/2014/main" id="{B3A4B6E1-D3D8-40B0-9719-6A40CFD30B31}"/>
                </a:ext>
              </a:extLst>
            </p:cNvPr>
            <p:cNvSpPr txBox="1"/>
            <p:nvPr/>
          </p:nvSpPr>
          <p:spPr>
            <a:xfrm>
              <a:off x="2798914" y="150396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Group1</a:t>
              </a:r>
              <a:endParaRPr lang="zh-TW">
                <a:cs typeface="Calibri" panose="020F0502020204030204"/>
              </a:endParaRPr>
            </a:p>
          </p:txBody>
        </p:sp>
        <p:sp>
          <p:nvSpPr>
            <p:cNvPr id="12" name="文字方塊 8">
              <a:extLst>
                <a:ext uri="{FF2B5EF4-FFF2-40B4-BE49-F238E27FC236}">
                  <a16:creationId xmlns:a16="http://schemas.microsoft.com/office/drawing/2014/main" id="{17689D14-3751-48E1-AA1B-504859C53C4E}"/>
                </a:ext>
              </a:extLst>
            </p:cNvPr>
            <p:cNvSpPr txBox="1"/>
            <p:nvPr/>
          </p:nvSpPr>
          <p:spPr>
            <a:xfrm>
              <a:off x="1865464" y="2272318"/>
              <a:ext cx="735013" cy="271463"/>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t>Good</a:t>
              </a:r>
              <a:endParaRPr kumimoji="1" lang="zh-TW" altLang="en-US"/>
            </a:p>
          </p:txBody>
        </p:sp>
        <p:sp>
          <p:nvSpPr>
            <p:cNvPr id="13" name="文字方塊 9">
              <a:extLst>
                <a:ext uri="{FF2B5EF4-FFF2-40B4-BE49-F238E27FC236}">
                  <a16:creationId xmlns:a16="http://schemas.microsoft.com/office/drawing/2014/main" id="{F0B1A728-09FF-4A7F-87B9-198E111A7C41}"/>
                </a:ext>
              </a:extLst>
            </p:cNvPr>
            <p:cNvSpPr txBox="1"/>
            <p:nvPr/>
          </p:nvSpPr>
          <p:spPr>
            <a:xfrm>
              <a:off x="1865464" y="341690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Broke</a:t>
              </a:r>
              <a:endParaRPr kumimoji="1" lang="zh-TW" altLang="en-US"/>
            </a:p>
          </p:txBody>
        </p:sp>
        <p:sp>
          <p:nvSpPr>
            <p:cNvPr id="14" name="文字方塊 10">
              <a:extLst>
                <a:ext uri="{FF2B5EF4-FFF2-40B4-BE49-F238E27FC236}">
                  <a16:creationId xmlns:a16="http://schemas.microsoft.com/office/drawing/2014/main" id="{24B518EA-B2D2-49D4-926C-8D24BE000F1D}"/>
                </a:ext>
              </a:extLst>
            </p:cNvPr>
            <p:cNvSpPr txBox="1"/>
            <p:nvPr/>
          </p:nvSpPr>
          <p:spPr>
            <a:xfrm>
              <a:off x="1865464" y="457260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Shift</a:t>
              </a:r>
              <a:endParaRPr kumimoji="1" lang="zh-TW" altLang="en-US"/>
            </a:p>
          </p:txBody>
        </p:sp>
        <p:sp>
          <p:nvSpPr>
            <p:cNvPr id="15" name="文字方塊 11">
              <a:extLst>
                <a:ext uri="{FF2B5EF4-FFF2-40B4-BE49-F238E27FC236}">
                  <a16:creationId xmlns:a16="http://schemas.microsoft.com/office/drawing/2014/main" id="{6BBFDDCF-7D99-4746-AA95-9AB98B39C2E4}"/>
                </a:ext>
              </a:extLst>
            </p:cNvPr>
            <p:cNvSpPr txBox="1"/>
            <p:nvPr/>
          </p:nvSpPr>
          <p:spPr>
            <a:xfrm>
              <a:off x="4667401" y="150396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Group3</a:t>
              </a:r>
              <a:endParaRPr lang="zh-TW">
                <a:cs typeface="Calibri" panose="020F0502020204030204"/>
              </a:endParaRPr>
            </a:p>
          </p:txBody>
        </p:sp>
        <p:sp>
          <p:nvSpPr>
            <p:cNvPr id="16" name="文字方塊 11">
              <a:extLst>
                <a:ext uri="{FF2B5EF4-FFF2-40B4-BE49-F238E27FC236}">
                  <a16:creationId xmlns:a16="http://schemas.microsoft.com/office/drawing/2014/main" id="{FCBF5A9D-6AD6-4484-86E4-C15839CAC474}"/>
                </a:ext>
              </a:extLst>
            </p:cNvPr>
            <p:cNvSpPr txBox="1"/>
            <p:nvPr/>
          </p:nvSpPr>
          <p:spPr>
            <a:xfrm>
              <a:off x="3733951" y="150396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Group2</a:t>
              </a:r>
              <a:endParaRPr lang="zh-TW">
                <a:cs typeface="Calibri" panose="020F0502020204030204"/>
              </a:endParaRPr>
            </a:p>
          </p:txBody>
        </p:sp>
        <p:sp>
          <p:nvSpPr>
            <p:cNvPr id="17" name="文字方塊 11">
              <a:extLst>
                <a:ext uri="{FF2B5EF4-FFF2-40B4-BE49-F238E27FC236}">
                  <a16:creationId xmlns:a16="http://schemas.microsoft.com/office/drawing/2014/main" id="{F2320207-EB7E-463B-BBA2-D8E77BE7A8A4}"/>
                </a:ext>
              </a:extLst>
            </p:cNvPr>
            <p:cNvSpPr txBox="1"/>
            <p:nvPr/>
          </p:nvSpPr>
          <p:spPr>
            <a:xfrm>
              <a:off x="5602439" y="150396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Group4</a:t>
              </a:r>
              <a:endParaRPr lang="zh-TW">
                <a:cs typeface="Calibri" panose="020F0502020204030204"/>
              </a:endParaRPr>
            </a:p>
          </p:txBody>
        </p:sp>
        <p:sp>
          <p:nvSpPr>
            <p:cNvPr id="18" name="文字方塊 11">
              <a:extLst>
                <a:ext uri="{FF2B5EF4-FFF2-40B4-BE49-F238E27FC236}">
                  <a16:creationId xmlns:a16="http://schemas.microsoft.com/office/drawing/2014/main" id="{31CBAF63-5755-45F1-ADD9-74F4F89FADDC}"/>
                </a:ext>
              </a:extLst>
            </p:cNvPr>
            <p:cNvSpPr txBox="1"/>
            <p:nvPr/>
          </p:nvSpPr>
          <p:spPr>
            <a:xfrm>
              <a:off x="6535889" y="150396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Group5</a:t>
              </a:r>
              <a:endParaRPr lang="zh-TW">
                <a:cs typeface="Calibri" panose="020F0502020204030204"/>
              </a:endParaRPr>
            </a:p>
          </p:txBody>
        </p:sp>
        <p:sp>
          <p:nvSpPr>
            <p:cNvPr id="19" name="右大括弧 18">
              <a:extLst>
                <a:ext uri="{FF2B5EF4-FFF2-40B4-BE49-F238E27FC236}">
                  <a16:creationId xmlns:a16="http://schemas.microsoft.com/office/drawing/2014/main" id="{442134AF-F47D-4859-AE39-527A639594AD}"/>
                </a:ext>
              </a:extLst>
            </p:cNvPr>
            <p:cNvSpPr/>
            <p:nvPr/>
          </p:nvSpPr>
          <p:spPr>
            <a:xfrm rot="10800000">
              <a:off x="1558986" y="2207981"/>
              <a:ext cx="287937" cy="277565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右大括弧 19">
              <a:extLst>
                <a:ext uri="{FF2B5EF4-FFF2-40B4-BE49-F238E27FC236}">
                  <a16:creationId xmlns:a16="http://schemas.microsoft.com/office/drawing/2014/main" id="{B7DC6717-A091-45A0-B44F-7BEC5085BFA8}"/>
                </a:ext>
              </a:extLst>
            </p:cNvPr>
            <p:cNvSpPr/>
            <p:nvPr/>
          </p:nvSpPr>
          <p:spPr>
            <a:xfrm rot="16200000">
              <a:off x="4865733" y="-1111363"/>
              <a:ext cx="312127" cy="462722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1" name="文字方塊 11">
              <a:extLst>
                <a:ext uri="{FF2B5EF4-FFF2-40B4-BE49-F238E27FC236}">
                  <a16:creationId xmlns:a16="http://schemas.microsoft.com/office/drawing/2014/main" id="{8577CE93-998B-4EEB-ADBB-D37A8282A4B1}"/>
                </a:ext>
              </a:extLst>
            </p:cNvPr>
            <p:cNvSpPr txBox="1"/>
            <p:nvPr/>
          </p:nvSpPr>
          <p:spPr>
            <a:xfrm>
              <a:off x="4306209" y="669407"/>
              <a:ext cx="1440335"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Component Group</a:t>
              </a:r>
              <a:endParaRPr lang="zh-TW">
                <a:cs typeface="Calibri" panose="020F0502020204030204"/>
              </a:endParaRPr>
            </a:p>
          </p:txBody>
        </p:sp>
        <p:sp>
          <p:nvSpPr>
            <p:cNvPr id="22" name="文字方塊 11">
              <a:extLst>
                <a:ext uri="{FF2B5EF4-FFF2-40B4-BE49-F238E27FC236}">
                  <a16:creationId xmlns:a16="http://schemas.microsoft.com/office/drawing/2014/main" id="{26A0D1E1-FDE6-40DB-98A4-CE5CD51E1B91}"/>
                </a:ext>
              </a:extLst>
            </p:cNvPr>
            <p:cNvSpPr txBox="1"/>
            <p:nvPr/>
          </p:nvSpPr>
          <p:spPr>
            <a:xfrm>
              <a:off x="401946" y="3457458"/>
              <a:ext cx="1112864"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200">
                  <a:ea typeface="新細明體"/>
                  <a:cs typeface="Calibri"/>
                </a:rPr>
                <a:t>Defect type</a:t>
              </a:r>
            </a:p>
          </p:txBody>
        </p:sp>
        <p:pic>
          <p:nvPicPr>
            <p:cNvPr id="23" name="圖片 22" descr="一張含有 文字, 黑色, 輪廓, 設計 的圖片&#10;&#10;自動產生的描述">
              <a:extLst>
                <a:ext uri="{FF2B5EF4-FFF2-40B4-BE49-F238E27FC236}">
                  <a16:creationId xmlns:a16="http://schemas.microsoft.com/office/drawing/2014/main" id="{8B34FC1A-5563-4423-945E-981F6C790DFF}"/>
                </a:ext>
              </a:extLst>
            </p:cNvPr>
            <p:cNvPicPr>
              <a:picLocks noChangeAspect="1"/>
            </p:cNvPicPr>
            <p:nvPr/>
          </p:nvPicPr>
          <p:blipFill>
            <a:blip r:embed="rId5"/>
            <a:stretch>
              <a:fillRect/>
            </a:stretch>
          </p:blipFill>
          <p:spPr>
            <a:xfrm>
              <a:off x="2724906" y="3005365"/>
              <a:ext cx="742950" cy="1028700"/>
            </a:xfrm>
            <a:prstGeom prst="rect">
              <a:avLst/>
            </a:prstGeom>
          </p:spPr>
        </p:pic>
        <p:pic>
          <p:nvPicPr>
            <p:cNvPr id="24" name="圖片 23" descr="一張含有 文字, 黑色, Rectangle, 設計 的圖片&#10;&#10;自動產生的描述">
              <a:extLst>
                <a:ext uri="{FF2B5EF4-FFF2-40B4-BE49-F238E27FC236}">
                  <a16:creationId xmlns:a16="http://schemas.microsoft.com/office/drawing/2014/main" id="{AB8D7374-24A0-4D0F-B25C-DB411152CF2B}"/>
                </a:ext>
              </a:extLst>
            </p:cNvPr>
            <p:cNvPicPr>
              <a:picLocks noChangeAspect="1"/>
            </p:cNvPicPr>
            <p:nvPr/>
          </p:nvPicPr>
          <p:blipFill>
            <a:blip r:embed="rId6"/>
            <a:stretch>
              <a:fillRect/>
            </a:stretch>
          </p:blipFill>
          <p:spPr>
            <a:xfrm>
              <a:off x="3734858" y="3005364"/>
              <a:ext cx="742950" cy="1028700"/>
            </a:xfrm>
            <a:prstGeom prst="rect">
              <a:avLst/>
            </a:prstGeom>
          </p:spPr>
        </p:pic>
        <p:pic>
          <p:nvPicPr>
            <p:cNvPr id="25" name="圖片 24" descr="一張含有 文字, Rectangle, 螢幕擷取畫面, 設計 的圖片&#10;&#10;自動產生的描述">
              <a:extLst>
                <a:ext uri="{FF2B5EF4-FFF2-40B4-BE49-F238E27FC236}">
                  <a16:creationId xmlns:a16="http://schemas.microsoft.com/office/drawing/2014/main" id="{CE9B6CCE-6FB5-4B40-B950-0F64ED65DEE0}"/>
                </a:ext>
              </a:extLst>
            </p:cNvPr>
            <p:cNvPicPr>
              <a:picLocks noChangeAspect="1"/>
            </p:cNvPicPr>
            <p:nvPr/>
          </p:nvPicPr>
          <p:blipFill>
            <a:blip r:embed="rId7"/>
            <a:stretch>
              <a:fillRect/>
            </a:stretch>
          </p:blipFill>
          <p:spPr>
            <a:xfrm>
              <a:off x="4666192" y="3005364"/>
              <a:ext cx="742950" cy="1028700"/>
            </a:xfrm>
            <a:prstGeom prst="rect">
              <a:avLst/>
            </a:prstGeom>
          </p:spPr>
        </p:pic>
        <p:pic>
          <p:nvPicPr>
            <p:cNvPr id="26" name="圖片 25" descr="一張含有 文字, Rectangle, 螢幕擷取畫面, 設計 的圖片&#10;&#10;自動產生的描述">
              <a:extLst>
                <a:ext uri="{FF2B5EF4-FFF2-40B4-BE49-F238E27FC236}">
                  <a16:creationId xmlns:a16="http://schemas.microsoft.com/office/drawing/2014/main" id="{D18F05A7-309B-404D-B7BC-016AD8813F1D}"/>
                </a:ext>
              </a:extLst>
            </p:cNvPr>
            <p:cNvPicPr>
              <a:picLocks noChangeAspect="1"/>
            </p:cNvPicPr>
            <p:nvPr/>
          </p:nvPicPr>
          <p:blipFill>
            <a:blip r:embed="rId8"/>
            <a:stretch>
              <a:fillRect/>
            </a:stretch>
          </p:blipFill>
          <p:spPr>
            <a:xfrm>
              <a:off x="5603573" y="2987221"/>
              <a:ext cx="742950" cy="1028700"/>
            </a:xfrm>
            <a:prstGeom prst="rect">
              <a:avLst/>
            </a:prstGeom>
          </p:spPr>
        </p:pic>
        <p:pic>
          <p:nvPicPr>
            <p:cNvPr id="27" name="圖片 26" descr="一張含有 文字, Rectangle, 螢幕擷取畫面, 設計 的圖片&#10;&#10;自動產生的描述">
              <a:extLst>
                <a:ext uri="{FF2B5EF4-FFF2-40B4-BE49-F238E27FC236}">
                  <a16:creationId xmlns:a16="http://schemas.microsoft.com/office/drawing/2014/main" id="{C4A8C9DB-2742-4937-8BC9-9A917527403F}"/>
                </a:ext>
              </a:extLst>
            </p:cNvPr>
            <p:cNvPicPr>
              <a:picLocks noChangeAspect="1"/>
            </p:cNvPicPr>
            <p:nvPr/>
          </p:nvPicPr>
          <p:blipFill>
            <a:blip r:embed="rId9"/>
            <a:stretch>
              <a:fillRect/>
            </a:stretch>
          </p:blipFill>
          <p:spPr>
            <a:xfrm>
              <a:off x="6534906" y="2944889"/>
              <a:ext cx="742950" cy="1028700"/>
            </a:xfrm>
            <a:prstGeom prst="rect">
              <a:avLst/>
            </a:prstGeom>
          </p:spPr>
        </p:pic>
        <p:pic>
          <p:nvPicPr>
            <p:cNvPr id="28" name="圖片 27" descr="一張含有 Rectangle, 文字, 黑色, 螢幕擷取畫面 的圖片&#10;&#10;自動產生的描述">
              <a:extLst>
                <a:ext uri="{FF2B5EF4-FFF2-40B4-BE49-F238E27FC236}">
                  <a16:creationId xmlns:a16="http://schemas.microsoft.com/office/drawing/2014/main" id="{CF4AD016-B475-4EB1-A7F1-D244EB272200}"/>
                </a:ext>
              </a:extLst>
            </p:cNvPr>
            <p:cNvPicPr>
              <a:picLocks noChangeAspect="1"/>
            </p:cNvPicPr>
            <p:nvPr/>
          </p:nvPicPr>
          <p:blipFill>
            <a:blip r:embed="rId10"/>
            <a:stretch>
              <a:fillRect/>
            </a:stretch>
          </p:blipFill>
          <p:spPr>
            <a:xfrm>
              <a:off x="2724906" y="1892602"/>
              <a:ext cx="742950" cy="1028700"/>
            </a:xfrm>
            <a:prstGeom prst="rect">
              <a:avLst/>
            </a:prstGeom>
          </p:spPr>
        </p:pic>
        <p:pic>
          <p:nvPicPr>
            <p:cNvPr id="29" name="圖片 28" descr="一張含有 Rectangle, 文字, 黑色, 螢幕擷取畫面 的圖片&#10;&#10;自動產生的描述">
              <a:extLst>
                <a:ext uri="{FF2B5EF4-FFF2-40B4-BE49-F238E27FC236}">
                  <a16:creationId xmlns:a16="http://schemas.microsoft.com/office/drawing/2014/main" id="{C69831B8-F441-49D7-AFFC-410664BF6BCB}"/>
                </a:ext>
              </a:extLst>
            </p:cNvPr>
            <p:cNvPicPr>
              <a:picLocks noChangeAspect="1"/>
            </p:cNvPicPr>
            <p:nvPr/>
          </p:nvPicPr>
          <p:blipFill>
            <a:blip r:embed="rId11"/>
            <a:stretch>
              <a:fillRect/>
            </a:stretch>
          </p:blipFill>
          <p:spPr>
            <a:xfrm>
              <a:off x="3734859" y="1892602"/>
              <a:ext cx="742950" cy="1028700"/>
            </a:xfrm>
            <a:prstGeom prst="rect">
              <a:avLst/>
            </a:prstGeom>
          </p:spPr>
        </p:pic>
        <p:pic>
          <p:nvPicPr>
            <p:cNvPr id="30" name="圖片 29" descr="一張含有 文字, Rectangle, 螢幕擷取畫面, 設計 的圖片&#10;&#10;自動產生的描述">
              <a:extLst>
                <a:ext uri="{FF2B5EF4-FFF2-40B4-BE49-F238E27FC236}">
                  <a16:creationId xmlns:a16="http://schemas.microsoft.com/office/drawing/2014/main" id="{FC4075E5-4758-449E-B62C-D5133C5B70C8}"/>
                </a:ext>
              </a:extLst>
            </p:cNvPr>
            <p:cNvPicPr>
              <a:picLocks noChangeAspect="1"/>
            </p:cNvPicPr>
            <p:nvPr/>
          </p:nvPicPr>
          <p:blipFill>
            <a:blip r:embed="rId12"/>
            <a:stretch>
              <a:fillRect/>
            </a:stretch>
          </p:blipFill>
          <p:spPr>
            <a:xfrm>
              <a:off x="4648048" y="1916793"/>
              <a:ext cx="742950" cy="1028700"/>
            </a:xfrm>
            <a:prstGeom prst="rect">
              <a:avLst/>
            </a:prstGeom>
          </p:spPr>
        </p:pic>
        <p:pic>
          <p:nvPicPr>
            <p:cNvPr id="31" name="圖片 30" descr="一張含有 Rectangle, 文字, 螢幕擷取畫面, 設計 的圖片&#10;&#10;自動產生的描述">
              <a:extLst>
                <a:ext uri="{FF2B5EF4-FFF2-40B4-BE49-F238E27FC236}">
                  <a16:creationId xmlns:a16="http://schemas.microsoft.com/office/drawing/2014/main" id="{2BE68587-0BC4-4EC2-B782-9AAC56F7F291}"/>
                </a:ext>
              </a:extLst>
            </p:cNvPr>
            <p:cNvPicPr>
              <a:picLocks noChangeAspect="1"/>
            </p:cNvPicPr>
            <p:nvPr/>
          </p:nvPicPr>
          <p:blipFill>
            <a:blip r:embed="rId13"/>
            <a:stretch>
              <a:fillRect/>
            </a:stretch>
          </p:blipFill>
          <p:spPr>
            <a:xfrm>
              <a:off x="6534906" y="1916793"/>
              <a:ext cx="742950" cy="1028700"/>
            </a:xfrm>
            <a:prstGeom prst="rect">
              <a:avLst/>
            </a:prstGeom>
          </p:spPr>
        </p:pic>
        <p:pic>
          <p:nvPicPr>
            <p:cNvPr id="32" name="圖片 31" descr="一張含有 文字, Rectangle, 草蓆, 設計 的圖片&#10;&#10;自動產生的描述">
              <a:extLst>
                <a:ext uri="{FF2B5EF4-FFF2-40B4-BE49-F238E27FC236}">
                  <a16:creationId xmlns:a16="http://schemas.microsoft.com/office/drawing/2014/main" id="{640B7721-9C61-4E9C-87D2-78FC8EE19843}"/>
                </a:ext>
              </a:extLst>
            </p:cNvPr>
            <p:cNvPicPr>
              <a:picLocks noChangeAspect="1"/>
            </p:cNvPicPr>
            <p:nvPr/>
          </p:nvPicPr>
          <p:blipFill>
            <a:blip r:embed="rId14"/>
            <a:stretch>
              <a:fillRect/>
            </a:stretch>
          </p:blipFill>
          <p:spPr>
            <a:xfrm>
              <a:off x="2724906" y="4196746"/>
              <a:ext cx="742950" cy="1028700"/>
            </a:xfrm>
            <a:prstGeom prst="rect">
              <a:avLst/>
            </a:prstGeom>
          </p:spPr>
        </p:pic>
        <p:pic>
          <p:nvPicPr>
            <p:cNvPr id="33" name="圖片 32" descr="一張含有 文字, Rectangle, 黑色, 設計 的圖片&#10;&#10;自動產生的描述">
              <a:extLst>
                <a:ext uri="{FF2B5EF4-FFF2-40B4-BE49-F238E27FC236}">
                  <a16:creationId xmlns:a16="http://schemas.microsoft.com/office/drawing/2014/main" id="{29EE368A-A769-4D45-A467-00A8544679CD}"/>
                </a:ext>
              </a:extLst>
            </p:cNvPr>
            <p:cNvPicPr>
              <a:picLocks noChangeAspect="1"/>
            </p:cNvPicPr>
            <p:nvPr/>
          </p:nvPicPr>
          <p:blipFill>
            <a:blip r:embed="rId15"/>
            <a:stretch>
              <a:fillRect/>
            </a:stretch>
          </p:blipFill>
          <p:spPr>
            <a:xfrm>
              <a:off x="3734859" y="4196745"/>
              <a:ext cx="742950" cy="1028700"/>
            </a:xfrm>
            <a:prstGeom prst="rect">
              <a:avLst/>
            </a:prstGeom>
          </p:spPr>
        </p:pic>
        <p:pic>
          <p:nvPicPr>
            <p:cNvPr id="34" name="圖片 33" descr="一張含有 文字, Rectangle, 草蓆, 設計 的圖片&#10;&#10;自動產生的描述">
              <a:extLst>
                <a:ext uri="{FF2B5EF4-FFF2-40B4-BE49-F238E27FC236}">
                  <a16:creationId xmlns:a16="http://schemas.microsoft.com/office/drawing/2014/main" id="{8C60C379-DADF-4715-BF1E-5D9F380D04E9}"/>
                </a:ext>
              </a:extLst>
            </p:cNvPr>
            <p:cNvPicPr>
              <a:picLocks noChangeAspect="1"/>
            </p:cNvPicPr>
            <p:nvPr/>
          </p:nvPicPr>
          <p:blipFill>
            <a:blip r:embed="rId16"/>
            <a:stretch>
              <a:fillRect/>
            </a:stretch>
          </p:blipFill>
          <p:spPr>
            <a:xfrm>
              <a:off x="4648049" y="4172554"/>
              <a:ext cx="742950" cy="1028700"/>
            </a:xfrm>
            <a:prstGeom prst="rect">
              <a:avLst/>
            </a:prstGeom>
          </p:spPr>
        </p:pic>
        <p:pic>
          <p:nvPicPr>
            <p:cNvPr id="35" name="圖片 34" descr="一張含有 文字, Rectangle, 草蓆, 設計 的圖片&#10;&#10;自動產生的描述">
              <a:extLst>
                <a:ext uri="{FF2B5EF4-FFF2-40B4-BE49-F238E27FC236}">
                  <a16:creationId xmlns:a16="http://schemas.microsoft.com/office/drawing/2014/main" id="{804A6053-229E-41E6-8548-30FB2EB4D1E3}"/>
                </a:ext>
              </a:extLst>
            </p:cNvPr>
            <p:cNvPicPr>
              <a:picLocks noChangeAspect="1"/>
            </p:cNvPicPr>
            <p:nvPr/>
          </p:nvPicPr>
          <p:blipFill>
            <a:blip r:embed="rId17"/>
            <a:stretch>
              <a:fillRect/>
            </a:stretch>
          </p:blipFill>
          <p:spPr>
            <a:xfrm>
              <a:off x="5603573" y="4118126"/>
              <a:ext cx="742950" cy="1028700"/>
            </a:xfrm>
            <a:prstGeom prst="rect">
              <a:avLst/>
            </a:prstGeom>
          </p:spPr>
        </p:pic>
        <p:pic>
          <p:nvPicPr>
            <p:cNvPr id="36" name="圖片 35" descr="一張含有 文字, Rectangle, 螢幕擷取畫面, 草蓆 的圖片&#10;&#10;自動產生的描述">
              <a:extLst>
                <a:ext uri="{FF2B5EF4-FFF2-40B4-BE49-F238E27FC236}">
                  <a16:creationId xmlns:a16="http://schemas.microsoft.com/office/drawing/2014/main" id="{B88DBF05-6300-430D-94DD-B1EBD0A55E10}"/>
                </a:ext>
              </a:extLst>
            </p:cNvPr>
            <p:cNvPicPr>
              <a:picLocks noChangeAspect="1"/>
            </p:cNvPicPr>
            <p:nvPr/>
          </p:nvPicPr>
          <p:blipFill>
            <a:blip r:embed="rId18"/>
            <a:stretch>
              <a:fillRect/>
            </a:stretch>
          </p:blipFill>
          <p:spPr>
            <a:xfrm>
              <a:off x="6528858" y="4118126"/>
              <a:ext cx="742950" cy="1028700"/>
            </a:xfrm>
            <a:prstGeom prst="rect">
              <a:avLst/>
            </a:prstGeom>
          </p:spPr>
        </p:pic>
        <p:pic>
          <p:nvPicPr>
            <p:cNvPr id="37" name="圖片 36" descr="一張含有 文字, Rectangle, 螢幕擷取畫面, 小地毯 的圖片&#10;&#10;自動產生的描述">
              <a:extLst>
                <a:ext uri="{FF2B5EF4-FFF2-40B4-BE49-F238E27FC236}">
                  <a16:creationId xmlns:a16="http://schemas.microsoft.com/office/drawing/2014/main" id="{0CBF1E26-B405-4016-B203-30AFED33A1D7}"/>
                </a:ext>
              </a:extLst>
            </p:cNvPr>
            <p:cNvPicPr>
              <a:picLocks noChangeAspect="1"/>
            </p:cNvPicPr>
            <p:nvPr/>
          </p:nvPicPr>
          <p:blipFill>
            <a:blip r:embed="rId19"/>
            <a:stretch>
              <a:fillRect/>
            </a:stretch>
          </p:blipFill>
          <p:spPr>
            <a:xfrm>
              <a:off x="5603572" y="1892603"/>
              <a:ext cx="742950" cy="1028700"/>
            </a:xfrm>
            <a:prstGeom prst="rect">
              <a:avLst/>
            </a:prstGeom>
          </p:spPr>
        </p:pic>
      </p:grpSp>
      <p:sp>
        <p:nvSpPr>
          <p:cNvPr id="38" name="矩形: 圓角 37">
            <a:extLst>
              <a:ext uri="{FF2B5EF4-FFF2-40B4-BE49-F238E27FC236}">
                <a16:creationId xmlns:a16="http://schemas.microsoft.com/office/drawing/2014/main" id="{56250635-0C0D-4F86-8CAD-71F79B020FC8}"/>
              </a:ext>
            </a:extLst>
          </p:cNvPr>
          <p:cNvSpPr/>
          <p:nvPr/>
        </p:nvSpPr>
        <p:spPr>
          <a:xfrm>
            <a:off x="4291849" y="3704256"/>
            <a:ext cx="786457" cy="2498197"/>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7662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heel(1)">
                                      <p:cBhvr>
                                        <p:cTn id="7" dur="2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0690" y="655545"/>
            <a:ext cx="7052799" cy="523220"/>
          </a:xfrm>
          <a:prstGeom prst="rect">
            <a:avLst/>
          </a:prstGeom>
          <a:noFill/>
        </p:spPr>
        <p:txBody>
          <a:bodyPr wrap="square">
            <a:spAutoFit/>
          </a:bodyPr>
          <a:lstStyle/>
          <a:p>
            <a:pPr algn="ctr"/>
            <a:r>
              <a:rPr lang="en-US" altLang="zh-TW" sz="2800" dirty="0"/>
              <a:t>Toy Dataset</a:t>
            </a:r>
          </a:p>
        </p:txBody>
      </p:sp>
      <p:graphicFrame>
        <p:nvGraphicFramePr>
          <p:cNvPr id="4" name="表格 4">
            <a:extLst>
              <a:ext uri="{FF2B5EF4-FFF2-40B4-BE49-F238E27FC236}">
                <a16:creationId xmlns:a16="http://schemas.microsoft.com/office/drawing/2014/main" id="{32AE3FBE-87BD-4A48-82D9-F7571A85FC99}"/>
              </a:ext>
            </a:extLst>
          </p:cNvPr>
          <p:cNvGraphicFramePr>
            <a:graphicFrameLocks noGrp="1"/>
          </p:cNvGraphicFramePr>
          <p:nvPr>
            <p:extLst>
              <p:ext uri="{D42A27DB-BD31-4B8C-83A1-F6EECF244321}">
                <p14:modId xmlns:p14="http://schemas.microsoft.com/office/powerpoint/2010/main" val="308085642"/>
              </p:ext>
            </p:extLst>
          </p:nvPr>
        </p:nvGraphicFramePr>
        <p:xfrm>
          <a:off x="3619934" y="185453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spTree>
    <p:extLst>
      <p:ext uri="{BB962C8B-B14F-4D97-AF65-F5344CB8AC3E}">
        <p14:creationId xmlns:p14="http://schemas.microsoft.com/office/powerpoint/2010/main" val="41748937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1575762" y="706412"/>
            <a:ext cx="3386285" cy="523220"/>
          </a:xfrm>
          <a:prstGeom prst="rect">
            <a:avLst/>
          </a:prstGeom>
          <a:noFill/>
        </p:spPr>
        <p:txBody>
          <a:bodyPr wrap="square">
            <a:spAutoFit/>
          </a:bodyPr>
          <a:lstStyle/>
          <a:p>
            <a:pPr algn="ctr"/>
            <a:r>
              <a:rPr lang="en-US" altLang="zh-TW" sz="2800" dirty="0"/>
              <a:t>Toy Dataset</a:t>
            </a:r>
          </a:p>
        </p:txBody>
      </p:sp>
      <p:graphicFrame>
        <p:nvGraphicFramePr>
          <p:cNvPr id="4" name="表格 4">
            <a:extLst>
              <a:ext uri="{FF2B5EF4-FFF2-40B4-BE49-F238E27FC236}">
                <a16:creationId xmlns:a16="http://schemas.microsoft.com/office/drawing/2014/main" id="{32AE3FBE-87BD-4A48-82D9-F7571A85FC99}"/>
              </a:ext>
            </a:extLst>
          </p:cNvPr>
          <p:cNvGraphicFramePr>
            <a:graphicFrameLocks noGrp="1"/>
          </p:cNvGraphicFramePr>
          <p:nvPr>
            <p:extLst>
              <p:ext uri="{D42A27DB-BD31-4B8C-83A1-F6EECF244321}">
                <p14:modId xmlns:p14="http://schemas.microsoft.com/office/powerpoint/2010/main" val="1980263310"/>
              </p:ext>
            </p:extLst>
          </p:nvPr>
        </p:nvGraphicFramePr>
        <p:xfrm>
          <a:off x="792839" y="206092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graphicFrame>
        <p:nvGraphicFramePr>
          <p:cNvPr id="11" name="表格 4">
            <a:extLst>
              <a:ext uri="{FF2B5EF4-FFF2-40B4-BE49-F238E27FC236}">
                <a16:creationId xmlns:a16="http://schemas.microsoft.com/office/drawing/2014/main" id="{2FFD07EF-B285-4480-A7E3-86D7E96F37A1}"/>
              </a:ext>
            </a:extLst>
          </p:cNvPr>
          <p:cNvGraphicFramePr>
            <a:graphicFrameLocks noGrp="1"/>
          </p:cNvGraphicFramePr>
          <p:nvPr>
            <p:extLst>
              <p:ext uri="{D42A27DB-BD31-4B8C-83A1-F6EECF244321}">
                <p14:modId xmlns:p14="http://schemas.microsoft.com/office/powerpoint/2010/main" val="2203592390"/>
              </p:ext>
            </p:extLst>
          </p:nvPr>
        </p:nvGraphicFramePr>
        <p:xfrm>
          <a:off x="6874049" y="551449"/>
          <a:ext cx="4767483" cy="5760720"/>
        </p:xfrm>
        <a:graphic>
          <a:graphicData uri="http://schemas.openxmlformats.org/drawingml/2006/table">
            <a:tbl>
              <a:tblPr>
                <a:tableStyleId>{5C22544A-7EE6-4342-B048-85BDC9FD1C3A}</a:tableStyleId>
              </a:tblPr>
              <a:tblGrid>
                <a:gridCol w="1589161">
                  <a:extLst>
                    <a:ext uri="{9D8B030D-6E8A-4147-A177-3AD203B41FA5}">
                      <a16:colId xmlns:a16="http://schemas.microsoft.com/office/drawing/2014/main" val="591605548"/>
                    </a:ext>
                  </a:extLst>
                </a:gridCol>
                <a:gridCol w="1589161">
                  <a:extLst>
                    <a:ext uri="{9D8B030D-6E8A-4147-A177-3AD203B41FA5}">
                      <a16:colId xmlns:a16="http://schemas.microsoft.com/office/drawing/2014/main" val="2902877735"/>
                    </a:ext>
                  </a:extLst>
                </a:gridCol>
                <a:gridCol w="1589161">
                  <a:extLst>
                    <a:ext uri="{9D8B030D-6E8A-4147-A177-3AD203B41FA5}">
                      <a16:colId xmlns:a16="http://schemas.microsoft.com/office/drawing/2014/main" val="1771057593"/>
                    </a:ext>
                  </a:extLst>
                </a:gridCol>
              </a:tblGrid>
              <a:tr h="292282">
                <a:tc gridSpan="3">
                  <a:txBody>
                    <a:bodyPr/>
                    <a:lstStyle/>
                    <a:p>
                      <a:pPr algn="ctr"/>
                      <a:r>
                        <a:rPr lang="en-US" altLang="zh-TW" sz="1800" b="0" i="0" kern="1200" dirty="0">
                          <a:solidFill>
                            <a:schemeClr val="dk1"/>
                          </a:solidFill>
                          <a:effectLst/>
                          <a:latin typeface="+mn-lt"/>
                          <a:ea typeface="+mn-ea"/>
                          <a:cs typeface="+mn-cs"/>
                        </a:rPr>
                        <a:t>cMLIP result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360127"/>
                  </a:ext>
                </a:extLst>
              </a:tr>
              <a:tr h="292282">
                <a:tc>
                  <a:txBody>
                    <a:bodyPr/>
                    <a:lstStyle/>
                    <a:p>
                      <a:pPr algn="ctr"/>
                      <a:r>
                        <a:rPr lang="en-US" altLang="zh-TW" dirty="0"/>
                        <a:t>Group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Top1(%)</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9979"/>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27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141954"/>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77405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9271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76</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79696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0042"/>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28899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19440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8085"/>
                  </a:ext>
                </a:extLst>
              </a:tr>
            </a:tbl>
          </a:graphicData>
        </a:graphic>
      </p:graphicFrame>
      <p:sp>
        <p:nvSpPr>
          <p:cNvPr id="16" name="矩形: 圓角 15">
            <a:extLst>
              <a:ext uri="{FF2B5EF4-FFF2-40B4-BE49-F238E27FC236}">
                <a16:creationId xmlns:a16="http://schemas.microsoft.com/office/drawing/2014/main" id="{0423561B-DA66-4CA8-A0DD-AB2ADBE1A32C}"/>
              </a:ext>
            </a:extLst>
          </p:cNvPr>
          <p:cNvSpPr/>
          <p:nvPr/>
        </p:nvSpPr>
        <p:spPr>
          <a:xfrm>
            <a:off x="6874048" y="2972530"/>
            <a:ext cx="4767483" cy="325801"/>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圓角 16">
            <a:extLst>
              <a:ext uri="{FF2B5EF4-FFF2-40B4-BE49-F238E27FC236}">
                <a16:creationId xmlns:a16="http://schemas.microsoft.com/office/drawing/2014/main" id="{53DE850C-1482-4EDD-A543-2F1800C9BD9F}"/>
              </a:ext>
            </a:extLst>
          </p:cNvPr>
          <p:cNvSpPr/>
          <p:nvPr/>
        </p:nvSpPr>
        <p:spPr>
          <a:xfrm>
            <a:off x="6874047" y="4664653"/>
            <a:ext cx="4767483" cy="325801"/>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14391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heel(1)">
                                      <p:cBhvr>
                                        <p:cTn id="10"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4517157" y="706412"/>
            <a:ext cx="3386285" cy="523220"/>
          </a:xfrm>
          <a:prstGeom prst="rect">
            <a:avLst/>
          </a:prstGeom>
          <a:noFill/>
        </p:spPr>
        <p:txBody>
          <a:bodyPr wrap="square">
            <a:spAutoFit/>
          </a:bodyPr>
          <a:lstStyle/>
          <a:p>
            <a:pPr algn="ctr"/>
            <a:r>
              <a:rPr lang="en-US" altLang="zh-TW" sz="2800" dirty="0"/>
              <a:t>Toy Dataset</a:t>
            </a:r>
          </a:p>
        </p:txBody>
      </p:sp>
      <p:graphicFrame>
        <p:nvGraphicFramePr>
          <p:cNvPr id="11" name="表格 4">
            <a:extLst>
              <a:ext uri="{FF2B5EF4-FFF2-40B4-BE49-F238E27FC236}">
                <a16:creationId xmlns:a16="http://schemas.microsoft.com/office/drawing/2014/main" id="{2FFD07EF-B285-4480-A7E3-86D7E96F37A1}"/>
              </a:ext>
            </a:extLst>
          </p:cNvPr>
          <p:cNvGraphicFramePr>
            <a:graphicFrameLocks noGrp="1"/>
          </p:cNvGraphicFramePr>
          <p:nvPr>
            <p:extLst>
              <p:ext uri="{D42A27DB-BD31-4B8C-83A1-F6EECF244321}">
                <p14:modId xmlns:p14="http://schemas.microsoft.com/office/powerpoint/2010/main" val="3182844921"/>
              </p:ext>
            </p:extLst>
          </p:nvPr>
        </p:nvGraphicFramePr>
        <p:xfrm>
          <a:off x="12417599" y="551449"/>
          <a:ext cx="4767483" cy="5760720"/>
        </p:xfrm>
        <a:graphic>
          <a:graphicData uri="http://schemas.openxmlformats.org/drawingml/2006/table">
            <a:tbl>
              <a:tblPr>
                <a:tableStyleId>{5C22544A-7EE6-4342-B048-85BDC9FD1C3A}</a:tableStyleId>
              </a:tblPr>
              <a:tblGrid>
                <a:gridCol w="1589161">
                  <a:extLst>
                    <a:ext uri="{9D8B030D-6E8A-4147-A177-3AD203B41FA5}">
                      <a16:colId xmlns:a16="http://schemas.microsoft.com/office/drawing/2014/main" val="591605548"/>
                    </a:ext>
                  </a:extLst>
                </a:gridCol>
                <a:gridCol w="1589161">
                  <a:extLst>
                    <a:ext uri="{9D8B030D-6E8A-4147-A177-3AD203B41FA5}">
                      <a16:colId xmlns:a16="http://schemas.microsoft.com/office/drawing/2014/main" val="2902877735"/>
                    </a:ext>
                  </a:extLst>
                </a:gridCol>
                <a:gridCol w="1589161">
                  <a:extLst>
                    <a:ext uri="{9D8B030D-6E8A-4147-A177-3AD203B41FA5}">
                      <a16:colId xmlns:a16="http://schemas.microsoft.com/office/drawing/2014/main" val="1771057593"/>
                    </a:ext>
                  </a:extLst>
                </a:gridCol>
              </a:tblGrid>
              <a:tr h="292282">
                <a:tc gridSpan="3">
                  <a:txBody>
                    <a:bodyPr/>
                    <a:lstStyle/>
                    <a:p>
                      <a:pPr algn="ctr"/>
                      <a:r>
                        <a:rPr lang="en-US" altLang="zh-TW" sz="1800" b="0" i="0" kern="1200" dirty="0">
                          <a:solidFill>
                            <a:schemeClr val="dk1"/>
                          </a:solidFill>
                          <a:effectLst/>
                          <a:latin typeface="+mn-lt"/>
                          <a:ea typeface="+mn-ea"/>
                          <a:cs typeface="+mn-cs"/>
                        </a:rPr>
                        <a:t>cMLIP result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360127"/>
                  </a:ext>
                </a:extLst>
              </a:tr>
              <a:tr h="292282">
                <a:tc>
                  <a:txBody>
                    <a:bodyPr/>
                    <a:lstStyle/>
                    <a:p>
                      <a:pPr algn="ctr"/>
                      <a:r>
                        <a:rPr lang="en-US" altLang="zh-TW" dirty="0"/>
                        <a:t>Group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Top1(%)</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9979"/>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27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141954"/>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77405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9271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76</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79696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0042"/>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28899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19440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8085"/>
                  </a:ext>
                </a:extLst>
              </a:tr>
            </a:tbl>
          </a:graphicData>
        </a:graphic>
      </p:graphicFrame>
      <p:sp>
        <p:nvSpPr>
          <p:cNvPr id="12" name="矩形: 圓角 11">
            <a:extLst>
              <a:ext uri="{FF2B5EF4-FFF2-40B4-BE49-F238E27FC236}">
                <a16:creationId xmlns:a16="http://schemas.microsoft.com/office/drawing/2014/main" id="{D56B5FB9-0FCC-4204-8200-265D4A0611AB}"/>
              </a:ext>
            </a:extLst>
          </p:cNvPr>
          <p:cNvSpPr/>
          <p:nvPr/>
        </p:nvSpPr>
        <p:spPr>
          <a:xfrm>
            <a:off x="12414066" y="2933076"/>
            <a:ext cx="4767483" cy="398340"/>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圓角 14">
            <a:extLst>
              <a:ext uri="{FF2B5EF4-FFF2-40B4-BE49-F238E27FC236}">
                <a16:creationId xmlns:a16="http://schemas.microsoft.com/office/drawing/2014/main" id="{DC8EAC84-2711-4452-A620-467D179314C6}"/>
              </a:ext>
            </a:extLst>
          </p:cNvPr>
          <p:cNvSpPr/>
          <p:nvPr/>
        </p:nvSpPr>
        <p:spPr>
          <a:xfrm>
            <a:off x="12423247" y="4594787"/>
            <a:ext cx="4767483" cy="398340"/>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20" name="表格 4">
            <a:extLst>
              <a:ext uri="{FF2B5EF4-FFF2-40B4-BE49-F238E27FC236}">
                <a16:creationId xmlns:a16="http://schemas.microsoft.com/office/drawing/2014/main" id="{F319D200-CECD-4851-AC5A-AEE6C5939065}"/>
              </a:ext>
            </a:extLst>
          </p:cNvPr>
          <p:cNvGraphicFramePr>
            <a:graphicFrameLocks noGrp="1"/>
          </p:cNvGraphicFramePr>
          <p:nvPr>
            <p:extLst>
              <p:ext uri="{D42A27DB-BD31-4B8C-83A1-F6EECF244321}">
                <p14:modId xmlns:p14="http://schemas.microsoft.com/office/powerpoint/2010/main" val="2532432834"/>
              </p:ext>
            </p:extLst>
          </p:nvPr>
        </p:nvGraphicFramePr>
        <p:xfrm>
          <a:off x="920794" y="2095191"/>
          <a:ext cx="5289506" cy="3608530"/>
        </p:xfrm>
        <a:graphic>
          <a:graphicData uri="http://schemas.openxmlformats.org/drawingml/2006/table">
            <a:tbl>
              <a:tblPr>
                <a:tableStyleId>{5C22544A-7EE6-4342-B048-85BDC9FD1C3A}</a:tableStyleId>
              </a:tblPr>
              <a:tblGrid>
                <a:gridCol w="2644753">
                  <a:extLst>
                    <a:ext uri="{9D8B030D-6E8A-4147-A177-3AD203B41FA5}">
                      <a16:colId xmlns:a16="http://schemas.microsoft.com/office/drawing/2014/main" val="591605548"/>
                    </a:ext>
                  </a:extLst>
                </a:gridCol>
                <a:gridCol w="2644753">
                  <a:extLst>
                    <a:ext uri="{9D8B030D-6E8A-4147-A177-3AD203B41FA5}">
                      <a16:colId xmlns:a16="http://schemas.microsoft.com/office/drawing/2014/main" val="2902877735"/>
                    </a:ext>
                  </a:extLst>
                </a:gridCol>
              </a:tblGrid>
              <a:tr h="453510">
                <a:tc gridSpan="2">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rPr>
                        <a:t>64</a:t>
                      </a:r>
                      <a:endParaRPr lang="zh-TW"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rPr>
                        <a:t>5e-5</a:t>
                      </a:r>
                      <a:endParaRPr lang="zh-TW"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Optimizer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err="1">
                          <a:solidFill>
                            <a:schemeClr val="dk1"/>
                          </a:solidFill>
                          <a:effectLst/>
                          <a:latin typeface="+mn-lt"/>
                          <a:ea typeface="+mn-ea"/>
                          <a:cs typeface="+mn-cs"/>
                        </a:rPr>
                        <a:t>AdamW</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Diffusion steps</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1000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Noise Schedule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linear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Channel</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128</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graphicFrame>
        <p:nvGraphicFramePr>
          <p:cNvPr id="21" name="表格 4">
            <a:extLst>
              <a:ext uri="{FF2B5EF4-FFF2-40B4-BE49-F238E27FC236}">
                <a16:creationId xmlns:a16="http://schemas.microsoft.com/office/drawing/2014/main" id="{E0849FC2-F643-4DA4-A9D5-9025ACBFDA2B}"/>
              </a:ext>
            </a:extLst>
          </p:cNvPr>
          <p:cNvGraphicFramePr>
            <a:graphicFrameLocks noGrp="1"/>
          </p:cNvGraphicFramePr>
          <p:nvPr>
            <p:extLst>
              <p:ext uri="{D42A27DB-BD31-4B8C-83A1-F6EECF244321}">
                <p14:modId xmlns:p14="http://schemas.microsoft.com/office/powerpoint/2010/main" val="3017592290"/>
              </p:ext>
            </p:extLst>
          </p:nvPr>
        </p:nvGraphicFramePr>
        <p:xfrm>
          <a:off x="6198058" y="2095191"/>
          <a:ext cx="5334812" cy="3608528"/>
        </p:xfrm>
        <a:graphic>
          <a:graphicData uri="http://schemas.openxmlformats.org/drawingml/2006/table">
            <a:tbl>
              <a:tblPr>
                <a:tableStyleId>{5C22544A-7EE6-4342-B048-85BDC9FD1C3A}</a:tableStyleId>
              </a:tblPr>
              <a:tblGrid>
                <a:gridCol w="2667406">
                  <a:extLst>
                    <a:ext uri="{9D8B030D-6E8A-4147-A177-3AD203B41FA5}">
                      <a16:colId xmlns:a16="http://schemas.microsoft.com/office/drawing/2014/main" val="591605548"/>
                    </a:ext>
                  </a:extLst>
                </a:gridCol>
                <a:gridCol w="2667406">
                  <a:extLst>
                    <a:ext uri="{9D8B030D-6E8A-4147-A177-3AD203B41FA5}">
                      <a16:colId xmlns:a16="http://schemas.microsoft.com/office/drawing/2014/main" val="2902877735"/>
                    </a:ext>
                  </a:extLst>
                </a:gridCol>
              </a:tblGrid>
              <a:tr h="451066">
                <a:tc gridSpan="2">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1066">
                <a:tc>
                  <a:txBody>
                    <a:bodyPr/>
                    <a:lstStyle/>
                    <a:p>
                      <a:r>
                        <a:rPr lang="en-US" altLang="zh-TW" sz="1800" b="0" i="0" kern="1200" dirty="0">
                          <a:solidFill>
                            <a:schemeClr val="dk1"/>
                          </a:solidFill>
                          <a:effectLst/>
                          <a:latin typeface="+mn-lt"/>
                          <a:ea typeface="+mn-ea"/>
                          <a:cs typeface="+mn-cs"/>
                        </a:rPr>
                        <a:t>Depth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1066">
                <a:tc>
                  <a:txBody>
                    <a:bodyPr/>
                    <a:lstStyle/>
                    <a:p>
                      <a:r>
                        <a:rPr lang="en-US" altLang="zh-TW" sz="1800" b="0" i="0" kern="1200" dirty="0">
                          <a:solidFill>
                            <a:schemeClr val="dk1"/>
                          </a:solidFill>
                          <a:effectLst/>
                          <a:latin typeface="+mn-lt"/>
                          <a:ea typeface="+mn-ea"/>
                          <a:cs typeface="+mn-cs"/>
                        </a:rPr>
                        <a:t>Channel Multiplier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 2, 2, 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1066">
                <a:tc>
                  <a:txBody>
                    <a:bodyPr/>
                    <a:lstStyle/>
                    <a:p>
                      <a:r>
                        <a:rPr lang="en-US" altLang="zh-TW" sz="1800" b="0" i="0" kern="1200" dirty="0">
                          <a:solidFill>
                            <a:schemeClr val="dk1"/>
                          </a:solidFill>
                          <a:effectLst/>
                          <a:latin typeface="+mn-lt"/>
                          <a:ea typeface="+mn-ea"/>
                          <a:cs typeface="+mn-cs"/>
                        </a:rPr>
                        <a:t>Head Channels</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x</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1066">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1066">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51066">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4510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Guidance strength(w)</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1.8</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3214926"/>
                  </a:ext>
                </a:extLst>
              </a:tr>
            </a:tbl>
          </a:graphicData>
        </a:graphic>
      </p:graphicFrame>
      <p:sp>
        <p:nvSpPr>
          <p:cNvPr id="22" name="文字方塊 21">
            <a:extLst>
              <a:ext uri="{FF2B5EF4-FFF2-40B4-BE49-F238E27FC236}">
                <a16:creationId xmlns:a16="http://schemas.microsoft.com/office/drawing/2014/main" id="{90A32B03-CAAD-413E-8696-9B1AC5265F5E}"/>
              </a:ext>
            </a:extLst>
          </p:cNvPr>
          <p:cNvSpPr txBox="1"/>
          <p:nvPr/>
        </p:nvSpPr>
        <p:spPr>
          <a:xfrm>
            <a:off x="3829383" y="2129031"/>
            <a:ext cx="4767483" cy="369332"/>
          </a:xfrm>
          <a:prstGeom prst="rect">
            <a:avLst/>
          </a:prstGeom>
          <a:noFill/>
        </p:spPr>
        <p:txBody>
          <a:bodyPr wrap="square">
            <a:spAutoFit/>
          </a:bodyPr>
          <a:lstStyle/>
          <a:p>
            <a:pPr algn="ctr"/>
            <a:r>
              <a:rPr lang="en-US" altLang="zh-TW" b="0" i="0" dirty="0">
                <a:effectLst/>
                <a:latin typeface="Times New Roman" panose="02020603050405020304" pitchFamily="18" charset="0"/>
              </a:rPr>
              <a:t>Compositional Condition Diffusion Model</a:t>
            </a:r>
            <a:endParaRPr lang="en-US" altLang="zh-TW" dirty="0"/>
          </a:p>
        </p:txBody>
      </p:sp>
      <p:graphicFrame>
        <p:nvGraphicFramePr>
          <p:cNvPr id="23" name="表格 4">
            <a:extLst>
              <a:ext uri="{FF2B5EF4-FFF2-40B4-BE49-F238E27FC236}">
                <a16:creationId xmlns:a16="http://schemas.microsoft.com/office/drawing/2014/main" id="{65795280-99C4-4B74-888E-CB9C18F9A984}"/>
              </a:ext>
            </a:extLst>
          </p:cNvPr>
          <p:cNvGraphicFramePr>
            <a:graphicFrameLocks noGrp="1"/>
          </p:cNvGraphicFramePr>
          <p:nvPr>
            <p:extLst>
              <p:ext uri="{D42A27DB-BD31-4B8C-83A1-F6EECF244321}">
                <p14:modId xmlns:p14="http://schemas.microsoft.com/office/powerpoint/2010/main" val="4067773121"/>
              </p:ext>
            </p:extLst>
          </p:nvPr>
        </p:nvGraphicFramePr>
        <p:xfrm>
          <a:off x="-5149549" y="206092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spTree>
    <p:extLst>
      <p:ext uri="{BB962C8B-B14F-4D97-AF65-F5344CB8AC3E}">
        <p14:creationId xmlns:p14="http://schemas.microsoft.com/office/powerpoint/2010/main" val="3685376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3" name="圖片 2">
            <a:extLst>
              <a:ext uri="{FF2B5EF4-FFF2-40B4-BE49-F238E27FC236}">
                <a16:creationId xmlns:a16="http://schemas.microsoft.com/office/drawing/2014/main" id="{2542CBDA-2DE9-4A9D-B7EB-1773755F9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5249" y="1623532"/>
            <a:ext cx="10683679" cy="4354822"/>
          </a:xfrm>
          <a:prstGeom prst="rect">
            <a:avLst/>
          </a:prstGeom>
        </p:spPr>
      </p:pic>
      <p:sp>
        <p:nvSpPr>
          <p:cNvPr id="13" name="文字方塊 12">
            <a:extLst>
              <a:ext uri="{FF2B5EF4-FFF2-40B4-BE49-F238E27FC236}">
                <a16:creationId xmlns:a16="http://schemas.microsoft.com/office/drawing/2014/main" id="{C7CDA376-BAF5-4F8D-B38D-D6380876D914}"/>
              </a:ext>
            </a:extLst>
          </p:cNvPr>
          <p:cNvSpPr txBox="1"/>
          <p:nvPr/>
        </p:nvSpPr>
        <p:spPr>
          <a:xfrm>
            <a:off x="4517157" y="706412"/>
            <a:ext cx="3386285" cy="523220"/>
          </a:xfrm>
          <a:prstGeom prst="rect">
            <a:avLst/>
          </a:prstGeom>
          <a:noFill/>
        </p:spPr>
        <p:txBody>
          <a:bodyPr wrap="square">
            <a:spAutoFit/>
          </a:bodyPr>
          <a:lstStyle/>
          <a:p>
            <a:pPr algn="ctr"/>
            <a:r>
              <a:rPr lang="en-US" altLang="zh-TW" sz="2800" dirty="0"/>
              <a:t>Toy Dataset</a:t>
            </a:r>
          </a:p>
        </p:txBody>
      </p:sp>
    </p:spTree>
    <p:extLst>
      <p:ext uri="{BB962C8B-B14F-4D97-AF65-F5344CB8AC3E}">
        <p14:creationId xmlns:p14="http://schemas.microsoft.com/office/powerpoint/2010/main" val="37516390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PCB Dataset</a:t>
            </a:r>
          </a:p>
        </p:txBody>
      </p:sp>
    </p:spTree>
    <p:extLst>
      <p:ext uri="{BB962C8B-B14F-4D97-AF65-F5344CB8AC3E}">
        <p14:creationId xmlns:p14="http://schemas.microsoft.com/office/powerpoint/2010/main" val="17592922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A5BFCBF-A35C-41B3-8AB5-7435988F2682}"/>
              </a:ext>
            </a:extLst>
          </p:cNvPr>
          <p:cNvSpPr txBox="1"/>
          <p:nvPr/>
        </p:nvSpPr>
        <p:spPr>
          <a:xfrm>
            <a:off x="4680165" y="711374"/>
            <a:ext cx="2831670" cy="523220"/>
          </a:xfrm>
          <a:prstGeom prst="rect">
            <a:avLst/>
          </a:prstGeom>
          <a:noFill/>
        </p:spPr>
        <p:txBody>
          <a:bodyPr wrap="square">
            <a:spAutoFit/>
          </a:bodyPr>
          <a:lstStyle/>
          <a:p>
            <a:r>
              <a:rPr lang="en-US" altLang="zh-TW" sz="2800" b="0" strike="noStrike" spc="-1" dirty="0">
                <a:latin typeface="Arial"/>
              </a:rPr>
              <a:t>Defect detection </a:t>
            </a:r>
            <a:endParaRPr lang="zh-TW" altLang="en-US" sz="2800" dirty="0"/>
          </a:p>
        </p:txBody>
      </p:sp>
      <p:sp>
        <p:nvSpPr>
          <p:cNvPr id="7" name="文字方塊 6">
            <a:extLst>
              <a:ext uri="{FF2B5EF4-FFF2-40B4-BE49-F238E27FC236}">
                <a16:creationId xmlns:a16="http://schemas.microsoft.com/office/drawing/2014/main" id="{CE08BA65-39FA-4F9A-9373-D51E51AFCF2C}"/>
              </a:ext>
            </a:extLst>
          </p:cNvPr>
          <p:cNvSpPr txBox="1"/>
          <p:nvPr/>
        </p:nvSpPr>
        <p:spPr>
          <a:xfrm>
            <a:off x="1041540" y="2605128"/>
            <a:ext cx="4762500" cy="2677656"/>
          </a:xfrm>
          <a:prstGeom prst="rect">
            <a:avLst/>
          </a:prstGeom>
          <a:noFill/>
        </p:spPr>
        <p:txBody>
          <a:bodyPr wrap="square" rtlCol="0">
            <a:spAutoFit/>
          </a:bodyPr>
          <a:lstStyle/>
          <a:p>
            <a:pPr algn="ctr"/>
            <a:r>
              <a:rPr lang="en-US" altLang="zh-TW" sz="2400" b="0" i="0" dirty="0">
                <a:effectLst/>
                <a:latin typeface="Söhne"/>
              </a:rPr>
              <a:t>Taiwan's Printed Circuit Board (PCB) industry holds a leading position in global market share. For PCB manufacturers, the yield rate of circuit boards is crucial. Poor yield rates not only increase costs but also damage corporate reputation. </a:t>
            </a:r>
            <a:endParaRPr lang="zh-TW" altLang="en-US" sz="2400" dirty="0"/>
          </a:p>
        </p:txBody>
      </p:sp>
      <p:grpSp>
        <p:nvGrpSpPr>
          <p:cNvPr id="14" name="群組 13">
            <a:extLst>
              <a:ext uri="{FF2B5EF4-FFF2-40B4-BE49-F238E27FC236}">
                <a16:creationId xmlns:a16="http://schemas.microsoft.com/office/drawing/2014/main" id="{EE1592D3-9B5B-4C6C-A3F1-FD58C33CE813}"/>
              </a:ext>
            </a:extLst>
          </p:cNvPr>
          <p:cNvGrpSpPr/>
          <p:nvPr/>
        </p:nvGrpSpPr>
        <p:grpSpPr>
          <a:xfrm>
            <a:off x="6017666" y="1359296"/>
            <a:ext cx="5448138" cy="5086839"/>
            <a:chOff x="6017666" y="1359296"/>
            <a:chExt cx="5448138" cy="5086839"/>
          </a:xfrm>
          <a:blipFill>
            <a:blip r:embed="rId5"/>
            <a:stretch>
              <a:fillRect/>
            </a:stretch>
          </a:blipFill>
        </p:grpSpPr>
        <p:grpSp>
          <p:nvGrpSpPr>
            <p:cNvPr id="10" name="群組 9">
              <a:extLst>
                <a:ext uri="{FF2B5EF4-FFF2-40B4-BE49-F238E27FC236}">
                  <a16:creationId xmlns:a16="http://schemas.microsoft.com/office/drawing/2014/main" id="{3FC30BCF-91E3-4349-8ADD-10FF470FF095}"/>
                </a:ext>
              </a:extLst>
            </p:cNvPr>
            <p:cNvGrpSpPr/>
            <p:nvPr/>
          </p:nvGrpSpPr>
          <p:grpSpPr>
            <a:xfrm>
              <a:off x="6017666" y="1359296"/>
              <a:ext cx="5448138" cy="5086839"/>
              <a:chOff x="6017666" y="1359296"/>
              <a:chExt cx="5448138" cy="5086839"/>
            </a:xfrm>
            <a:grpFill/>
          </p:grpSpPr>
          <p:grpSp>
            <p:nvGrpSpPr>
              <p:cNvPr id="9" name="群組 8">
                <a:extLst>
                  <a:ext uri="{FF2B5EF4-FFF2-40B4-BE49-F238E27FC236}">
                    <a16:creationId xmlns:a16="http://schemas.microsoft.com/office/drawing/2014/main" id="{CAEB6B7B-29F0-4386-B27B-92B93E9AFF94}"/>
                  </a:ext>
                </a:extLst>
              </p:cNvPr>
              <p:cNvGrpSpPr/>
              <p:nvPr/>
            </p:nvGrpSpPr>
            <p:grpSpPr>
              <a:xfrm>
                <a:off x="7541666" y="1359296"/>
                <a:ext cx="3924138" cy="4677075"/>
                <a:chOff x="7548231" y="1354088"/>
                <a:chExt cx="3924138" cy="4677075"/>
              </a:xfrm>
              <a:grpFill/>
            </p:grpSpPr>
            <p:sp>
              <p:nvSpPr>
                <p:cNvPr id="8" name="流程圖: 準備作業 7">
                  <a:extLst>
                    <a:ext uri="{FF2B5EF4-FFF2-40B4-BE49-F238E27FC236}">
                      <a16:creationId xmlns:a16="http://schemas.microsoft.com/office/drawing/2014/main" id="{48F05F81-B3CF-44D6-9C97-9C318D697148}"/>
                    </a:ext>
                  </a:extLst>
                </p:cNvPr>
                <p:cNvSpPr/>
                <p:nvPr/>
              </p:nvSpPr>
              <p:spPr>
                <a:xfrm>
                  <a:off x="8280400" y="2169267"/>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流程圖: 準備作業 17">
                  <a:extLst>
                    <a:ext uri="{FF2B5EF4-FFF2-40B4-BE49-F238E27FC236}">
                      <a16:creationId xmlns:a16="http://schemas.microsoft.com/office/drawing/2014/main" id="{B21F240A-957C-4E60-8904-CDD5D862FE7A}"/>
                    </a:ext>
                  </a:extLst>
                </p:cNvPr>
                <p:cNvSpPr/>
                <p:nvPr/>
              </p:nvSpPr>
              <p:spPr>
                <a:xfrm>
                  <a:off x="9042400" y="2575035"/>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流程圖: 準備作業 18">
                  <a:extLst>
                    <a:ext uri="{FF2B5EF4-FFF2-40B4-BE49-F238E27FC236}">
                      <a16:creationId xmlns:a16="http://schemas.microsoft.com/office/drawing/2014/main" id="{11112B37-7905-4A6B-9720-8A6CFA91BD68}"/>
                    </a:ext>
                  </a:extLst>
                </p:cNvPr>
                <p:cNvSpPr/>
                <p:nvPr/>
              </p:nvSpPr>
              <p:spPr>
                <a:xfrm>
                  <a:off x="8280400" y="2970280"/>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流程圖: 準備作業 19">
                  <a:extLst>
                    <a:ext uri="{FF2B5EF4-FFF2-40B4-BE49-F238E27FC236}">
                      <a16:creationId xmlns:a16="http://schemas.microsoft.com/office/drawing/2014/main" id="{8E6B5C67-37FF-4C40-A39D-3D7B1D439598}"/>
                    </a:ext>
                  </a:extLst>
                </p:cNvPr>
                <p:cNvSpPr/>
                <p:nvPr/>
              </p:nvSpPr>
              <p:spPr>
                <a:xfrm>
                  <a:off x="9042400" y="176289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流程圖: 準備作業 20">
                  <a:extLst>
                    <a:ext uri="{FF2B5EF4-FFF2-40B4-BE49-F238E27FC236}">
                      <a16:creationId xmlns:a16="http://schemas.microsoft.com/office/drawing/2014/main" id="{621575F6-3935-4CC8-89C4-D58A348C26B5}"/>
                    </a:ext>
                  </a:extLst>
                </p:cNvPr>
                <p:cNvSpPr/>
                <p:nvPr/>
              </p:nvSpPr>
              <p:spPr>
                <a:xfrm>
                  <a:off x="9105900" y="3340970"/>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流程圖: 準備作業 21">
                  <a:extLst>
                    <a:ext uri="{FF2B5EF4-FFF2-40B4-BE49-F238E27FC236}">
                      <a16:creationId xmlns:a16="http://schemas.microsoft.com/office/drawing/2014/main" id="{05AD8C42-1803-4E19-9103-414C571DFBDF}"/>
                    </a:ext>
                  </a:extLst>
                </p:cNvPr>
                <p:cNvSpPr/>
                <p:nvPr/>
              </p:nvSpPr>
              <p:spPr>
                <a:xfrm>
                  <a:off x="9867900" y="374673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流程圖: 準備作業 22">
                  <a:extLst>
                    <a:ext uri="{FF2B5EF4-FFF2-40B4-BE49-F238E27FC236}">
                      <a16:creationId xmlns:a16="http://schemas.microsoft.com/office/drawing/2014/main" id="{2BBF56DF-7B2E-4F6E-BACE-107B9F6669E7}"/>
                    </a:ext>
                  </a:extLst>
                </p:cNvPr>
                <p:cNvSpPr/>
                <p:nvPr/>
              </p:nvSpPr>
              <p:spPr>
                <a:xfrm>
                  <a:off x="9105900" y="4141983"/>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流程圖: 準備作業 23">
                  <a:extLst>
                    <a:ext uri="{FF2B5EF4-FFF2-40B4-BE49-F238E27FC236}">
                      <a16:creationId xmlns:a16="http://schemas.microsoft.com/office/drawing/2014/main" id="{15F07214-0D37-43F2-8732-8BAE40B7B5E7}"/>
                    </a:ext>
                  </a:extLst>
                </p:cNvPr>
                <p:cNvSpPr/>
                <p:nvPr/>
              </p:nvSpPr>
              <p:spPr>
                <a:xfrm>
                  <a:off x="9867900" y="2934601"/>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流程圖: 準備作業 24">
                  <a:extLst>
                    <a:ext uri="{FF2B5EF4-FFF2-40B4-BE49-F238E27FC236}">
                      <a16:creationId xmlns:a16="http://schemas.microsoft.com/office/drawing/2014/main" id="{F8D63E49-08B3-4E13-8E3A-4FDEF2C79412}"/>
                    </a:ext>
                  </a:extLst>
                </p:cNvPr>
                <p:cNvSpPr/>
                <p:nvPr/>
              </p:nvSpPr>
              <p:spPr>
                <a:xfrm>
                  <a:off x="9867900" y="135408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流程圖: 準備作業 25">
                  <a:extLst>
                    <a:ext uri="{FF2B5EF4-FFF2-40B4-BE49-F238E27FC236}">
                      <a16:creationId xmlns:a16="http://schemas.microsoft.com/office/drawing/2014/main" id="{BB80544A-3F94-42DB-8942-81ED8DDF8E2D}"/>
                    </a:ext>
                  </a:extLst>
                </p:cNvPr>
                <p:cNvSpPr/>
                <p:nvPr/>
              </p:nvSpPr>
              <p:spPr>
                <a:xfrm>
                  <a:off x="10629900" y="1759856"/>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流程圖: 準備作業 26">
                  <a:extLst>
                    <a:ext uri="{FF2B5EF4-FFF2-40B4-BE49-F238E27FC236}">
                      <a16:creationId xmlns:a16="http://schemas.microsoft.com/office/drawing/2014/main" id="{605B158A-7BAD-4DD2-AAD6-428D72C9D8BF}"/>
                    </a:ext>
                  </a:extLst>
                </p:cNvPr>
                <p:cNvSpPr/>
                <p:nvPr/>
              </p:nvSpPr>
              <p:spPr>
                <a:xfrm>
                  <a:off x="9867900" y="2155101"/>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流程圖: 準備作業 27">
                  <a:extLst>
                    <a:ext uri="{FF2B5EF4-FFF2-40B4-BE49-F238E27FC236}">
                      <a16:creationId xmlns:a16="http://schemas.microsoft.com/office/drawing/2014/main" id="{E3618AA6-19B1-4A4F-984B-0147946E033A}"/>
                    </a:ext>
                  </a:extLst>
                </p:cNvPr>
                <p:cNvSpPr/>
                <p:nvPr/>
              </p:nvSpPr>
              <p:spPr>
                <a:xfrm>
                  <a:off x="8280400" y="1376094"/>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流程圖: 準備作業 28">
                  <a:extLst>
                    <a:ext uri="{FF2B5EF4-FFF2-40B4-BE49-F238E27FC236}">
                      <a16:creationId xmlns:a16="http://schemas.microsoft.com/office/drawing/2014/main" id="{87B62C99-6F5B-4DF3-819C-28BA1E188B6A}"/>
                    </a:ext>
                  </a:extLst>
                </p:cNvPr>
                <p:cNvSpPr/>
                <p:nvPr/>
              </p:nvSpPr>
              <p:spPr>
                <a:xfrm>
                  <a:off x="8343900" y="374673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流程圖: 準備作業 29">
                  <a:extLst>
                    <a:ext uri="{FF2B5EF4-FFF2-40B4-BE49-F238E27FC236}">
                      <a16:creationId xmlns:a16="http://schemas.microsoft.com/office/drawing/2014/main" id="{599C705D-504A-4B22-A456-744FEF670A9C}"/>
                    </a:ext>
                  </a:extLst>
                </p:cNvPr>
                <p:cNvSpPr/>
                <p:nvPr/>
              </p:nvSpPr>
              <p:spPr>
                <a:xfrm>
                  <a:off x="9804400" y="5341069"/>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流程圖: 準備作業 30">
                  <a:extLst>
                    <a:ext uri="{FF2B5EF4-FFF2-40B4-BE49-F238E27FC236}">
                      <a16:creationId xmlns:a16="http://schemas.microsoft.com/office/drawing/2014/main" id="{F0E5682E-AF4B-4E63-AD35-1B2390944345}"/>
                    </a:ext>
                  </a:extLst>
                </p:cNvPr>
                <p:cNvSpPr/>
                <p:nvPr/>
              </p:nvSpPr>
              <p:spPr>
                <a:xfrm>
                  <a:off x="9804400" y="4528932"/>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流程圖: 準備作業 31">
                  <a:extLst>
                    <a:ext uri="{FF2B5EF4-FFF2-40B4-BE49-F238E27FC236}">
                      <a16:creationId xmlns:a16="http://schemas.microsoft.com/office/drawing/2014/main" id="{57D641E8-1D6C-48D6-B80B-8A3BA315709E}"/>
                    </a:ext>
                  </a:extLst>
                </p:cNvPr>
                <p:cNvSpPr/>
                <p:nvPr/>
              </p:nvSpPr>
              <p:spPr>
                <a:xfrm>
                  <a:off x="10646869" y="4225539"/>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流程圖: 準備作業 32">
                  <a:extLst>
                    <a:ext uri="{FF2B5EF4-FFF2-40B4-BE49-F238E27FC236}">
                      <a16:creationId xmlns:a16="http://schemas.microsoft.com/office/drawing/2014/main" id="{95497647-C1EE-4BE6-96A7-EA459760E9ED}"/>
                    </a:ext>
                  </a:extLst>
                </p:cNvPr>
                <p:cNvSpPr/>
                <p:nvPr/>
              </p:nvSpPr>
              <p:spPr>
                <a:xfrm>
                  <a:off x="10646869" y="3413402"/>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流程圖: 準備作業 33">
                  <a:extLst>
                    <a:ext uri="{FF2B5EF4-FFF2-40B4-BE49-F238E27FC236}">
                      <a16:creationId xmlns:a16="http://schemas.microsoft.com/office/drawing/2014/main" id="{81A0D341-4C7E-45C8-9FB0-D12365D02CFB}"/>
                    </a:ext>
                  </a:extLst>
                </p:cNvPr>
                <p:cNvSpPr/>
                <p:nvPr/>
              </p:nvSpPr>
              <p:spPr>
                <a:xfrm>
                  <a:off x="7548231" y="3426246"/>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6" name="流程圖: 準備作業 35">
                <a:extLst>
                  <a:ext uri="{FF2B5EF4-FFF2-40B4-BE49-F238E27FC236}">
                    <a16:creationId xmlns:a16="http://schemas.microsoft.com/office/drawing/2014/main" id="{2C5A8AF0-0828-47EE-8604-2318EF6247BD}"/>
                  </a:ext>
                </a:extLst>
              </p:cNvPr>
              <p:cNvSpPr/>
              <p:nvPr/>
            </p:nvSpPr>
            <p:spPr>
              <a:xfrm>
                <a:off x="7541666" y="4189093"/>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流程圖: 準備作業 36">
                <a:extLst>
                  <a:ext uri="{FF2B5EF4-FFF2-40B4-BE49-F238E27FC236}">
                    <a16:creationId xmlns:a16="http://schemas.microsoft.com/office/drawing/2014/main" id="{8386E857-5F49-45DF-904E-B8610A4F7D29}"/>
                  </a:ext>
                </a:extLst>
              </p:cNvPr>
              <p:cNvSpPr/>
              <p:nvPr/>
            </p:nvSpPr>
            <p:spPr>
              <a:xfrm>
                <a:off x="6779666" y="458433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流程圖: 準備作業 37">
                <a:extLst>
                  <a:ext uri="{FF2B5EF4-FFF2-40B4-BE49-F238E27FC236}">
                    <a16:creationId xmlns:a16="http://schemas.microsoft.com/office/drawing/2014/main" id="{1F8EE669-2103-41FA-ACC3-BD65ED4A8DD9}"/>
                  </a:ext>
                </a:extLst>
              </p:cNvPr>
              <p:cNvSpPr/>
              <p:nvPr/>
            </p:nvSpPr>
            <p:spPr>
              <a:xfrm>
                <a:off x="7605166" y="4955028"/>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流程圖: 準備作業 38">
                <a:extLst>
                  <a:ext uri="{FF2B5EF4-FFF2-40B4-BE49-F238E27FC236}">
                    <a16:creationId xmlns:a16="http://schemas.microsoft.com/office/drawing/2014/main" id="{E1663836-561B-4EA0-B797-0BDB6E8A374E}"/>
                  </a:ext>
                </a:extLst>
              </p:cNvPr>
              <p:cNvSpPr/>
              <p:nvPr/>
            </p:nvSpPr>
            <p:spPr>
              <a:xfrm>
                <a:off x="7605166" y="5756041"/>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流程圖: 準備作業 39">
                <a:extLst>
                  <a:ext uri="{FF2B5EF4-FFF2-40B4-BE49-F238E27FC236}">
                    <a16:creationId xmlns:a16="http://schemas.microsoft.com/office/drawing/2014/main" id="{8A315FFD-014D-4910-A7AC-03C53B4F7E14}"/>
                  </a:ext>
                </a:extLst>
              </p:cNvPr>
              <p:cNvSpPr/>
              <p:nvPr/>
            </p:nvSpPr>
            <p:spPr>
              <a:xfrm>
                <a:off x="6843166" y="5360796"/>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流程圖: 準備作業 40">
                <a:extLst>
                  <a:ext uri="{FF2B5EF4-FFF2-40B4-BE49-F238E27FC236}">
                    <a16:creationId xmlns:a16="http://schemas.microsoft.com/office/drawing/2014/main" id="{56B7043F-BC4E-4415-A8AE-230CEE4337D8}"/>
                  </a:ext>
                </a:extLst>
              </p:cNvPr>
              <p:cNvSpPr/>
              <p:nvPr/>
            </p:nvSpPr>
            <p:spPr>
              <a:xfrm>
                <a:off x="6017666" y="5003229"/>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流程圖: 準備作業 41">
                <a:extLst>
                  <a:ext uri="{FF2B5EF4-FFF2-40B4-BE49-F238E27FC236}">
                    <a16:creationId xmlns:a16="http://schemas.microsoft.com/office/drawing/2014/main" id="{A23A86F0-873B-4A7A-8E62-CD54E326149F}"/>
                  </a:ext>
                </a:extLst>
              </p:cNvPr>
              <p:cNvSpPr/>
              <p:nvPr/>
            </p:nvSpPr>
            <p:spPr>
              <a:xfrm>
                <a:off x="9042400" y="4925302"/>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流程圖: 準備作業 42">
                <a:extLst>
                  <a:ext uri="{FF2B5EF4-FFF2-40B4-BE49-F238E27FC236}">
                    <a16:creationId xmlns:a16="http://schemas.microsoft.com/office/drawing/2014/main" id="{0E72C238-DA50-436C-AD8C-9B1E891E0DB1}"/>
                  </a:ext>
                </a:extLst>
              </p:cNvPr>
              <p:cNvSpPr/>
              <p:nvPr/>
            </p:nvSpPr>
            <p:spPr>
              <a:xfrm>
                <a:off x="8317297" y="4530565"/>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流程圖: 準備作業 43">
                <a:extLst>
                  <a:ext uri="{FF2B5EF4-FFF2-40B4-BE49-F238E27FC236}">
                    <a16:creationId xmlns:a16="http://schemas.microsoft.com/office/drawing/2014/main" id="{3F128DEA-BF08-4CFB-8339-3CC9105C77BB}"/>
                  </a:ext>
                </a:extLst>
              </p:cNvPr>
              <p:cNvSpPr/>
              <p:nvPr/>
            </p:nvSpPr>
            <p:spPr>
              <a:xfrm>
                <a:off x="7444998" y="1812713"/>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流程圖: 準備作業 44">
                <a:extLst>
                  <a:ext uri="{FF2B5EF4-FFF2-40B4-BE49-F238E27FC236}">
                    <a16:creationId xmlns:a16="http://schemas.microsoft.com/office/drawing/2014/main" id="{12E0F41B-1DA6-4870-B585-E21D2B383668}"/>
                  </a:ext>
                </a:extLst>
              </p:cNvPr>
              <p:cNvSpPr/>
              <p:nvPr/>
            </p:nvSpPr>
            <p:spPr>
              <a:xfrm>
                <a:off x="7508498" y="2589171"/>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流程圖: 準備作業 45">
                <a:extLst>
                  <a:ext uri="{FF2B5EF4-FFF2-40B4-BE49-F238E27FC236}">
                    <a16:creationId xmlns:a16="http://schemas.microsoft.com/office/drawing/2014/main" id="{7000F8BC-7A8A-4419-B4AD-E057275D6508}"/>
                  </a:ext>
                </a:extLst>
              </p:cNvPr>
              <p:cNvSpPr/>
              <p:nvPr/>
            </p:nvSpPr>
            <p:spPr>
              <a:xfrm>
                <a:off x="6636082" y="2235196"/>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58545986-FF02-495D-A555-C87377975135}"/>
                </a:ext>
              </a:extLst>
            </p:cNvPr>
            <p:cNvGrpSpPr/>
            <p:nvPr/>
          </p:nvGrpSpPr>
          <p:grpSpPr>
            <a:xfrm>
              <a:off x="6716166" y="3035043"/>
              <a:ext cx="889000" cy="1466552"/>
              <a:chOff x="6716166" y="3035043"/>
              <a:chExt cx="889000" cy="1466552"/>
            </a:xfrm>
            <a:grpFill/>
          </p:grpSpPr>
          <p:sp>
            <p:nvSpPr>
              <p:cNvPr id="48" name="流程圖: 準備作業 47">
                <a:extLst>
                  <a:ext uri="{FF2B5EF4-FFF2-40B4-BE49-F238E27FC236}">
                    <a16:creationId xmlns:a16="http://schemas.microsoft.com/office/drawing/2014/main" id="{BE25BCF5-48FD-44B8-B6E4-B88EFE95311B}"/>
                  </a:ext>
                </a:extLst>
              </p:cNvPr>
              <p:cNvSpPr/>
              <p:nvPr/>
            </p:nvSpPr>
            <p:spPr>
              <a:xfrm>
                <a:off x="6716166" y="3035043"/>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流程圖: 準備作業 52">
                <a:extLst>
                  <a:ext uri="{FF2B5EF4-FFF2-40B4-BE49-F238E27FC236}">
                    <a16:creationId xmlns:a16="http://schemas.microsoft.com/office/drawing/2014/main" id="{4C8696D1-1293-454C-B123-5D9DBF06A8AB}"/>
                  </a:ext>
                </a:extLst>
              </p:cNvPr>
              <p:cNvSpPr/>
              <p:nvPr/>
            </p:nvSpPr>
            <p:spPr>
              <a:xfrm>
                <a:off x="6779666" y="3811501"/>
                <a:ext cx="825500" cy="690094"/>
              </a:xfrm>
              <a:prstGeom prst="flowChartPreparati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pic>
        <p:nvPicPr>
          <p:cNvPr id="55" name="圖片 54">
            <a:extLst>
              <a:ext uri="{FF2B5EF4-FFF2-40B4-BE49-F238E27FC236}">
                <a16:creationId xmlns:a16="http://schemas.microsoft.com/office/drawing/2014/main" id="{69673970-664B-40F2-AD5A-27B4286AEE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396" y="7233526"/>
            <a:ext cx="524288" cy="524288"/>
          </a:xfrm>
          <a:prstGeom prst="rect">
            <a:avLst/>
          </a:prstGeom>
        </p:spPr>
      </p:pic>
    </p:spTree>
    <p:extLst>
      <p:ext uri="{BB962C8B-B14F-4D97-AF65-F5344CB8AC3E}">
        <p14:creationId xmlns:p14="http://schemas.microsoft.com/office/powerpoint/2010/main" val="227673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9D4CC3D-72EF-41C4-9AB3-0CFA5A2983E3}"/>
              </a:ext>
            </a:extLst>
          </p:cNvPr>
          <p:cNvSpPr txBox="1"/>
          <p:nvPr/>
        </p:nvSpPr>
        <p:spPr>
          <a:xfrm>
            <a:off x="4680165" y="711374"/>
            <a:ext cx="2831670"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92" name="群組 91">
            <a:extLst>
              <a:ext uri="{FF2B5EF4-FFF2-40B4-BE49-F238E27FC236}">
                <a16:creationId xmlns:a16="http://schemas.microsoft.com/office/drawing/2014/main" id="{D34D2B4F-1B4A-407F-80C5-9E1BF22DD74A}"/>
              </a:ext>
            </a:extLst>
          </p:cNvPr>
          <p:cNvGrpSpPr/>
          <p:nvPr/>
        </p:nvGrpSpPr>
        <p:grpSpPr>
          <a:xfrm>
            <a:off x="1566857" y="2339856"/>
            <a:ext cx="8208963" cy="3714750"/>
            <a:chOff x="1925940" y="1782158"/>
            <a:chExt cx="8208963" cy="3714750"/>
          </a:xfrm>
        </p:grpSpPr>
        <p:sp>
          <p:nvSpPr>
            <p:cNvPr id="93" name="文字方塊 11">
              <a:extLst>
                <a:ext uri="{FF2B5EF4-FFF2-40B4-BE49-F238E27FC236}">
                  <a16:creationId xmlns:a16="http://schemas.microsoft.com/office/drawing/2014/main" id="{A9444A61-B15E-4EEA-885A-8A2D8490236B}"/>
                </a:ext>
              </a:extLst>
            </p:cNvPr>
            <p:cNvSpPr txBox="1"/>
            <p:nvPr/>
          </p:nvSpPr>
          <p:spPr>
            <a:xfrm>
              <a:off x="2859390"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Group1</a:t>
              </a:r>
              <a:endParaRPr lang="zh-TW">
                <a:cs typeface="Calibri" panose="020F0502020204030204"/>
              </a:endParaRPr>
            </a:p>
          </p:txBody>
        </p:sp>
        <p:sp>
          <p:nvSpPr>
            <p:cNvPr id="94" name="文字方塊 8">
              <a:extLst>
                <a:ext uri="{FF2B5EF4-FFF2-40B4-BE49-F238E27FC236}">
                  <a16:creationId xmlns:a16="http://schemas.microsoft.com/office/drawing/2014/main" id="{C3BDB6B0-BDB1-4764-B437-F49E0AB64816}"/>
                </a:ext>
              </a:extLst>
            </p:cNvPr>
            <p:cNvSpPr txBox="1"/>
            <p:nvPr/>
          </p:nvSpPr>
          <p:spPr>
            <a:xfrm>
              <a:off x="1925940" y="2550508"/>
              <a:ext cx="735013" cy="271463"/>
            </a:xfrm>
            <a:prstGeom prst="rect">
              <a:avLst/>
            </a:prstGeom>
            <a:noFill/>
          </p:spPr>
          <p:txBody>
            <a:bodyPr wrap="square" rtlCol="0">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t>Good</a:t>
              </a:r>
              <a:endParaRPr kumimoji="1" lang="zh-TW" altLang="en-US"/>
            </a:p>
          </p:txBody>
        </p:sp>
        <p:sp>
          <p:nvSpPr>
            <p:cNvPr id="95" name="文字方塊 9">
              <a:extLst>
                <a:ext uri="{FF2B5EF4-FFF2-40B4-BE49-F238E27FC236}">
                  <a16:creationId xmlns:a16="http://schemas.microsoft.com/office/drawing/2014/main" id="{E8501581-A3B2-407A-9113-048187F6D8D7}"/>
                </a:ext>
              </a:extLst>
            </p:cNvPr>
            <p:cNvSpPr txBox="1"/>
            <p:nvPr/>
          </p:nvSpPr>
          <p:spPr>
            <a:xfrm>
              <a:off x="1925940" y="369509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Broke</a:t>
              </a:r>
              <a:endParaRPr kumimoji="1" lang="zh-TW" altLang="en-US"/>
            </a:p>
          </p:txBody>
        </p:sp>
        <p:sp>
          <p:nvSpPr>
            <p:cNvPr id="96" name="文字方塊 10">
              <a:extLst>
                <a:ext uri="{FF2B5EF4-FFF2-40B4-BE49-F238E27FC236}">
                  <a16:creationId xmlns:a16="http://schemas.microsoft.com/office/drawing/2014/main" id="{A830254F-EC49-4464-A014-CD7AC598814A}"/>
                </a:ext>
              </a:extLst>
            </p:cNvPr>
            <p:cNvSpPr txBox="1"/>
            <p:nvPr/>
          </p:nvSpPr>
          <p:spPr>
            <a:xfrm>
              <a:off x="1925940" y="4850795"/>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Shift</a:t>
              </a:r>
              <a:endParaRPr kumimoji="1" lang="zh-TW" altLang="en-US"/>
            </a:p>
          </p:txBody>
        </p:sp>
        <p:sp>
          <p:nvSpPr>
            <p:cNvPr id="97" name="文字方塊 11">
              <a:extLst>
                <a:ext uri="{FF2B5EF4-FFF2-40B4-BE49-F238E27FC236}">
                  <a16:creationId xmlns:a16="http://schemas.microsoft.com/office/drawing/2014/main" id="{EF8E19ED-2419-4AB4-9DAE-8A001919AC56}"/>
                </a:ext>
              </a:extLst>
            </p:cNvPr>
            <p:cNvSpPr txBox="1"/>
            <p:nvPr/>
          </p:nvSpPr>
          <p:spPr>
            <a:xfrm>
              <a:off x="4727877"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Group3</a:t>
              </a:r>
              <a:endParaRPr lang="zh-TW">
                <a:cs typeface="Calibri" panose="020F0502020204030204"/>
              </a:endParaRPr>
            </a:p>
          </p:txBody>
        </p:sp>
        <p:sp>
          <p:nvSpPr>
            <p:cNvPr id="98" name="文字方塊 11">
              <a:extLst>
                <a:ext uri="{FF2B5EF4-FFF2-40B4-BE49-F238E27FC236}">
                  <a16:creationId xmlns:a16="http://schemas.microsoft.com/office/drawing/2014/main" id="{41761BBE-C34B-4E90-B36A-ECE268CFEA88}"/>
                </a:ext>
              </a:extLst>
            </p:cNvPr>
            <p:cNvSpPr txBox="1"/>
            <p:nvPr/>
          </p:nvSpPr>
          <p:spPr>
            <a:xfrm>
              <a:off x="3794427"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Group2</a:t>
              </a:r>
              <a:endParaRPr lang="zh-TW">
                <a:cs typeface="Calibri" panose="020F0502020204030204"/>
              </a:endParaRPr>
            </a:p>
          </p:txBody>
        </p:sp>
        <p:sp>
          <p:nvSpPr>
            <p:cNvPr id="99" name="文字方塊 11">
              <a:extLst>
                <a:ext uri="{FF2B5EF4-FFF2-40B4-BE49-F238E27FC236}">
                  <a16:creationId xmlns:a16="http://schemas.microsoft.com/office/drawing/2014/main" id="{8578D8BF-B104-4857-AFAC-4466979DC126}"/>
                </a:ext>
              </a:extLst>
            </p:cNvPr>
            <p:cNvSpPr txBox="1"/>
            <p:nvPr/>
          </p:nvSpPr>
          <p:spPr>
            <a:xfrm>
              <a:off x="5662915"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Group4</a:t>
              </a:r>
              <a:endParaRPr lang="zh-TW">
                <a:cs typeface="Calibri" panose="020F0502020204030204"/>
              </a:endParaRPr>
            </a:p>
          </p:txBody>
        </p:sp>
        <p:sp>
          <p:nvSpPr>
            <p:cNvPr id="100" name="文字方塊 11">
              <a:extLst>
                <a:ext uri="{FF2B5EF4-FFF2-40B4-BE49-F238E27FC236}">
                  <a16:creationId xmlns:a16="http://schemas.microsoft.com/office/drawing/2014/main" id="{A91C4B9F-17D6-4C26-9CDD-1471703762C5}"/>
                </a:ext>
              </a:extLst>
            </p:cNvPr>
            <p:cNvSpPr txBox="1"/>
            <p:nvPr/>
          </p:nvSpPr>
          <p:spPr>
            <a:xfrm>
              <a:off x="6596365"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Group5</a:t>
              </a:r>
              <a:endParaRPr lang="zh-TW">
                <a:cs typeface="Calibri" panose="020F0502020204030204"/>
              </a:endParaRPr>
            </a:p>
          </p:txBody>
        </p:sp>
        <p:sp>
          <p:nvSpPr>
            <p:cNvPr id="101" name="文字方塊 11">
              <a:extLst>
                <a:ext uri="{FF2B5EF4-FFF2-40B4-BE49-F238E27FC236}">
                  <a16:creationId xmlns:a16="http://schemas.microsoft.com/office/drawing/2014/main" id="{A2A72C4E-E699-4F77-BAB6-579CE0408F36}"/>
                </a:ext>
              </a:extLst>
            </p:cNvPr>
            <p:cNvSpPr txBox="1"/>
            <p:nvPr/>
          </p:nvSpPr>
          <p:spPr>
            <a:xfrm>
              <a:off x="7531402"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Group6</a:t>
              </a:r>
              <a:endParaRPr lang="zh-TW">
                <a:cs typeface="Calibri" panose="020F0502020204030204"/>
              </a:endParaRPr>
            </a:p>
          </p:txBody>
        </p:sp>
        <p:sp>
          <p:nvSpPr>
            <p:cNvPr id="102" name="文字方塊 11">
              <a:extLst>
                <a:ext uri="{FF2B5EF4-FFF2-40B4-BE49-F238E27FC236}">
                  <a16:creationId xmlns:a16="http://schemas.microsoft.com/office/drawing/2014/main" id="{81EF7BB7-1333-4338-9F8B-AB0318C706E1}"/>
                </a:ext>
              </a:extLst>
            </p:cNvPr>
            <p:cNvSpPr txBox="1"/>
            <p:nvPr/>
          </p:nvSpPr>
          <p:spPr>
            <a:xfrm>
              <a:off x="8464852"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Group7</a:t>
              </a:r>
              <a:endParaRPr lang="zh-TW">
                <a:cs typeface="Calibri" panose="020F0502020204030204"/>
              </a:endParaRPr>
            </a:p>
          </p:txBody>
        </p:sp>
        <p:sp>
          <p:nvSpPr>
            <p:cNvPr id="103" name="文字方塊 11">
              <a:extLst>
                <a:ext uri="{FF2B5EF4-FFF2-40B4-BE49-F238E27FC236}">
                  <a16:creationId xmlns:a16="http://schemas.microsoft.com/office/drawing/2014/main" id="{806E5749-9B94-4922-991A-CD8A45060984}"/>
                </a:ext>
              </a:extLst>
            </p:cNvPr>
            <p:cNvSpPr txBox="1"/>
            <p:nvPr/>
          </p:nvSpPr>
          <p:spPr>
            <a:xfrm>
              <a:off x="9399890" y="1782158"/>
              <a:ext cx="735013" cy="271463"/>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Group8</a:t>
              </a:r>
              <a:endParaRPr lang="zh-TW">
                <a:cs typeface="Calibri" panose="020F0502020204030204"/>
              </a:endParaRPr>
            </a:p>
          </p:txBody>
        </p:sp>
        <p:pic>
          <p:nvPicPr>
            <p:cNvPr id="104" name="圖片 103">
              <a:extLst>
                <a:ext uri="{FF2B5EF4-FFF2-40B4-BE49-F238E27FC236}">
                  <a16:creationId xmlns:a16="http://schemas.microsoft.com/office/drawing/2014/main" id="{0D96AFD3-B97E-4EB8-8316-215FD86E3D85}"/>
                </a:ext>
              </a:extLst>
            </p:cNvPr>
            <p:cNvPicPr>
              <a:picLocks noChangeAspect="1"/>
            </p:cNvPicPr>
            <p:nvPr/>
          </p:nvPicPr>
          <p:blipFill>
            <a:blip r:embed="rId5"/>
            <a:stretch>
              <a:fillRect/>
            </a:stretch>
          </p:blipFill>
          <p:spPr>
            <a:xfrm>
              <a:off x="2859390" y="3404583"/>
              <a:ext cx="735013" cy="855663"/>
            </a:xfrm>
            <a:prstGeom prst="rect">
              <a:avLst/>
            </a:prstGeom>
          </p:spPr>
        </p:pic>
        <p:pic>
          <p:nvPicPr>
            <p:cNvPr id="105" name="圖片 104">
              <a:extLst>
                <a:ext uri="{FF2B5EF4-FFF2-40B4-BE49-F238E27FC236}">
                  <a16:creationId xmlns:a16="http://schemas.microsoft.com/office/drawing/2014/main" id="{0126EB26-7AF4-4174-B803-AEF124822628}"/>
                </a:ext>
              </a:extLst>
            </p:cNvPr>
            <p:cNvPicPr>
              <a:picLocks noChangeAspect="1"/>
            </p:cNvPicPr>
            <p:nvPr/>
          </p:nvPicPr>
          <p:blipFill>
            <a:blip r:embed="rId6"/>
            <a:stretch>
              <a:fillRect/>
            </a:stretch>
          </p:blipFill>
          <p:spPr>
            <a:xfrm>
              <a:off x="3794427" y="3336320"/>
              <a:ext cx="735013" cy="990600"/>
            </a:xfrm>
            <a:prstGeom prst="rect">
              <a:avLst/>
            </a:prstGeom>
          </p:spPr>
        </p:pic>
        <p:pic>
          <p:nvPicPr>
            <p:cNvPr id="106" name="圖片 105">
              <a:extLst>
                <a:ext uri="{FF2B5EF4-FFF2-40B4-BE49-F238E27FC236}">
                  <a16:creationId xmlns:a16="http://schemas.microsoft.com/office/drawing/2014/main" id="{0263CB8A-18CF-481D-A44E-1DC649CE76CC}"/>
                </a:ext>
              </a:extLst>
            </p:cNvPr>
            <p:cNvPicPr>
              <a:picLocks noChangeAspect="1"/>
            </p:cNvPicPr>
            <p:nvPr/>
          </p:nvPicPr>
          <p:blipFill>
            <a:blip r:embed="rId7"/>
            <a:stretch>
              <a:fillRect/>
            </a:stretch>
          </p:blipFill>
          <p:spPr>
            <a:xfrm>
              <a:off x="5843890" y="3409345"/>
              <a:ext cx="373063" cy="846138"/>
            </a:xfrm>
            <a:prstGeom prst="rect">
              <a:avLst/>
            </a:prstGeom>
          </p:spPr>
        </p:pic>
        <p:pic>
          <p:nvPicPr>
            <p:cNvPr id="107" name="圖片 106" descr="一張含有 文字, 數字, 戶外, 簽名、標誌 的圖片&#10;&#10;自動產生的描述">
              <a:extLst>
                <a:ext uri="{FF2B5EF4-FFF2-40B4-BE49-F238E27FC236}">
                  <a16:creationId xmlns:a16="http://schemas.microsoft.com/office/drawing/2014/main" id="{A568790C-E4E0-42F9-BD8E-6A27584C0F67}"/>
                </a:ext>
              </a:extLst>
            </p:cNvPr>
            <p:cNvPicPr>
              <a:picLocks noChangeAspect="1"/>
            </p:cNvPicPr>
            <p:nvPr/>
          </p:nvPicPr>
          <p:blipFill>
            <a:blip r:embed="rId8"/>
            <a:stretch>
              <a:fillRect/>
            </a:stretch>
          </p:blipFill>
          <p:spPr>
            <a:xfrm>
              <a:off x="6596365" y="3464908"/>
              <a:ext cx="735013" cy="733425"/>
            </a:xfrm>
            <a:prstGeom prst="rect">
              <a:avLst/>
            </a:prstGeom>
          </p:spPr>
        </p:pic>
        <p:pic>
          <p:nvPicPr>
            <p:cNvPr id="108" name="圖片 107">
              <a:extLst>
                <a:ext uri="{FF2B5EF4-FFF2-40B4-BE49-F238E27FC236}">
                  <a16:creationId xmlns:a16="http://schemas.microsoft.com/office/drawing/2014/main" id="{26A8E0D8-EC7E-474B-A94E-34438434C9C6}"/>
                </a:ext>
              </a:extLst>
            </p:cNvPr>
            <p:cNvPicPr>
              <a:picLocks noChangeAspect="1"/>
            </p:cNvPicPr>
            <p:nvPr/>
          </p:nvPicPr>
          <p:blipFill>
            <a:blip r:embed="rId9"/>
            <a:stretch>
              <a:fillRect/>
            </a:stretch>
          </p:blipFill>
          <p:spPr>
            <a:xfrm>
              <a:off x="8464852" y="3372833"/>
              <a:ext cx="735013" cy="917575"/>
            </a:xfrm>
            <a:prstGeom prst="rect">
              <a:avLst/>
            </a:prstGeom>
          </p:spPr>
        </p:pic>
        <p:pic>
          <p:nvPicPr>
            <p:cNvPr id="109" name="圖片 108" descr="一張含有 銀 的圖片&#10;&#10;自動產生的描述">
              <a:extLst>
                <a:ext uri="{FF2B5EF4-FFF2-40B4-BE49-F238E27FC236}">
                  <a16:creationId xmlns:a16="http://schemas.microsoft.com/office/drawing/2014/main" id="{F1C751FD-757A-4162-9720-1F978AC6CC3E}"/>
                </a:ext>
              </a:extLst>
            </p:cNvPr>
            <p:cNvPicPr>
              <a:picLocks noChangeAspect="1"/>
            </p:cNvPicPr>
            <p:nvPr/>
          </p:nvPicPr>
          <p:blipFill>
            <a:blip r:embed="rId10"/>
            <a:stretch>
              <a:fillRect/>
            </a:stretch>
          </p:blipFill>
          <p:spPr>
            <a:xfrm>
              <a:off x="2859390" y="2264758"/>
              <a:ext cx="735013" cy="846138"/>
            </a:xfrm>
            <a:prstGeom prst="rect">
              <a:avLst/>
            </a:prstGeom>
          </p:spPr>
        </p:pic>
        <p:pic>
          <p:nvPicPr>
            <p:cNvPr id="110" name="圖片 109">
              <a:extLst>
                <a:ext uri="{FF2B5EF4-FFF2-40B4-BE49-F238E27FC236}">
                  <a16:creationId xmlns:a16="http://schemas.microsoft.com/office/drawing/2014/main" id="{A2243CED-0680-4394-BD3C-1848A06D6CCC}"/>
                </a:ext>
              </a:extLst>
            </p:cNvPr>
            <p:cNvPicPr>
              <a:picLocks noChangeAspect="1"/>
            </p:cNvPicPr>
            <p:nvPr/>
          </p:nvPicPr>
          <p:blipFill>
            <a:blip r:embed="rId11"/>
            <a:stretch>
              <a:fillRect/>
            </a:stretch>
          </p:blipFill>
          <p:spPr>
            <a:xfrm>
              <a:off x="3794427" y="2204433"/>
              <a:ext cx="735013" cy="965200"/>
            </a:xfrm>
            <a:prstGeom prst="rect">
              <a:avLst/>
            </a:prstGeom>
          </p:spPr>
        </p:pic>
        <p:pic>
          <p:nvPicPr>
            <p:cNvPr id="111" name="圖片 110" descr="一張含有 生日蛋糕, 食物, 簽名、標誌, 蛋糕 的圖片&#10;&#10;自動產生的描述">
              <a:extLst>
                <a:ext uri="{FF2B5EF4-FFF2-40B4-BE49-F238E27FC236}">
                  <a16:creationId xmlns:a16="http://schemas.microsoft.com/office/drawing/2014/main" id="{8656C546-FA8A-427B-853B-8983DE0A9AE2}"/>
                </a:ext>
              </a:extLst>
            </p:cNvPr>
            <p:cNvPicPr>
              <a:picLocks noChangeAspect="1"/>
            </p:cNvPicPr>
            <p:nvPr/>
          </p:nvPicPr>
          <p:blipFill>
            <a:blip r:embed="rId12"/>
            <a:stretch>
              <a:fillRect/>
            </a:stretch>
          </p:blipFill>
          <p:spPr>
            <a:xfrm>
              <a:off x="4727877" y="2188558"/>
              <a:ext cx="735013" cy="995363"/>
            </a:xfrm>
            <a:prstGeom prst="rect">
              <a:avLst/>
            </a:prstGeom>
          </p:spPr>
        </p:pic>
        <p:pic>
          <p:nvPicPr>
            <p:cNvPr id="112" name="圖片 111">
              <a:extLst>
                <a:ext uri="{FF2B5EF4-FFF2-40B4-BE49-F238E27FC236}">
                  <a16:creationId xmlns:a16="http://schemas.microsoft.com/office/drawing/2014/main" id="{620D5384-8C25-463E-81B1-A2BC6538300E}"/>
                </a:ext>
              </a:extLst>
            </p:cNvPr>
            <p:cNvPicPr>
              <a:picLocks noChangeAspect="1"/>
            </p:cNvPicPr>
            <p:nvPr/>
          </p:nvPicPr>
          <p:blipFill>
            <a:blip r:embed="rId13"/>
            <a:stretch>
              <a:fillRect/>
            </a:stretch>
          </p:blipFill>
          <p:spPr>
            <a:xfrm>
              <a:off x="5851827" y="2264758"/>
              <a:ext cx="355600" cy="846138"/>
            </a:xfrm>
            <a:prstGeom prst="rect">
              <a:avLst/>
            </a:prstGeom>
          </p:spPr>
        </p:pic>
        <p:pic>
          <p:nvPicPr>
            <p:cNvPr id="113" name="圖片 112" descr="一張含有 文字 的圖片&#10;&#10;自動產生的描述">
              <a:extLst>
                <a:ext uri="{FF2B5EF4-FFF2-40B4-BE49-F238E27FC236}">
                  <a16:creationId xmlns:a16="http://schemas.microsoft.com/office/drawing/2014/main" id="{69F93069-9694-44B3-A9BA-A39A1E2151CD}"/>
                </a:ext>
              </a:extLst>
            </p:cNvPr>
            <p:cNvPicPr>
              <a:picLocks noChangeAspect="1"/>
            </p:cNvPicPr>
            <p:nvPr/>
          </p:nvPicPr>
          <p:blipFill>
            <a:blip r:embed="rId14"/>
            <a:stretch>
              <a:fillRect/>
            </a:stretch>
          </p:blipFill>
          <p:spPr>
            <a:xfrm>
              <a:off x="6596365" y="2315558"/>
              <a:ext cx="735013" cy="744538"/>
            </a:xfrm>
            <a:prstGeom prst="rect">
              <a:avLst/>
            </a:prstGeom>
          </p:spPr>
        </p:pic>
        <p:pic>
          <p:nvPicPr>
            <p:cNvPr id="114" name="圖片 113">
              <a:extLst>
                <a:ext uri="{FF2B5EF4-FFF2-40B4-BE49-F238E27FC236}">
                  <a16:creationId xmlns:a16="http://schemas.microsoft.com/office/drawing/2014/main" id="{6A1079B5-F320-4244-8A88-21383DBC37F0}"/>
                </a:ext>
              </a:extLst>
            </p:cNvPr>
            <p:cNvPicPr>
              <a:picLocks noChangeAspect="1"/>
            </p:cNvPicPr>
            <p:nvPr/>
          </p:nvPicPr>
          <p:blipFill>
            <a:blip r:embed="rId15"/>
            <a:stretch>
              <a:fillRect/>
            </a:stretch>
          </p:blipFill>
          <p:spPr>
            <a:xfrm>
              <a:off x="8464852" y="2228245"/>
              <a:ext cx="735013" cy="919163"/>
            </a:xfrm>
            <a:prstGeom prst="rect">
              <a:avLst/>
            </a:prstGeom>
          </p:spPr>
        </p:pic>
        <p:pic>
          <p:nvPicPr>
            <p:cNvPr id="115" name="圖片 114">
              <a:extLst>
                <a:ext uri="{FF2B5EF4-FFF2-40B4-BE49-F238E27FC236}">
                  <a16:creationId xmlns:a16="http://schemas.microsoft.com/office/drawing/2014/main" id="{BEDA088E-808E-4BE4-9961-889475A86B9D}"/>
                </a:ext>
              </a:extLst>
            </p:cNvPr>
            <p:cNvPicPr>
              <a:picLocks noChangeAspect="1"/>
            </p:cNvPicPr>
            <p:nvPr/>
          </p:nvPicPr>
          <p:blipFill>
            <a:blip r:embed="rId16"/>
            <a:stretch>
              <a:fillRect/>
            </a:stretch>
          </p:blipFill>
          <p:spPr>
            <a:xfrm>
              <a:off x="9399890" y="2217133"/>
              <a:ext cx="735013" cy="939800"/>
            </a:xfrm>
            <a:prstGeom prst="rect">
              <a:avLst/>
            </a:prstGeom>
          </p:spPr>
        </p:pic>
        <p:pic>
          <p:nvPicPr>
            <p:cNvPr id="116" name="圖片 115">
              <a:extLst>
                <a:ext uri="{FF2B5EF4-FFF2-40B4-BE49-F238E27FC236}">
                  <a16:creationId xmlns:a16="http://schemas.microsoft.com/office/drawing/2014/main" id="{7D5243B2-3B6F-49B1-90B4-CD8524949055}"/>
                </a:ext>
              </a:extLst>
            </p:cNvPr>
            <p:cNvPicPr>
              <a:picLocks noChangeAspect="1"/>
            </p:cNvPicPr>
            <p:nvPr/>
          </p:nvPicPr>
          <p:blipFill>
            <a:blip r:embed="rId17"/>
            <a:stretch>
              <a:fillRect/>
            </a:stretch>
          </p:blipFill>
          <p:spPr>
            <a:xfrm>
              <a:off x="9399890" y="3361720"/>
              <a:ext cx="735013" cy="939800"/>
            </a:xfrm>
            <a:prstGeom prst="rect">
              <a:avLst/>
            </a:prstGeom>
          </p:spPr>
        </p:pic>
        <p:pic>
          <p:nvPicPr>
            <p:cNvPr id="117" name="圖片 116" descr="一張含有 食物, 地面, 容器 的圖片&#10;&#10;自動產生的描述">
              <a:extLst>
                <a:ext uri="{FF2B5EF4-FFF2-40B4-BE49-F238E27FC236}">
                  <a16:creationId xmlns:a16="http://schemas.microsoft.com/office/drawing/2014/main" id="{33B2831B-1788-4085-8EC1-FB4A2EEA1256}"/>
                </a:ext>
              </a:extLst>
            </p:cNvPr>
            <p:cNvPicPr>
              <a:picLocks noChangeAspect="1"/>
            </p:cNvPicPr>
            <p:nvPr/>
          </p:nvPicPr>
          <p:blipFill>
            <a:blip r:embed="rId18"/>
            <a:stretch>
              <a:fillRect/>
            </a:stretch>
          </p:blipFill>
          <p:spPr>
            <a:xfrm>
              <a:off x="2859390" y="4558695"/>
              <a:ext cx="735013" cy="857250"/>
            </a:xfrm>
            <a:prstGeom prst="rect">
              <a:avLst/>
            </a:prstGeom>
          </p:spPr>
        </p:pic>
        <p:pic>
          <p:nvPicPr>
            <p:cNvPr id="118" name="圖片 117">
              <a:extLst>
                <a:ext uri="{FF2B5EF4-FFF2-40B4-BE49-F238E27FC236}">
                  <a16:creationId xmlns:a16="http://schemas.microsoft.com/office/drawing/2014/main" id="{E6D0BDCF-A9F6-48C4-9A0A-43B5A41803C9}"/>
                </a:ext>
              </a:extLst>
            </p:cNvPr>
            <p:cNvPicPr>
              <a:picLocks noChangeAspect="1"/>
            </p:cNvPicPr>
            <p:nvPr/>
          </p:nvPicPr>
          <p:blipFill>
            <a:blip r:embed="rId19"/>
            <a:stretch>
              <a:fillRect/>
            </a:stretch>
          </p:blipFill>
          <p:spPr>
            <a:xfrm>
              <a:off x="3794427" y="4477733"/>
              <a:ext cx="735013" cy="1019175"/>
            </a:xfrm>
            <a:prstGeom prst="rect">
              <a:avLst/>
            </a:prstGeom>
          </p:spPr>
        </p:pic>
        <p:pic>
          <p:nvPicPr>
            <p:cNvPr id="119" name="圖片 118" descr="一張含有 筆跡, 戶外, 簽名、標誌, 街道 的圖片&#10;&#10;自動產生的描述">
              <a:extLst>
                <a:ext uri="{FF2B5EF4-FFF2-40B4-BE49-F238E27FC236}">
                  <a16:creationId xmlns:a16="http://schemas.microsoft.com/office/drawing/2014/main" id="{00E215CB-3FB9-4F81-B59A-E829AA3D0FBC}"/>
                </a:ext>
              </a:extLst>
            </p:cNvPr>
            <p:cNvPicPr>
              <a:picLocks noChangeAspect="1"/>
            </p:cNvPicPr>
            <p:nvPr/>
          </p:nvPicPr>
          <p:blipFill>
            <a:blip r:embed="rId20"/>
            <a:stretch>
              <a:fillRect/>
            </a:stretch>
          </p:blipFill>
          <p:spPr>
            <a:xfrm>
              <a:off x="4727877" y="4488845"/>
              <a:ext cx="735013" cy="995363"/>
            </a:xfrm>
            <a:prstGeom prst="rect">
              <a:avLst/>
            </a:prstGeom>
          </p:spPr>
        </p:pic>
        <p:pic>
          <p:nvPicPr>
            <p:cNvPr id="120" name="圖片 119">
              <a:extLst>
                <a:ext uri="{FF2B5EF4-FFF2-40B4-BE49-F238E27FC236}">
                  <a16:creationId xmlns:a16="http://schemas.microsoft.com/office/drawing/2014/main" id="{3885D538-8F14-43DF-B47A-CC799735077F}"/>
                </a:ext>
              </a:extLst>
            </p:cNvPr>
            <p:cNvPicPr>
              <a:picLocks noChangeAspect="1"/>
            </p:cNvPicPr>
            <p:nvPr/>
          </p:nvPicPr>
          <p:blipFill>
            <a:blip r:embed="rId21"/>
            <a:stretch>
              <a:fillRect/>
            </a:stretch>
          </p:blipFill>
          <p:spPr>
            <a:xfrm>
              <a:off x="5851827" y="4565045"/>
              <a:ext cx="355600" cy="846138"/>
            </a:xfrm>
            <a:prstGeom prst="rect">
              <a:avLst/>
            </a:prstGeom>
          </p:spPr>
        </p:pic>
        <p:pic>
          <p:nvPicPr>
            <p:cNvPr id="121" name="圖片 120" descr="一張含有 文字 的圖片&#10;&#10;自動產生的描述">
              <a:extLst>
                <a:ext uri="{FF2B5EF4-FFF2-40B4-BE49-F238E27FC236}">
                  <a16:creationId xmlns:a16="http://schemas.microsoft.com/office/drawing/2014/main" id="{84F13AFB-CFAD-4B7E-BD4D-0C9F01C5F6B5}"/>
                </a:ext>
              </a:extLst>
            </p:cNvPr>
            <p:cNvPicPr>
              <a:picLocks noChangeAspect="1"/>
            </p:cNvPicPr>
            <p:nvPr/>
          </p:nvPicPr>
          <p:blipFill rotWithShape="1">
            <a:blip r:embed="rId22"/>
            <a:srcRect t="15195" r="13571" b="408"/>
            <a:stretch/>
          </p:blipFill>
          <p:spPr>
            <a:xfrm>
              <a:off x="6596365" y="4626958"/>
              <a:ext cx="735013" cy="720725"/>
            </a:xfrm>
            <a:prstGeom prst="rect">
              <a:avLst/>
            </a:prstGeom>
          </p:spPr>
        </p:pic>
        <p:pic>
          <p:nvPicPr>
            <p:cNvPr id="122" name="圖片 121">
              <a:extLst>
                <a:ext uri="{FF2B5EF4-FFF2-40B4-BE49-F238E27FC236}">
                  <a16:creationId xmlns:a16="http://schemas.microsoft.com/office/drawing/2014/main" id="{FCACD067-D662-49AF-A46A-200E30907F8C}"/>
                </a:ext>
              </a:extLst>
            </p:cNvPr>
            <p:cNvPicPr>
              <a:picLocks noChangeAspect="1"/>
            </p:cNvPicPr>
            <p:nvPr/>
          </p:nvPicPr>
          <p:blipFill>
            <a:blip r:embed="rId23"/>
            <a:stretch>
              <a:fillRect/>
            </a:stretch>
          </p:blipFill>
          <p:spPr>
            <a:xfrm>
              <a:off x="8464852" y="4528533"/>
              <a:ext cx="735013" cy="919163"/>
            </a:xfrm>
            <a:prstGeom prst="rect">
              <a:avLst/>
            </a:prstGeom>
          </p:spPr>
        </p:pic>
        <p:pic>
          <p:nvPicPr>
            <p:cNvPr id="123" name="圖片 122" descr="一張含有 電路, 電子工程, 電子產品 的圖片&#10;&#10;自動產生的描述">
              <a:extLst>
                <a:ext uri="{FF2B5EF4-FFF2-40B4-BE49-F238E27FC236}">
                  <a16:creationId xmlns:a16="http://schemas.microsoft.com/office/drawing/2014/main" id="{40236009-B916-425C-8858-D055E29B5965}"/>
                </a:ext>
              </a:extLst>
            </p:cNvPr>
            <p:cNvPicPr>
              <a:picLocks noChangeAspect="1"/>
            </p:cNvPicPr>
            <p:nvPr/>
          </p:nvPicPr>
          <p:blipFill>
            <a:blip r:embed="rId24"/>
            <a:stretch>
              <a:fillRect/>
            </a:stretch>
          </p:blipFill>
          <p:spPr>
            <a:xfrm>
              <a:off x="9399890" y="4499958"/>
              <a:ext cx="735013" cy="973138"/>
            </a:xfrm>
            <a:prstGeom prst="rect">
              <a:avLst/>
            </a:prstGeom>
          </p:spPr>
        </p:pic>
        <p:pic>
          <p:nvPicPr>
            <p:cNvPr id="124" name="圖片 123">
              <a:extLst>
                <a:ext uri="{FF2B5EF4-FFF2-40B4-BE49-F238E27FC236}">
                  <a16:creationId xmlns:a16="http://schemas.microsoft.com/office/drawing/2014/main" id="{3135E9A2-03EF-4689-A4D6-AEB997E6054E}"/>
                </a:ext>
              </a:extLst>
            </p:cNvPr>
            <p:cNvPicPr>
              <a:picLocks noChangeAspect="1"/>
            </p:cNvPicPr>
            <p:nvPr/>
          </p:nvPicPr>
          <p:blipFill>
            <a:blip r:embed="rId25"/>
            <a:stretch>
              <a:fillRect/>
            </a:stretch>
          </p:blipFill>
          <p:spPr>
            <a:xfrm>
              <a:off x="7531402" y="3372833"/>
              <a:ext cx="735013" cy="919163"/>
            </a:xfrm>
            <a:prstGeom prst="rect">
              <a:avLst/>
            </a:prstGeom>
          </p:spPr>
        </p:pic>
        <p:pic>
          <p:nvPicPr>
            <p:cNvPr id="125" name="圖片 124">
              <a:extLst>
                <a:ext uri="{FF2B5EF4-FFF2-40B4-BE49-F238E27FC236}">
                  <a16:creationId xmlns:a16="http://schemas.microsoft.com/office/drawing/2014/main" id="{F822A7C2-AC15-4ACC-9889-41C74884FAC6}"/>
                </a:ext>
              </a:extLst>
            </p:cNvPr>
            <p:cNvPicPr>
              <a:picLocks noChangeAspect="1"/>
            </p:cNvPicPr>
            <p:nvPr/>
          </p:nvPicPr>
          <p:blipFill>
            <a:blip r:embed="rId26"/>
            <a:stretch>
              <a:fillRect/>
            </a:stretch>
          </p:blipFill>
          <p:spPr>
            <a:xfrm>
              <a:off x="7531402" y="2245708"/>
              <a:ext cx="735013" cy="884238"/>
            </a:xfrm>
            <a:prstGeom prst="rect">
              <a:avLst/>
            </a:prstGeom>
          </p:spPr>
        </p:pic>
        <p:pic>
          <p:nvPicPr>
            <p:cNvPr id="126" name="圖片 125">
              <a:extLst>
                <a:ext uri="{FF2B5EF4-FFF2-40B4-BE49-F238E27FC236}">
                  <a16:creationId xmlns:a16="http://schemas.microsoft.com/office/drawing/2014/main" id="{5DFEBCC2-2B81-496C-848D-1425E2DC9A39}"/>
                </a:ext>
              </a:extLst>
            </p:cNvPr>
            <p:cNvPicPr>
              <a:picLocks noChangeAspect="1"/>
            </p:cNvPicPr>
            <p:nvPr/>
          </p:nvPicPr>
          <p:blipFill>
            <a:blip r:embed="rId27"/>
            <a:stretch>
              <a:fillRect/>
            </a:stretch>
          </p:blipFill>
          <p:spPr>
            <a:xfrm>
              <a:off x="7531402" y="4528533"/>
              <a:ext cx="735013" cy="917575"/>
            </a:xfrm>
            <a:prstGeom prst="rect">
              <a:avLst/>
            </a:prstGeom>
          </p:spPr>
        </p:pic>
      </p:grpSp>
      <p:sp>
        <p:nvSpPr>
          <p:cNvPr id="127" name="右大括弧 126">
            <a:extLst>
              <a:ext uri="{FF2B5EF4-FFF2-40B4-BE49-F238E27FC236}">
                <a16:creationId xmlns:a16="http://schemas.microsoft.com/office/drawing/2014/main" id="{99DE2CEC-7ADE-4DAA-A934-5D08120A543A}"/>
              </a:ext>
            </a:extLst>
          </p:cNvPr>
          <p:cNvSpPr/>
          <p:nvPr/>
        </p:nvSpPr>
        <p:spPr>
          <a:xfrm rot="10800000">
            <a:off x="1260379" y="3043869"/>
            <a:ext cx="287937" cy="277565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8" name="右大括弧 127">
            <a:extLst>
              <a:ext uri="{FF2B5EF4-FFF2-40B4-BE49-F238E27FC236}">
                <a16:creationId xmlns:a16="http://schemas.microsoft.com/office/drawing/2014/main" id="{D8F4885F-044B-40A0-98C8-8ABC8C36A13B}"/>
              </a:ext>
            </a:extLst>
          </p:cNvPr>
          <p:cNvSpPr/>
          <p:nvPr/>
        </p:nvSpPr>
        <p:spPr>
          <a:xfrm rot="16200000">
            <a:off x="5952031" y="-1660380"/>
            <a:ext cx="287937" cy="7372846"/>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29" name="文字方塊 11">
            <a:extLst>
              <a:ext uri="{FF2B5EF4-FFF2-40B4-BE49-F238E27FC236}">
                <a16:creationId xmlns:a16="http://schemas.microsoft.com/office/drawing/2014/main" id="{C158223E-3052-4535-B57B-5D4D93BB42F8}"/>
              </a:ext>
            </a:extLst>
          </p:cNvPr>
          <p:cNvSpPr txBox="1"/>
          <p:nvPr/>
        </p:nvSpPr>
        <p:spPr>
          <a:xfrm>
            <a:off x="5374364" y="1547628"/>
            <a:ext cx="1440335"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kumimoji="1" lang="en-US" altLang="zh-TW" sz="1200">
                <a:ea typeface="新細明體"/>
              </a:rPr>
              <a:t>Component Group</a:t>
            </a:r>
            <a:endParaRPr lang="zh-TW">
              <a:cs typeface="Calibri" panose="020F0502020204030204"/>
            </a:endParaRPr>
          </a:p>
        </p:txBody>
      </p:sp>
      <p:sp>
        <p:nvSpPr>
          <p:cNvPr id="130" name="文字方塊 11">
            <a:extLst>
              <a:ext uri="{FF2B5EF4-FFF2-40B4-BE49-F238E27FC236}">
                <a16:creationId xmlns:a16="http://schemas.microsoft.com/office/drawing/2014/main" id="{6C2DFEA5-25FB-40D9-9A92-E16838802304}"/>
              </a:ext>
            </a:extLst>
          </p:cNvPr>
          <p:cNvSpPr txBox="1"/>
          <p:nvPr/>
        </p:nvSpPr>
        <p:spPr>
          <a:xfrm>
            <a:off x="103339" y="4293346"/>
            <a:ext cx="1112864" cy="276999"/>
          </a:xfrm>
          <a:prstGeom prst="rect">
            <a:avLst/>
          </a:prstGeom>
          <a:noFill/>
        </p:spPr>
        <p:txBody>
          <a:bodyPr wrap="square" lIns="91440" tIns="45720" rIns="91440" bIns="45720" rtlCol="0" anchor="t">
            <a:spAutoFit/>
          </a:bodyPr>
          <a:ls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TW" sz="1200">
                <a:ea typeface="新細明體"/>
                <a:cs typeface="Calibri"/>
              </a:rPr>
              <a:t>Defect type</a:t>
            </a:r>
          </a:p>
        </p:txBody>
      </p:sp>
      <p:sp>
        <p:nvSpPr>
          <p:cNvPr id="131" name="矩形: 圓角 130">
            <a:extLst>
              <a:ext uri="{FF2B5EF4-FFF2-40B4-BE49-F238E27FC236}">
                <a16:creationId xmlns:a16="http://schemas.microsoft.com/office/drawing/2014/main" id="{7E6173DB-C949-4A6C-ABF1-46C51085FBCE}"/>
              </a:ext>
            </a:extLst>
          </p:cNvPr>
          <p:cNvSpPr/>
          <p:nvPr/>
        </p:nvSpPr>
        <p:spPr>
          <a:xfrm>
            <a:off x="4393045" y="3934267"/>
            <a:ext cx="729303" cy="95722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TW" altLang="en-US" sz="1100" dirty="0">
                <a:solidFill>
                  <a:schemeClr val="tx1"/>
                </a:solidFill>
                <a:ea typeface="新細明體"/>
                <a:cs typeface="Calibri"/>
              </a:rPr>
              <a:t>Missing Class</a:t>
            </a:r>
          </a:p>
        </p:txBody>
      </p:sp>
      <p:sp>
        <p:nvSpPr>
          <p:cNvPr id="53" name="矩形: 圓角 52">
            <a:extLst>
              <a:ext uri="{FF2B5EF4-FFF2-40B4-BE49-F238E27FC236}">
                <a16:creationId xmlns:a16="http://schemas.microsoft.com/office/drawing/2014/main" id="{D5AFE29F-BC50-43EC-AC7F-19D74060D150}"/>
              </a:ext>
            </a:extLst>
          </p:cNvPr>
          <p:cNvSpPr/>
          <p:nvPr/>
        </p:nvSpPr>
        <p:spPr>
          <a:xfrm>
            <a:off x="2304823" y="2325065"/>
            <a:ext cx="1130521" cy="383674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圓角 54">
            <a:extLst>
              <a:ext uri="{FF2B5EF4-FFF2-40B4-BE49-F238E27FC236}">
                <a16:creationId xmlns:a16="http://schemas.microsoft.com/office/drawing/2014/main" id="{2BF4ECD8-E426-432C-90CD-112F38E22484}"/>
              </a:ext>
            </a:extLst>
          </p:cNvPr>
          <p:cNvSpPr/>
          <p:nvPr/>
        </p:nvSpPr>
        <p:spPr>
          <a:xfrm>
            <a:off x="4192435" y="2296662"/>
            <a:ext cx="2863121" cy="383674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圓角 55">
            <a:extLst>
              <a:ext uri="{FF2B5EF4-FFF2-40B4-BE49-F238E27FC236}">
                <a16:creationId xmlns:a16="http://schemas.microsoft.com/office/drawing/2014/main" id="{C18FB073-DB33-47A4-80B1-2E77382E2E93}"/>
              </a:ext>
            </a:extLst>
          </p:cNvPr>
          <p:cNvSpPr/>
          <p:nvPr/>
        </p:nvSpPr>
        <p:spPr>
          <a:xfrm>
            <a:off x="7901932" y="2296662"/>
            <a:ext cx="1130521" cy="3836748"/>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49558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heel(1)">
                                      <p:cBhvr>
                                        <p:cTn id="7" dur="20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heel(1)">
                                      <p:cBhvr>
                                        <p:cTn id="12" dur="20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heel(1)">
                                      <p:cBhvr>
                                        <p:cTn id="17" dur="20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5" grpId="0" animBg="1"/>
      <p:bldP spid="5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0690" y="655545"/>
            <a:ext cx="7052799"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aphicFrame>
        <p:nvGraphicFramePr>
          <p:cNvPr id="4" name="表格 4">
            <a:extLst>
              <a:ext uri="{FF2B5EF4-FFF2-40B4-BE49-F238E27FC236}">
                <a16:creationId xmlns:a16="http://schemas.microsoft.com/office/drawing/2014/main" id="{32AE3FBE-87BD-4A48-82D9-F7571A85FC99}"/>
              </a:ext>
            </a:extLst>
          </p:cNvPr>
          <p:cNvGraphicFramePr>
            <a:graphicFrameLocks noGrp="1"/>
          </p:cNvGraphicFramePr>
          <p:nvPr/>
        </p:nvGraphicFramePr>
        <p:xfrm>
          <a:off x="3619934" y="185453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spTree>
    <p:extLst>
      <p:ext uri="{BB962C8B-B14F-4D97-AF65-F5344CB8AC3E}">
        <p14:creationId xmlns:p14="http://schemas.microsoft.com/office/powerpoint/2010/main" val="35893955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1575762" y="706412"/>
            <a:ext cx="3386285"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aphicFrame>
        <p:nvGraphicFramePr>
          <p:cNvPr id="4" name="表格 4">
            <a:extLst>
              <a:ext uri="{FF2B5EF4-FFF2-40B4-BE49-F238E27FC236}">
                <a16:creationId xmlns:a16="http://schemas.microsoft.com/office/drawing/2014/main" id="{32AE3FBE-87BD-4A48-82D9-F7571A85FC99}"/>
              </a:ext>
            </a:extLst>
          </p:cNvPr>
          <p:cNvGraphicFramePr>
            <a:graphicFrameLocks noGrp="1"/>
          </p:cNvGraphicFramePr>
          <p:nvPr/>
        </p:nvGraphicFramePr>
        <p:xfrm>
          <a:off x="792839" y="206092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graphicFrame>
        <p:nvGraphicFramePr>
          <p:cNvPr id="11" name="表格 4">
            <a:extLst>
              <a:ext uri="{FF2B5EF4-FFF2-40B4-BE49-F238E27FC236}">
                <a16:creationId xmlns:a16="http://schemas.microsoft.com/office/drawing/2014/main" id="{2FFD07EF-B285-4480-A7E3-86D7E96F37A1}"/>
              </a:ext>
            </a:extLst>
          </p:cNvPr>
          <p:cNvGraphicFramePr>
            <a:graphicFrameLocks noGrp="1"/>
          </p:cNvGraphicFramePr>
          <p:nvPr>
            <p:extLst>
              <p:ext uri="{D42A27DB-BD31-4B8C-83A1-F6EECF244321}">
                <p14:modId xmlns:p14="http://schemas.microsoft.com/office/powerpoint/2010/main" val="982125890"/>
              </p:ext>
            </p:extLst>
          </p:nvPr>
        </p:nvGraphicFramePr>
        <p:xfrm>
          <a:off x="6874049" y="551449"/>
          <a:ext cx="4767483" cy="5760720"/>
        </p:xfrm>
        <a:graphic>
          <a:graphicData uri="http://schemas.openxmlformats.org/drawingml/2006/table">
            <a:tbl>
              <a:tblPr>
                <a:tableStyleId>{5C22544A-7EE6-4342-B048-85BDC9FD1C3A}</a:tableStyleId>
              </a:tblPr>
              <a:tblGrid>
                <a:gridCol w="1589161">
                  <a:extLst>
                    <a:ext uri="{9D8B030D-6E8A-4147-A177-3AD203B41FA5}">
                      <a16:colId xmlns:a16="http://schemas.microsoft.com/office/drawing/2014/main" val="591605548"/>
                    </a:ext>
                  </a:extLst>
                </a:gridCol>
                <a:gridCol w="1589161">
                  <a:extLst>
                    <a:ext uri="{9D8B030D-6E8A-4147-A177-3AD203B41FA5}">
                      <a16:colId xmlns:a16="http://schemas.microsoft.com/office/drawing/2014/main" val="2902877735"/>
                    </a:ext>
                  </a:extLst>
                </a:gridCol>
                <a:gridCol w="1589161">
                  <a:extLst>
                    <a:ext uri="{9D8B030D-6E8A-4147-A177-3AD203B41FA5}">
                      <a16:colId xmlns:a16="http://schemas.microsoft.com/office/drawing/2014/main" val="1771057593"/>
                    </a:ext>
                  </a:extLst>
                </a:gridCol>
              </a:tblGrid>
              <a:tr h="292282">
                <a:tc gridSpan="3">
                  <a:txBody>
                    <a:bodyPr/>
                    <a:lstStyle/>
                    <a:p>
                      <a:pPr algn="ctr"/>
                      <a:r>
                        <a:rPr lang="en-US" altLang="zh-TW" sz="1800" b="0" i="0" kern="1200" dirty="0">
                          <a:solidFill>
                            <a:schemeClr val="dk1"/>
                          </a:solidFill>
                          <a:effectLst/>
                          <a:latin typeface="+mn-lt"/>
                          <a:ea typeface="+mn-ea"/>
                          <a:cs typeface="+mn-cs"/>
                        </a:rPr>
                        <a:t>cMLIP result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360127"/>
                  </a:ext>
                </a:extLst>
              </a:tr>
              <a:tr h="292282">
                <a:tc>
                  <a:txBody>
                    <a:bodyPr/>
                    <a:lstStyle/>
                    <a:p>
                      <a:pPr algn="ctr"/>
                      <a:r>
                        <a:rPr lang="en-US" altLang="zh-TW" dirty="0"/>
                        <a:t>Group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Top1(%)</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9979"/>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27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96</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141954"/>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77405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9271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83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79696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0042"/>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28899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19440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99</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8085"/>
                  </a:ext>
                </a:extLst>
              </a:tr>
            </a:tbl>
          </a:graphicData>
        </a:graphic>
      </p:graphicFrame>
      <p:sp>
        <p:nvSpPr>
          <p:cNvPr id="12" name="矩形: 圓角 11">
            <a:extLst>
              <a:ext uri="{FF2B5EF4-FFF2-40B4-BE49-F238E27FC236}">
                <a16:creationId xmlns:a16="http://schemas.microsoft.com/office/drawing/2014/main" id="{D56B5FB9-0FCC-4204-8200-265D4A0611AB}"/>
              </a:ext>
            </a:extLst>
          </p:cNvPr>
          <p:cNvSpPr/>
          <p:nvPr/>
        </p:nvSpPr>
        <p:spPr>
          <a:xfrm>
            <a:off x="6870516" y="3655565"/>
            <a:ext cx="4767483" cy="325801"/>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5638066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4" name="表格 4">
            <a:extLst>
              <a:ext uri="{FF2B5EF4-FFF2-40B4-BE49-F238E27FC236}">
                <a16:creationId xmlns:a16="http://schemas.microsoft.com/office/drawing/2014/main" id="{8F74E77C-44F0-461F-833C-F8B36FC7AC39}"/>
              </a:ext>
            </a:extLst>
          </p:cNvPr>
          <p:cNvGraphicFramePr>
            <a:graphicFrameLocks noGrp="1"/>
          </p:cNvGraphicFramePr>
          <p:nvPr>
            <p:extLst>
              <p:ext uri="{D42A27DB-BD31-4B8C-83A1-F6EECF244321}">
                <p14:modId xmlns:p14="http://schemas.microsoft.com/office/powerpoint/2010/main" val="1545820009"/>
              </p:ext>
            </p:extLst>
          </p:nvPr>
        </p:nvGraphicFramePr>
        <p:xfrm>
          <a:off x="920794" y="2095191"/>
          <a:ext cx="5289506" cy="3608530"/>
        </p:xfrm>
        <a:graphic>
          <a:graphicData uri="http://schemas.openxmlformats.org/drawingml/2006/table">
            <a:tbl>
              <a:tblPr>
                <a:tableStyleId>{5C22544A-7EE6-4342-B048-85BDC9FD1C3A}</a:tableStyleId>
              </a:tblPr>
              <a:tblGrid>
                <a:gridCol w="2644753">
                  <a:extLst>
                    <a:ext uri="{9D8B030D-6E8A-4147-A177-3AD203B41FA5}">
                      <a16:colId xmlns:a16="http://schemas.microsoft.com/office/drawing/2014/main" val="591605548"/>
                    </a:ext>
                  </a:extLst>
                </a:gridCol>
                <a:gridCol w="2644753">
                  <a:extLst>
                    <a:ext uri="{9D8B030D-6E8A-4147-A177-3AD203B41FA5}">
                      <a16:colId xmlns:a16="http://schemas.microsoft.com/office/drawing/2014/main" val="2902877735"/>
                    </a:ext>
                  </a:extLst>
                </a:gridCol>
              </a:tblGrid>
              <a:tr h="453510">
                <a:tc gridSpan="2">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rPr>
                        <a:t>64</a:t>
                      </a:r>
                      <a:endParaRPr lang="zh-TW"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solidFill>
                            <a:schemeClr val="tx1"/>
                          </a:solidFill>
                        </a:rPr>
                        <a:t>4e-5</a:t>
                      </a:r>
                      <a:endParaRPr lang="zh-TW" alt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Optimizer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err="1">
                          <a:solidFill>
                            <a:schemeClr val="dk1"/>
                          </a:solidFill>
                          <a:effectLst/>
                          <a:latin typeface="+mn-lt"/>
                          <a:ea typeface="+mn-ea"/>
                          <a:cs typeface="+mn-cs"/>
                        </a:rPr>
                        <a:t>AdamW</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Diffusion steps</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1000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Noise Schedule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linear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Channel</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128</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graphicFrame>
        <p:nvGraphicFramePr>
          <p:cNvPr id="16" name="表格 4">
            <a:extLst>
              <a:ext uri="{FF2B5EF4-FFF2-40B4-BE49-F238E27FC236}">
                <a16:creationId xmlns:a16="http://schemas.microsoft.com/office/drawing/2014/main" id="{E886356A-E337-403F-9C2B-BC91A3FFC610}"/>
              </a:ext>
            </a:extLst>
          </p:cNvPr>
          <p:cNvGraphicFramePr>
            <a:graphicFrameLocks noGrp="1"/>
          </p:cNvGraphicFramePr>
          <p:nvPr>
            <p:extLst>
              <p:ext uri="{D42A27DB-BD31-4B8C-83A1-F6EECF244321}">
                <p14:modId xmlns:p14="http://schemas.microsoft.com/office/powerpoint/2010/main" val="2310283387"/>
              </p:ext>
            </p:extLst>
          </p:nvPr>
        </p:nvGraphicFramePr>
        <p:xfrm>
          <a:off x="6198058" y="2095191"/>
          <a:ext cx="5334812" cy="3608528"/>
        </p:xfrm>
        <a:graphic>
          <a:graphicData uri="http://schemas.openxmlformats.org/drawingml/2006/table">
            <a:tbl>
              <a:tblPr>
                <a:tableStyleId>{5C22544A-7EE6-4342-B048-85BDC9FD1C3A}</a:tableStyleId>
              </a:tblPr>
              <a:tblGrid>
                <a:gridCol w="2667406">
                  <a:extLst>
                    <a:ext uri="{9D8B030D-6E8A-4147-A177-3AD203B41FA5}">
                      <a16:colId xmlns:a16="http://schemas.microsoft.com/office/drawing/2014/main" val="591605548"/>
                    </a:ext>
                  </a:extLst>
                </a:gridCol>
                <a:gridCol w="2667406">
                  <a:extLst>
                    <a:ext uri="{9D8B030D-6E8A-4147-A177-3AD203B41FA5}">
                      <a16:colId xmlns:a16="http://schemas.microsoft.com/office/drawing/2014/main" val="2902877735"/>
                    </a:ext>
                  </a:extLst>
                </a:gridCol>
              </a:tblGrid>
              <a:tr h="451066">
                <a:tc gridSpan="2">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1066">
                <a:tc>
                  <a:txBody>
                    <a:bodyPr/>
                    <a:lstStyle/>
                    <a:p>
                      <a:r>
                        <a:rPr lang="en-US" altLang="zh-TW" sz="1800" b="0" i="0" kern="1200" dirty="0">
                          <a:solidFill>
                            <a:schemeClr val="dk1"/>
                          </a:solidFill>
                          <a:effectLst/>
                          <a:latin typeface="+mn-lt"/>
                          <a:ea typeface="+mn-ea"/>
                          <a:cs typeface="+mn-cs"/>
                        </a:rPr>
                        <a:t>Depth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1066">
                <a:tc>
                  <a:txBody>
                    <a:bodyPr/>
                    <a:lstStyle/>
                    <a:p>
                      <a:r>
                        <a:rPr lang="en-US" altLang="zh-TW" sz="1800" b="0" i="0" kern="1200" dirty="0">
                          <a:solidFill>
                            <a:schemeClr val="dk1"/>
                          </a:solidFill>
                          <a:effectLst/>
                          <a:latin typeface="+mn-lt"/>
                          <a:ea typeface="+mn-ea"/>
                          <a:cs typeface="+mn-cs"/>
                        </a:rPr>
                        <a:t>Channel Multiplier</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 2, 2, 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1066">
                <a:tc>
                  <a:txBody>
                    <a:bodyPr/>
                    <a:lstStyle/>
                    <a:p>
                      <a:r>
                        <a:rPr lang="en-US" altLang="zh-TW" sz="1800" b="0" i="0" kern="1200" dirty="0">
                          <a:solidFill>
                            <a:schemeClr val="dk1"/>
                          </a:solidFill>
                          <a:effectLst/>
                          <a:latin typeface="+mn-lt"/>
                          <a:ea typeface="+mn-ea"/>
                          <a:cs typeface="+mn-cs"/>
                        </a:rPr>
                        <a:t>Head Channels</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1066">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1066">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51066">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451066">
                <a:tc>
                  <a:txBody>
                    <a:bodyPr/>
                    <a:lstStyle/>
                    <a:p>
                      <a:r>
                        <a:rPr lang="en-US" altLang="zh-TW" dirty="0"/>
                        <a:t>Guidance strength(w)</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3214926"/>
                  </a:ext>
                </a:extLst>
              </a:tr>
            </a:tbl>
          </a:graphicData>
        </a:graphic>
      </p:graphicFrame>
      <p:sp>
        <p:nvSpPr>
          <p:cNvPr id="17" name="文字方塊 16">
            <a:extLst>
              <a:ext uri="{FF2B5EF4-FFF2-40B4-BE49-F238E27FC236}">
                <a16:creationId xmlns:a16="http://schemas.microsoft.com/office/drawing/2014/main" id="{3047492D-8E87-4637-8DD0-0E8A025CD9CF}"/>
              </a:ext>
            </a:extLst>
          </p:cNvPr>
          <p:cNvSpPr txBox="1"/>
          <p:nvPr/>
        </p:nvSpPr>
        <p:spPr>
          <a:xfrm>
            <a:off x="3829383" y="2129031"/>
            <a:ext cx="4767483" cy="369332"/>
          </a:xfrm>
          <a:prstGeom prst="rect">
            <a:avLst/>
          </a:prstGeom>
          <a:noFill/>
        </p:spPr>
        <p:txBody>
          <a:bodyPr wrap="square">
            <a:spAutoFit/>
          </a:bodyPr>
          <a:lstStyle/>
          <a:p>
            <a:pPr algn="ctr"/>
            <a:r>
              <a:rPr lang="en-US" altLang="zh-TW" b="0" i="0" dirty="0">
                <a:effectLst/>
                <a:latin typeface="Times New Roman" panose="02020603050405020304" pitchFamily="18" charset="0"/>
              </a:rPr>
              <a:t>Compositional Condition Diffusion Model</a:t>
            </a:r>
            <a:endParaRPr lang="en-US" altLang="zh-TW" dirty="0"/>
          </a:p>
        </p:txBody>
      </p:sp>
      <p:sp>
        <p:nvSpPr>
          <p:cNvPr id="20" name="文字方塊 19">
            <a:extLst>
              <a:ext uri="{FF2B5EF4-FFF2-40B4-BE49-F238E27FC236}">
                <a16:creationId xmlns:a16="http://schemas.microsoft.com/office/drawing/2014/main" id="{4A09FE8E-DC5B-4BBE-9A2D-A276E3B10282}"/>
              </a:ext>
            </a:extLst>
          </p:cNvPr>
          <p:cNvSpPr txBox="1"/>
          <p:nvPr/>
        </p:nvSpPr>
        <p:spPr>
          <a:xfrm>
            <a:off x="4504915" y="631059"/>
            <a:ext cx="3386285"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aphicFrame>
        <p:nvGraphicFramePr>
          <p:cNvPr id="22" name="表格 4">
            <a:extLst>
              <a:ext uri="{FF2B5EF4-FFF2-40B4-BE49-F238E27FC236}">
                <a16:creationId xmlns:a16="http://schemas.microsoft.com/office/drawing/2014/main" id="{8EA1F230-9290-463A-A8DD-4CCA64FD0899}"/>
              </a:ext>
            </a:extLst>
          </p:cNvPr>
          <p:cNvGraphicFramePr>
            <a:graphicFrameLocks noGrp="1"/>
          </p:cNvGraphicFramePr>
          <p:nvPr>
            <p:extLst>
              <p:ext uri="{D42A27DB-BD31-4B8C-83A1-F6EECF244321}">
                <p14:modId xmlns:p14="http://schemas.microsoft.com/office/powerpoint/2010/main" val="1020587503"/>
              </p:ext>
            </p:extLst>
          </p:nvPr>
        </p:nvGraphicFramePr>
        <p:xfrm>
          <a:off x="-5087103" y="2060925"/>
          <a:ext cx="4952132" cy="3608530"/>
        </p:xfrm>
        <a:graphic>
          <a:graphicData uri="http://schemas.openxmlformats.org/drawingml/2006/table">
            <a:tbl>
              <a:tblPr>
                <a:tableStyleId>{5C22544A-7EE6-4342-B048-85BDC9FD1C3A}</a:tableStyleId>
              </a:tblPr>
              <a:tblGrid>
                <a:gridCol w="2476066">
                  <a:extLst>
                    <a:ext uri="{9D8B030D-6E8A-4147-A177-3AD203B41FA5}">
                      <a16:colId xmlns:a16="http://schemas.microsoft.com/office/drawing/2014/main" val="591605548"/>
                    </a:ext>
                  </a:extLst>
                </a:gridCol>
                <a:gridCol w="2476066">
                  <a:extLst>
                    <a:ext uri="{9D8B030D-6E8A-4147-A177-3AD203B41FA5}">
                      <a16:colId xmlns:a16="http://schemas.microsoft.com/office/drawing/2014/main" val="2902877735"/>
                    </a:ext>
                  </a:extLst>
                </a:gridCol>
              </a:tblGrid>
              <a:tr h="453510">
                <a:tc gridSpan="2">
                  <a:txBody>
                    <a:bodyPr/>
                    <a:lstStyle/>
                    <a:p>
                      <a:pPr algn="ctr"/>
                      <a:r>
                        <a:rPr lang="en-US" altLang="zh-TW" sz="1800" b="0" i="0" kern="1200" dirty="0">
                          <a:solidFill>
                            <a:schemeClr val="dk1"/>
                          </a:solidFill>
                          <a:effectLst/>
                          <a:latin typeface="+mn-lt"/>
                          <a:ea typeface="+mn-ea"/>
                          <a:cs typeface="+mn-cs"/>
                        </a:rPr>
                        <a:t>cMLIP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TW" altLang="en-US" dirty="0"/>
                    </a:p>
                  </a:txBody>
                  <a:tcPr/>
                </a:tc>
                <a:extLst>
                  <a:ext uri="{0D108BD9-81ED-4DB2-BD59-A6C34878D82A}">
                    <a16:rowId xmlns:a16="http://schemas.microsoft.com/office/drawing/2014/main" val="1855360127"/>
                  </a:ext>
                </a:extLst>
              </a:tr>
              <a:tr h="453510">
                <a:tc>
                  <a:txBody>
                    <a:bodyPr/>
                    <a:lstStyle/>
                    <a:p>
                      <a:r>
                        <a:rPr lang="en-US" altLang="zh-TW" sz="1800" b="0" i="0" kern="1200" dirty="0">
                          <a:solidFill>
                            <a:schemeClr val="dk1"/>
                          </a:solidFill>
                          <a:effectLst/>
                          <a:latin typeface="+mn-lt"/>
                          <a:ea typeface="+mn-ea"/>
                          <a:cs typeface="+mn-cs"/>
                        </a:rPr>
                        <a:t>Epoch</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sz="1800" b="0" i="0" kern="1200" dirty="0">
                          <a:solidFill>
                            <a:schemeClr val="dk1"/>
                          </a:solidFill>
                          <a:effectLst/>
                          <a:latin typeface="+mn-lt"/>
                          <a:ea typeface="+mn-ea"/>
                          <a:cs typeface="+mn-cs"/>
                        </a:rPr>
                        <a:t>10</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453510">
                <a:tc>
                  <a:txBody>
                    <a:bodyPr/>
                    <a:lstStyle/>
                    <a:p>
                      <a:r>
                        <a:rPr lang="en-US" altLang="zh-TW" sz="1800" b="0" i="0" kern="1200" dirty="0">
                          <a:solidFill>
                            <a:schemeClr val="dk1"/>
                          </a:solidFill>
                          <a:effectLst/>
                          <a:latin typeface="+mn-lt"/>
                          <a:ea typeface="+mn-ea"/>
                          <a:cs typeface="+mn-cs"/>
                        </a:rPr>
                        <a:t>Batch size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453510">
                <a:tc>
                  <a:txBody>
                    <a:bodyPr/>
                    <a:lstStyle/>
                    <a:p>
                      <a:r>
                        <a:rPr lang="en-US" altLang="zh-TW" sz="1800" b="0" i="0" kern="1200" dirty="0">
                          <a:solidFill>
                            <a:schemeClr val="dk1"/>
                          </a:solidFill>
                          <a:effectLst/>
                          <a:latin typeface="+mn-lt"/>
                          <a:ea typeface="+mn-ea"/>
                          <a:cs typeface="+mn-cs"/>
                        </a:rPr>
                        <a:t>Learning rate</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453510">
                <a:tc>
                  <a:txBody>
                    <a:bodyPr/>
                    <a:lstStyle/>
                    <a:p>
                      <a:r>
                        <a:rPr lang="en-US" altLang="zh-TW" sz="1800" b="0" i="0" kern="1200" dirty="0">
                          <a:solidFill>
                            <a:schemeClr val="dk1"/>
                          </a:solidFill>
                          <a:effectLst/>
                          <a:latin typeface="+mn-lt"/>
                          <a:ea typeface="+mn-ea"/>
                          <a:cs typeface="+mn-cs"/>
                        </a:rPr>
                        <a:t>Dropout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0.15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453510">
                <a:tc>
                  <a:txBody>
                    <a:bodyPr/>
                    <a:lstStyle/>
                    <a:p>
                      <a:r>
                        <a:rPr lang="en-US" altLang="zh-TW" sz="1800" b="0" i="0" kern="1200" dirty="0">
                          <a:solidFill>
                            <a:schemeClr val="dk1"/>
                          </a:solidFill>
                          <a:effectLst/>
                          <a:latin typeface="+mn-lt"/>
                          <a:ea typeface="+mn-ea"/>
                          <a:cs typeface="+mn-cs"/>
                        </a:rPr>
                        <a:t>Weight Decay</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1e-4</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433960">
                <a:tc>
                  <a:txBody>
                    <a:bodyPr/>
                    <a:lstStyle/>
                    <a:p>
                      <a:r>
                        <a:rPr lang="en-US" altLang="zh-TW" sz="1800" b="0" i="0" kern="1200" dirty="0">
                          <a:solidFill>
                            <a:schemeClr val="dk1"/>
                          </a:solidFill>
                          <a:effectLst/>
                          <a:latin typeface="+mn-lt"/>
                          <a:ea typeface="+mn-ea"/>
                          <a:cs typeface="+mn-cs"/>
                        </a:rPr>
                        <a:t>Embedding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512</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453510">
                <a:tc>
                  <a:txBody>
                    <a:bodyPr/>
                    <a:lstStyle/>
                    <a:p>
                      <a:r>
                        <a:rPr lang="en-US" altLang="zh-TW" sz="1800" b="0" i="0" kern="1200" dirty="0">
                          <a:solidFill>
                            <a:schemeClr val="dk1"/>
                          </a:solidFill>
                          <a:effectLst/>
                          <a:latin typeface="+mn-lt"/>
                          <a:ea typeface="+mn-ea"/>
                          <a:cs typeface="+mn-cs"/>
                        </a:rPr>
                        <a:t>Projection dimension</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TW" dirty="0"/>
                        <a:t>256</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bl>
          </a:graphicData>
        </a:graphic>
      </p:graphicFrame>
      <p:graphicFrame>
        <p:nvGraphicFramePr>
          <p:cNvPr id="23" name="表格 4">
            <a:extLst>
              <a:ext uri="{FF2B5EF4-FFF2-40B4-BE49-F238E27FC236}">
                <a16:creationId xmlns:a16="http://schemas.microsoft.com/office/drawing/2014/main" id="{AA51B4B9-9757-43EB-8C73-50587FE43D37}"/>
              </a:ext>
            </a:extLst>
          </p:cNvPr>
          <p:cNvGraphicFramePr>
            <a:graphicFrameLocks noGrp="1"/>
          </p:cNvGraphicFramePr>
          <p:nvPr>
            <p:extLst>
              <p:ext uri="{D42A27DB-BD31-4B8C-83A1-F6EECF244321}">
                <p14:modId xmlns:p14="http://schemas.microsoft.com/office/powerpoint/2010/main" val="1280739433"/>
              </p:ext>
            </p:extLst>
          </p:nvPr>
        </p:nvGraphicFramePr>
        <p:xfrm>
          <a:off x="12476199" y="551449"/>
          <a:ext cx="4767483" cy="5760720"/>
        </p:xfrm>
        <a:graphic>
          <a:graphicData uri="http://schemas.openxmlformats.org/drawingml/2006/table">
            <a:tbl>
              <a:tblPr>
                <a:tableStyleId>{5C22544A-7EE6-4342-B048-85BDC9FD1C3A}</a:tableStyleId>
              </a:tblPr>
              <a:tblGrid>
                <a:gridCol w="1589161">
                  <a:extLst>
                    <a:ext uri="{9D8B030D-6E8A-4147-A177-3AD203B41FA5}">
                      <a16:colId xmlns:a16="http://schemas.microsoft.com/office/drawing/2014/main" val="591605548"/>
                    </a:ext>
                  </a:extLst>
                </a:gridCol>
                <a:gridCol w="1589161">
                  <a:extLst>
                    <a:ext uri="{9D8B030D-6E8A-4147-A177-3AD203B41FA5}">
                      <a16:colId xmlns:a16="http://schemas.microsoft.com/office/drawing/2014/main" val="2902877735"/>
                    </a:ext>
                  </a:extLst>
                </a:gridCol>
                <a:gridCol w="1589161">
                  <a:extLst>
                    <a:ext uri="{9D8B030D-6E8A-4147-A177-3AD203B41FA5}">
                      <a16:colId xmlns:a16="http://schemas.microsoft.com/office/drawing/2014/main" val="1771057593"/>
                    </a:ext>
                  </a:extLst>
                </a:gridCol>
              </a:tblGrid>
              <a:tr h="292282">
                <a:tc gridSpan="3">
                  <a:txBody>
                    <a:bodyPr/>
                    <a:lstStyle/>
                    <a:p>
                      <a:pPr algn="ctr"/>
                      <a:r>
                        <a:rPr lang="en-US" altLang="zh-TW" sz="1800" b="0" i="0" kern="1200" dirty="0">
                          <a:solidFill>
                            <a:schemeClr val="dk1"/>
                          </a:solidFill>
                          <a:effectLst/>
                          <a:latin typeface="+mn-lt"/>
                          <a:ea typeface="+mn-ea"/>
                          <a:cs typeface="+mn-cs"/>
                        </a:rPr>
                        <a:t>cMLIP result</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360127"/>
                  </a:ext>
                </a:extLst>
              </a:tr>
              <a:tr h="292282">
                <a:tc>
                  <a:txBody>
                    <a:bodyPr/>
                    <a:lstStyle/>
                    <a:p>
                      <a:pPr algn="ctr"/>
                      <a:r>
                        <a:rPr lang="en-US" altLang="zh-TW" dirty="0"/>
                        <a:t>Group</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Top1(%)</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Top5(%)</a:t>
                      </a:r>
                      <a:endParaRPr lang="zh-TW" alt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499979"/>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9766178"/>
                  </a:ext>
                </a:extLst>
              </a:tr>
              <a:tr h="292282">
                <a:tc>
                  <a:txBody>
                    <a:bodyPr/>
                    <a:lstStyle/>
                    <a:p>
                      <a:pPr marL="0" algn="ctr" defTabSz="914400" rtl="0" eaLnBrk="1" latinLnBrk="0" hangingPunct="1"/>
                      <a:r>
                        <a:rPr lang="en-US" altLang="zh-TW" sz="1600" b="0" i="0" kern="1200" dirty="0">
                          <a:solidFill>
                            <a:schemeClr val="dk1"/>
                          </a:solidFill>
                          <a:effectLst/>
                          <a:latin typeface="+mn-lt"/>
                          <a:ea typeface="+mn-ea"/>
                          <a:cs typeface="+mn-cs"/>
                        </a:rPr>
                        <a:t>Good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5721276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6937566"/>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1044163"/>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Good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9370261"/>
                  </a:ext>
                </a:extLst>
              </a:tr>
              <a:tr h="2796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96</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866977"/>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637202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141954"/>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774051"/>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Broke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2539271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Group1</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76</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5179696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Group2</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71100042"/>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Group3</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2288999"/>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Group4</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97</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5194400"/>
                  </a:ext>
                </a:extLst>
              </a:tr>
              <a:tr h="29228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Shift Group5</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latinLnBrk="0" hangingPunct="1"/>
                      <a:r>
                        <a:rPr lang="en-US" altLang="zh-TW" sz="1600" b="0" i="0" kern="1200" dirty="0">
                          <a:solidFill>
                            <a:schemeClr val="dk1"/>
                          </a:solidFill>
                          <a:effectLst/>
                          <a:latin typeface="+mn-lt"/>
                          <a:ea typeface="+mn-ea"/>
                          <a:cs typeface="+mn-cs"/>
                        </a:rPr>
                        <a:t>99</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600" b="0" i="0" kern="1200" dirty="0">
                          <a:solidFill>
                            <a:schemeClr val="dk1"/>
                          </a:solidFill>
                          <a:effectLst/>
                          <a:latin typeface="+mn-lt"/>
                          <a:ea typeface="+mn-ea"/>
                          <a:cs typeface="+mn-cs"/>
                        </a:rPr>
                        <a:t>100</a:t>
                      </a:r>
                      <a:endParaRPr lang="zh-TW" altLang="en-US" sz="1600" b="0" i="0" kern="1200" dirty="0">
                        <a:solidFill>
                          <a:schemeClr val="dk1"/>
                        </a:solidFill>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1768085"/>
                  </a:ext>
                </a:extLst>
              </a:tr>
            </a:tbl>
          </a:graphicData>
        </a:graphic>
      </p:graphicFrame>
      <p:sp>
        <p:nvSpPr>
          <p:cNvPr id="24" name="矩形: 圓角 23">
            <a:extLst>
              <a:ext uri="{FF2B5EF4-FFF2-40B4-BE49-F238E27FC236}">
                <a16:creationId xmlns:a16="http://schemas.microsoft.com/office/drawing/2014/main" id="{089307CA-D3A1-468F-B67C-AE95D3CA0C45}"/>
              </a:ext>
            </a:extLst>
          </p:cNvPr>
          <p:cNvSpPr/>
          <p:nvPr/>
        </p:nvSpPr>
        <p:spPr>
          <a:xfrm>
            <a:off x="12472666" y="3655565"/>
            <a:ext cx="4767483" cy="325801"/>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189149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9" name="圖片 8">
            <a:extLst>
              <a:ext uri="{FF2B5EF4-FFF2-40B4-BE49-F238E27FC236}">
                <a16:creationId xmlns:a16="http://schemas.microsoft.com/office/drawing/2014/main" id="{CA93581B-8543-475C-B883-C46A4F36BE61}"/>
              </a:ext>
            </a:extLst>
          </p:cNvPr>
          <p:cNvPicPr>
            <a:picLocks noChangeAspect="1"/>
          </p:cNvPicPr>
          <p:nvPr/>
        </p:nvPicPr>
        <p:blipFill>
          <a:blip r:embed="rId5"/>
          <a:stretch>
            <a:fillRect/>
          </a:stretch>
        </p:blipFill>
        <p:spPr>
          <a:xfrm>
            <a:off x="3498042" y="3936187"/>
            <a:ext cx="71452" cy="94187"/>
          </a:xfrm>
          <a:prstGeom prst="rect">
            <a:avLst/>
          </a:prstGeom>
        </p:spPr>
      </p:pic>
      <p:pic>
        <p:nvPicPr>
          <p:cNvPr id="17" name="圖片 16">
            <a:extLst>
              <a:ext uri="{FF2B5EF4-FFF2-40B4-BE49-F238E27FC236}">
                <a16:creationId xmlns:a16="http://schemas.microsoft.com/office/drawing/2014/main" id="{462E8B4E-0875-4AEF-AB16-17B5272023D8}"/>
              </a:ext>
            </a:extLst>
          </p:cNvPr>
          <p:cNvPicPr>
            <a:picLocks noChangeAspect="1"/>
          </p:cNvPicPr>
          <p:nvPr/>
        </p:nvPicPr>
        <p:blipFill>
          <a:blip r:embed="rId5"/>
          <a:stretch>
            <a:fillRect/>
          </a:stretch>
        </p:blipFill>
        <p:spPr>
          <a:xfrm>
            <a:off x="9073977" y="4030374"/>
            <a:ext cx="71452" cy="94187"/>
          </a:xfrm>
          <a:prstGeom prst="rect">
            <a:avLst/>
          </a:prstGeom>
        </p:spPr>
      </p:pic>
      <p:sp>
        <p:nvSpPr>
          <p:cNvPr id="18" name="文字方塊 17">
            <a:extLst>
              <a:ext uri="{FF2B5EF4-FFF2-40B4-BE49-F238E27FC236}">
                <a16:creationId xmlns:a16="http://schemas.microsoft.com/office/drawing/2014/main" id="{5EB3784E-FA14-4C33-8D42-E27C23897A84}"/>
              </a:ext>
            </a:extLst>
          </p:cNvPr>
          <p:cNvSpPr txBox="1"/>
          <p:nvPr/>
        </p:nvSpPr>
        <p:spPr>
          <a:xfrm>
            <a:off x="4504915" y="631059"/>
            <a:ext cx="3386285"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21" name="群組 20">
            <a:extLst>
              <a:ext uri="{FF2B5EF4-FFF2-40B4-BE49-F238E27FC236}">
                <a16:creationId xmlns:a16="http://schemas.microsoft.com/office/drawing/2014/main" id="{380E066E-E6C4-4AC0-8309-3B65E688DF45}"/>
              </a:ext>
            </a:extLst>
          </p:cNvPr>
          <p:cNvGrpSpPr/>
          <p:nvPr/>
        </p:nvGrpSpPr>
        <p:grpSpPr>
          <a:xfrm>
            <a:off x="725044" y="1365724"/>
            <a:ext cx="10560037" cy="4270012"/>
            <a:chOff x="725044" y="1365724"/>
            <a:chExt cx="10560037" cy="4270012"/>
          </a:xfrm>
        </p:grpSpPr>
        <p:grpSp>
          <p:nvGrpSpPr>
            <p:cNvPr id="16" name="群組 15">
              <a:extLst>
                <a:ext uri="{FF2B5EF4-FFF2-40B4-BE49-F238E27FC236}">
                  <a16:creationId xmlns:a16="http://schemas.microsoft.com/office/drawing/2014/main" id="{A20F042E-FFA8-4DD9-A42F-1CA83CCA7B7D}"/>
                </a:ext>
              </a:extLst>
            </p:cNvPr>
            <p:cNvGrpSpPr/>
            <p:nvPr/>
          </p:nvGrpSpPr>
          <p:grpSpPr>
            <a:xfrm>
              <a:off x="725044" y="1365724"/>
              <a:ext cx="10560037" cy="4270012"/>
              <a:chOff x="725044" y="1365724"/>
              <a:chExt cx="10560037" cy="4270012"/>
            </a:xfrm>
          </p:grpSpPr>
          <p:pic>
            <p:nvPicPr>
              <p:cNvPr id="3" name="圖片 2">
                <a:extLst>
                  <a:ext uri="{FF2B5EF4-FFF2-40B4-BE49-F238E27FC236}">
                    <a16:creationId xmlns:a16="http://schemas.microsoft.com/office/drawing/2014/main" id="{0199BBF8-56EC-449F-AAB7-B6B1F723BD6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5044" y="1365724"/>
                <a:ext cx="10560037" cy="4270012"/>
              </a:xfrm>
              <a:prstGeom prst="rect">
                <a:avLst/>
              </a:prstGeom>
            </p:spPr>
          </p:pic>
          <p:pic>
            <p:nvPicPr>
              <p:cNvPr id="15" name="圖片 14">
                <a:extLst>
                  <a:ext uri="{FF2B5EF4-FFF2-40B4-BE49-F238E27FC236}">
                    <a16:creationId xmlns:a16="http://schemas.microsoft.com/office/drawing/2014/main" id="{B21EFFE4-20ED-4446-8B4E-65C244169D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2980" y="4155041"/>
                <a:ext cx="609600" cy="609600"/>
              </a:xfrm>
              <a:prstGeom prst="rect">
                <a:avLst/>
              </a:prstGeom>
            </p:spPr>
          </p:pic>
        </p:grpSp>
        <p:pic>
          <p:nvPicPr>
            <p:cNvPr id="20" name="圖片 19">
              <a:extLst>
                <a:ext uri="{FF2B5EF4-FFF2-40B4-BE49-F238E27FC236}">
                  <a16:creationId xmlns:a16="http://schemas.microsoft.com/office/drawing/2014/main" id="{5ADFCF8A-051A-4ABA-B198-D3299534A72B}"/>
                </a:ext>
              </a:extLst>
            </p:cNvPr>
            <p:cNvPicPr>
              <a:picLocks noChangeAspect="1"/>
            </p:cNvPicPr>
            <p:nvPr/>
          </p:nvPicPr>
          <p:blipFill>
            <a:blip r:embed="rId8"/>
            <a:stretch>
              <a:fillRect/>
            </a:stretch>
          </p:blipFill>
          <p:spPr>
            <a:xfrm>
              <a:off x="3118024" y="4025072"/>
              <a:ext cx="276264" cy="104790"/>
            </a:xfrm>
            <a:prstGeom prst="rect">
              <a:avLst/>
            </a:prstGeom>
          </p:spPr>
        </p:pic>
      </p:grpSp>
    </p:spTree>
    <p:extLst>
      <p:ext uri="{BB962C8B-B14F-4D97-AF65-F5344CB8AC3E}">
        <p14:creationId xmlns:p14="http://schemas.microsoft.com/office/powerpoint/2010/main" val="2530853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81700F0B-3EF3-41F3-BC91-76A43E972765}"/>
              </a:ext>
            </a:extLst>
          </p:cNvPr>
          <p:cNvSpPr txBox="1"/>
          <p:nvPr/>
        </p:nvSpPr>
        <p:spPr>
          <a:xfrm>
            <a:off x="4504915" y="631059"/>
            <a:ext cx="3386285"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2" name="群組 1">
            <a:extLst>
              <a:ext uri="{FF2B5EF4-FFF2-40B4-BE49-F238E27FC236}">
                <a16:creationId xmlns:a16="http://schemas.microsoft.com/office/drawing/2014/main" id="{065987E4-ACB2-4392-AA89-5629366ED847}"/>
              </a:ext>
            </a:extLst>
          </p:cNvPr>
          <p:cNvGrpSpPr/>
          <p:nvPr/>
        </p:nvGrpSpPr>
        <p:grpSpPr>
          <a:xfrm>
            <a:off x="2026148" y="1611313"/>
            <a:ext cx="8139704" cy="4116303"/>
            <a:chOff x="2026148" y="1611313"/>
            <a:chExt cx="8139704" cy="4116303"/>
          </a:xfrm>
        </p:grpSpPr>
        <p:pic>
          <p:nvPicPr>
            <p:cNvPr id="4" name="圖片 3">
              <a:extLst>
                <a:ext uri="{FF2B5EF4-FFF2-40B4-BE49-F238E27FC236}">
                  <a16:creationId xmlns:a16="http://schemas.microsoft.com/office/drawing/2014/main" id="{54B23C1F-6EF1-4923-81F8-1261A6195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6148" y="1611313"/>
              <a:ext cx="8139704" cy="4116303"/>
            </a:xfrm>
            <a:prstGeom prst="rect">
              <a:avLst/>
            </a:prstGeom>
          </p:spPr>
        </p:pic>
        <p:pic>
          <p:nvPicPr>
            <p:cNvPr id="11" name="圖片 20">
              <a:extLst>
                <a:ext uri="{FF2B5EF4-FFF2-40B4-BE49-F238E27FC236}">
                  <a16:creationId xmlns:a16="http://schemas.microsoft.com/office/drawing/2014/main" id="{693B5A3E-A156-49B7-AD46-8CE649A6F02F}"/>
                </a:ext>
              </a:extLst>
            </p:cNvPr>
            <p:cNvPicPr/>
            <p:nvPr/>
          </p:nvPicPr>
          <p:blipFill>
            <a:blip r:embed="rId6"/>
            <a:stretch/>
          </p:blipFill>
          <p:spPr>
            <a:xfrm>
              <a:off x="4470889" y="4063650"/>
              <a:ext cx="845476" cy="808200"/>
            </a:xfrm>
            <a:prstGeom prst="rect">
              <a:avLst/>
            </a:prstGeom>
            <a:ln>
              <a:noFill/>
            </a:ln>
          </p:spPr>
        </p:pic>
      </p:grpSp>
      <p:sp>
        <p:nvSpPr>
          <p:cNvPr id="3" name="矩形: 圓角 2">
            <a:extLst>
              <a:ext uri="{FF2B5EF4-FFF2-40B4-BE49-F238E27FC236}">
                <a16:creationId xmlns:a16="http://schemas.microsoft.com/office/drawing/2014/main" id="{2361B41A-7527-4B62-A5D4-32B4AC4CEA2A}"/>
              </a:ext>
            </a:extLst>
          </p:cNvPr>
          <p:cNvSpPr/>
          <p:nvPr/>
        </p:nvSpPr>
        <p:spPr>
          <a:xfrm>
            <a:off x="4447471" y="4063649"/>
            <a:ext cx="846667" cy="8208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5336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6C86F507-3CEC-4B52-87E0-6F24456525FC}"/>
              </a:ext>
            </a:extLst>
          </p:cNvPr>
          <p:cNvSpPr txBox="1"/>
          <p:nvPr/>
        </p:nvSpPr>
        <p:spPr>
          <a:xfrm>
            <a:off x="2569600" y="3167390"/>
            <a:ext cx="7052799" cy="523220"/>
          </a:xfrm>
          <a:prstGeom prst="rect">
            <a:avLst/>
          </a:prstGeom>
          <a:noFill/>
        </p:spPr>
        <p:txBody>
          <a:bodyPr wrap="square">
            <a:spAutoFit/>
          </a:bodyPr>
          <a:lstStyle/>
          <a:p>
            <a:pPr algn="ctr"/>
            <a:r>
              <a:rPr lang="en-US" altLang="zh-TW" sz="2800" dirty="0"/>
              <a:t>Select Image</a:t>
            </a:r>
          </a:p>
        </p:txBody>
      </p:sp>
    </p:spTree>
    <p:extLst>
      <p:ext uri="{BB962C8B-B14F-4D97-AF65-F5344CB8AC3E}">
        <p14:creationId xmlns:p14="http://schemas.microsoft.com/office/powerpoint/2010/main" val="4196530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pic>
        <p:nvPicPr>
          <p:cNvPr id="1160" name="Picture 1">
            <a:extLst>
              <a:ext uri="{FF2B5EF4-FFF2-40B4-BE49-F238E27FC236}">
                <a16:creationId xmlns:a16="http://schemas.microsoft.com/office/drawing/2014/main" id="{29F994D2-EAF1-46A8-8A26-D00C35385F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191" y="2854697"/>
            <a:ext cx="11657615" cy="2297779"/>
          </a:xfrm>
          <a:prstGeom prst="rect">
            <a:avLst/>
          </a:prstGeom>
          <a:noFill/>
          <a:extLst>
            <a:ext uri="{909E8E84-426E-40DD-AFC4-6F175D3DCCD1}">
              <a14:hiddenFill xmlns:a14="http://schemas.microsoft.com/office/drawing/2010/main">
                <a:solidFill>
                  <a:srgbClr val="FFFFFF"/>
                </a:solidFill>
              </a14:hiddenFill>
            </a:ext>
          </a:extLst>
        </p:spPr>
      </p:pic>
      <p:sp>
        <p:nvSpPr>
          <p:cNvPr id="202" name="文字方塊 201">
            <a:extLst>
              <a:ext uri="{FF2B5EF4-FFF2-40B4-BE49-F238E27FC236}">
                <a16:creationId xmlns:a16="http://schemas.microsoft.com/office/drawing/2014/main" id="{E45D1F0B-314F-4AF0-B695-3EC411144F24}"/>
              </a:ext>
            </a:extLst>
          </p:cNvPr>
          <p:cNvSpPr txBox="1"/>
          <p:nvPr/>
        </p:nvSpPr>
        <p:spPr>
          <a:xfrm>
            <a:off x="2569600" y="672542"/>
            <a:ext cx="7052799" cy="523220"/>
          </a:xfrm>
          <a:prstGeom prst="rect">
            <a:avLst/>
          </a:prstGeom>
          <a:noFill/>
        </p:spPr>
        <p:txBody>
          <a:bodyPr wrap="square">
            <a:spAutoFit/>
          </a:bodyPr>
          <a:lstStyle/>
          <a:p>
            <a:pPr algn="ctr"/>
            <a:r>
              <a:rPr lang="en-US" altLang="zh-TW" sz="2800" dirty="0"/>
              <a:t>Select Image</a:t>
            </a:r>
          </a:p>
        </p:txBody>
      </p:sp>
    </p:spTree>
    <p:extLst>
      <p:ext uri="{BB962C8B-B14F-4D97-AF65-F5344CB8AC3E}">
        <p14:creationId xmlns:p14="http://schemas.microsoft.com/office/powerpoint/2010/main" val="41745913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A5BFCBF-A35C-41B3-8AB5-7435988F2682}"/>
              </a:ext>
            </a:extLst>
          </p:cNvPr>
          <p:cNvSpPr txBox="1"/>
          <p:nvPr/>
        </p:nvSpPr>
        <p:spPr>
          <a:xfrm>
            <a:off x="4680165" y="711374"/>
            <a:ext cx="2831670" cy="523220"/>
          </a:xfrm>
          <a:prstGeom prst="rect">
            <a:avLst/>
          </a:prstGeom>
          <a:noFill/>
        </p:spPr>
        <p:txBody>
          <a:bodyPr wrap="square">
            <a:spAutoFit/>
          </a:bodyPr>
          <a:lstStyle/>
          <a:p>
            <a:pPr algn="ctr"/>
            <a:r>
              <a:rPr lang="en-US" altLang="zh-TW" sz="2800" b="0" strike="noStrike" spc="-1" dirty="0">
                <a:latin typeface="Arial"/>
              </a:rPr>
              <a:t>GOAL</a:t>
            </a:r>
            <a:endParaRPr lang="zh-TW" altLang="en-US" sz="2800" dirty="0"/>
          </a:p>
        </p:txBody>
      </p:sp>
      <p:grpSp>
        <p:nvGrpSpPr>
          <p:cNvPr id="4" name="群組 3">
            <a:extLst>
              <a:ext uri="{FF2B5EF4-FFF2-40B4-BE49-F238E27FC236}">
                <a16:creationId xmlns:a16="http://schemas.microsoft.com/office/drawing/2014/main" id="{28AA1046-171C-4D48-8A5E-DEA5E45EE64B}"/>
              </a:ext>
            </a:extLst>
          </p:cNvPr>
          <p:cNvGrpSpPr/>
          <p:nvPr/>
        </p:nvGrpSpPr>
        <p:grpSpPr>
          <a:xfrm>
            <a:off x="1612900" y="1583956"/>
            <a:ext cx="8953500" cy="3645325"/>
            <a:chOff x="1638300" y="1625600"/>
            <a:chExt cx="8953500" cy="3645325"/>
          </a:xfrm>
        </p:grpSpPr>
        <p:grpSp>
          <p:nvGrpSpPr>
            <p:cNvPr id="3" name="群組 2">
              <a:extLst>
                <a:ext uri="{FF2B5EF4-FFF2-40B4-BE49-F238E27FC236}">
                  <a16:creationId xmlns:a16="http://schemas.microsoft.com/office/drawing/2014/main" id="{DABA4C66-E157-4542-86F3-67ACBC101397}"/>
                </a:ext>
              </a:extLst>
            </p:cNvPr>
            <p:cNvGrpSpPr/>
            <p:nvPr/>
          </p:nvGrpSpPr>
          <p:grpSpPr>
            <a:xfrm>
              <a:off x="1638300" y="1625600"/>
              <a:ext cx="8953500" cy="3633050"/>
              <a:chOff x="1638300" y="1625600"/>
              <a:chExt cx="8953500" cy="3633050"/>
            </a:xfrm>
          </p:grpSpPr>
          <p:sp>
            <p:nvSpPr>
              <p:cNvPr id="2" name="矩形 1">
                <a:extLst>
                  <a:ext uri="{FF2B5EF4-FFF2-40B4-BE49-F238E27FC236}">
                    <a16:creationId xmlns:a16="http://schemas.microsoft.com/office/drawing/2014/main" id="{14738E50-AC3C-4EA1-B952-2D2D6DA487FA}"/>
                  </a:ext>
                </a:extLst>
              </p:cNvPr>
              <p:cNvSpPr/>
              <p:nvPr/>
            </p:nvSpPr>
            <p:spPr>
              <a:xfrm>
                <a:off x="1638300" y="1625600"/>
                <a:ext cx="89535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30C6DDAE-FE3F-4ABC-B4F2-04657F16E10C}"/>
                  </a:ext>
                </a:extLst>
              </p:cNvPr>
              <p:cNvSpPr/>
              <p:nvPr/>
            </p:nvSpPr>
            <p:spPr>
              <a:xfrm rot="5400000">
                <a:off x="-63500" y="3429850"/>
                <a:ext cx="35306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6" name="矩形 55">
              <a:extLst>
                <a:ext uri="{FF2B5EF4-FFF2-40B4-BE49-F238E27FC236}">
                  <a16:creationId xmlns:a16="http://schemas.microsoft.com/office/drawing/2014/main" id="{1E756B72-E984-4C34-834E-0982350AA6BD}"/>
                </a:ext>
              </a:extLst>
            </p:cNvPr>
            <p:cNvSpPr/>
            <p:nvPr/>
          </p:nvSpPr>
          <p:spPr>
            <a:xfrm rot="5400000">
              <a:off x="8763000" y="3442125"/>
              <a:ext cx="35306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6" name="圖片 5">
            <a:extLst>
              <a:ext uri="{FF2B5EF4-FFF2-40B4-BE49-F238E27FC236}">
                <a16:creationId xmlns:a16="http://schemas.microsoft.com/office/drawing/2014/main" id="{F23CC348-678A-4112-9354-DFC976893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6711" y="2012990"/>
            <a:ext cx="524288" cy="524288"/>
          </a:xfrm>
          <a:prstGeom prst="rect">
            <a:avLst/>
          </a:prstGeom>
        </p:spPr>
      </p:pic>
      <p:sp>
        <p:nvSpPr>
          <p:cNvPr id="57" name="文字方塊 56">
            <a:extLst>
              <a:ext uri="{FF2B5EF4-FFF2-40B4-BE49-F238E27FC236}">
                <a16:creationId xmlns:a16="http://schemas.microsoft.com/office/drawing/2014/main" id="{032D9FBB-0FC2-439A-94CB-D673A394B006}"/>
              </a:ext>
            </a:extLst>
          </p:cNvPr>
          <p:cNvSpPr txBox="1"/>
          <p:nvPr/>
        </p:nvSpPr>
        <p:spPr>
          <a:xfrm>
            <a:off x="2406190" y="3058555"/>
            <a:ext cx="7361800" cy="830997"/>
          </a:xfrm>
          <a:prstGeom prst="rect">
            <a:avLst/>
          </a:prstGeom>
          <a:noFill/>
        </p:spPr>
        <p:txBody>
          <a:bodyPr wrap="square" rtlCol="0">
            <a:spAutoFit/>
          </a:bodyPr>
          <a:lstStyle/>
          <a:p>
            <a:pPr algn="ctr"/>
            <a:r>
              <a:rPr lang="en-US" altLang="zh-TW" sz="2400" b="0" i="0" dirty="0">
                <a:effectLst/>
                <a:latin typeface="Söhne"/>
              </a:rPr>
              <a:t>Our goal is to utilize current image generation technology to create unseen defective components</a:t>
            </a:r>
            <a:endParaRPr lang="zh-TW" altLang="en-US" sz="2400" dirty="0"/>
          </a:p>
        </p:txBody>
      </p:sp>
    </p:spTree>
    <p:extLst>
      <p:ext uri="{BB962C8B-B14F-4D97-AF65-F5344CB8AC3E}">
        <p14:creationId xmlns:p14="http://schemas.microsoft.com/office/powerpoint/2010/main" val="28759608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069" name="群組 1068">
            <a:extLst>
              <a:ext uri="{FF2B5EF4-FFF2-40B4-BE49-F238E27FC236}">
                <a16:creationId xmlns:a16="http://schemas.microsoft.com/office/drawing/2014/main" id="{16EC5548-D0AD-4F9A-8BEB-BF4EA7F4D1F9}"/>
              </a:ext>
            </a:extLst>
          </p:cNvPr>
          <p:cNvGrpSpPr/>
          <p:nvPr/>
        </p:nvGrpSpPr>
        <p:grpSpPr>
          <a:xfrm>
            <a:off x="7123290" y="1693333"/>
            <a:ext cx="4320958" cy="3471333"/>
            <a:chOff x="7755467" y="2003778"/>
            <a:chExt cx="3081852" cy="2475871"/>
          </a:xfrm>
        </p:grpSpPr>
        <p:pic>
          <p:nvPicPr>
            <p:cNvPr id="1030" name="圖片 1029">
              <a:extLst>
                <a:ext uri="{FF2B5EF4-FFF2-40B4-BE49-F238E27FC236}">
                  <a16:creationId xmlns:a16="http://schemas.microsoft.com/office/drawing/2014/main" id="{447BA9A0-045F-43D9-8E3F-72DC2019E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05156" y="3846229"/>
              <a:ext cx="609600" cy="609600"/>
            </a:xfrm>
            <a:prstGeom prst="rect">
              <a:avLst/>
            </a:prstGeom>
          </p:spPr>
        </p:pic>
        <p:pic>
          <p:nvPicPr>
            <p:cNvPr id="1032" name="圖片 1031">
              <a:extLst>
                <a:ext uri="{FF2B5EF4-FFF2-40B4-BE49-F238E27FC236}">
                  <a16:creationId xmlns:a16="http://schemas.microsoft.com/office/drawing/2014/main" id="{656ADC6B-4072-43FB-9CC7-991E768DAD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72993" y="3870049"/>
              <a:ext cx="609600" cy="609600"/>
            </a:xfrm>
            <a:prstGeom prst="rect">
              <a:avLst/>
            </a:prstGeom>
          </p:spPr>
        </p:pic>
        <p:pic>
          <p:nvPicPr>
            <p:cNvPr id="1034" name="圖片 1033">
              <a:extLst>
                <a:ext uri="{FF2B5EF4-FFF2-40B4-BE49-F238E27FC236}">
                  <a16:creationId xmlns:a16="http://schemas.microsoft.com/office/drawing/2014/main" id="{D5A5DA6D-AEF4-47EF-A418-61E3F7EE4B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85956" y="3846229"/>
              <a:ext cx="609600" cy="609600"/>
            </a:xfrm>
            <a:prstGeom prst="rect">
              <a:avLst/>
            </a:prstGeom>
          </p:spPr>
        </p:pic>
        <p:pic>
          <p:nvPicPr>
            <p:cNvPr id="1036" name="圖片 1035">
              <a:extLst>
                <a:ext uri="{FF2B5EF4-FFF2-40B4-BE49-F238E27FC236}">
                  <a16:creationId xmlns:a16="http://schemas.microsoft.com/office/drawing/2014/main" id="{BA5ED08B-AFA0-4EA4-A889-A082F74072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42495" y="3812188"/>
              <a:ext cx="609600" cy="609600"/>
            </a:xfrm>
            <a:prstGeom prst="rect">
              <a:avLst/>
            </a:prstGeom>
          </p:spPr>
        </p:pic>
        <p:pic>
          <p:nvPicPr>
            <p:cNvPr id="1038" name="圖片 1037">
              <a:extLst>
                <a:ext uri="{FF2B5EF4-FFF2-40B4-BE49-F238E27FC236}">
                  <a16:creationId xmlns:a16="http://schemas.microsoft.com/office/drawing/2014/main" id="{970D2C98-1109-4B02-B982-4E2BA4FE9F6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5467" y="3823794"/>
              <a:ext cx="609600" cy="609600"/>
            </a:xfrm>
            <a:prstGeom prst="rect">
              <a:avLst/>
            </a:prstGeom>
          </p:spPr>
        </p:pic>
        <p:pic>
          <p:nvPicPr>
            <p:cNvPr id="1040" name="圖片 1039">
              <a:extLst>
                <a:ext uri="{FF2B5EF4-FFF2-40B4-BE49-F238E27FC236}">
                  <a16:creationId xmlns:a16="http://schemas.microsoft.com/office/drawing/2014/main" id="{3BAF3BCA-840C-4CC2-9B1A-9A5505EDB23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27719" y="3249809"/>
              <a:ext cx="609600" cy="609600"/>
            </a:xfrm>
            <a:prstGeom prst="rect">
              <a:avLst/>
            </a:prstGeom>
          </p:spPr>
        </p:pic>
        <p:pic>
          <p:nvPicPr>
            <p:cNvPr id="1042" name="圖片 1041">
              <a:extLst>
                <a:ext uri="{FF2B5EF4-FFF2-40B4-BE49-F238E27FC236}">
                  <a16:creationId xmlns:a16="http://schemas.microsoft.com/office/drawing/2014/main" id="{011AA6D2-D9E2-4ED4-B016-843DCCCABF3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95556" y="3249809"/>
              <a:ext cx="609600" cy="609600"/>
            </a:xfrm>
            <a:prstGeom prst="rect">
              <a:avLst/>
            </a:prstGeom>
          </p:spPr>
        </p:pic>
        <p:pic>
          <p:nvPicPr>
            <p:cNvPr id="1044" name="圖片 1043">
              <a:extLst>
                <a:ext uri="{FF2B5EF4-FFF2-40B4-BE49-F238E27FC236}">
                  <a16:creationId xmlns:a16="http://schemas.microsoft.com/office/drawing/2014/main" id="{DB1F911C-F257-4FAF-A2EB-A2FBEDD6225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974663" y="3236629"/>
              <a:ext cx="609600" cy="609600"/>
            </a:xfrm>
            <a:prstGeom prst="rect">
              <a:avLst/>
            </a:prstGeom>
          </p:spPr>
        </p:pic>
        <p:pic>
          <p:nvPicPr>
            <p:cNvPr id="1046" name="圖片 1045">
              <a:extLst>
                <a:ext uri="{FF2B5EF4-FFF2-40B4-BE49-F238E27FC236}">
                  <a16:creationId xmlns:a16="http://schemas.microsoft.com/office/drawing/2014/main" id="{8432EB65-CE89-4794-85F4-83AB41B7256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42495" y="3214194"/>
              <a:ext cx="609600" cy="609600"/>
            </a:xfrm>
            <a:prstGeom prst="rect">
              <a:avLst/>
            </a:prstGeom>
          </p:spPr>
        </p:pic>
        <p:pic>
          <p:nvPicPr>
            <p:cNvPr id="1048" name="圖片 1047">
              <a:extLst>
                <a:ext uri="{FF2B5EF4-FFF2-40B4-BE49-F238E27FC236}">
                  <a16:creationId xmlns:a16="http://schemas.microsoft.com/office/drawing/2014/main" id="{3E0064C0-22EE-4345-BE42-E60EA582023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755467" y="3214194"/>
              <a:ext cx="609600" cy="609600"/>
            </a:xfrm>
            <a:prstGeom prst="rect">
              <a:avLst/>
            </a:prstGeom>
          </p:spPr>
        </p:pic>
        <p:pic>
          <p:nvPicPr>
            <p:cNvPr id="1050" name="圖片 1049">
              <a:extLst>
                <a:ext uri="{FF2B5EF4-FFF2-40B4-BE49-F238E27FC236}">
                  <a16:creationId xmlns:a16="http://schemas.microsoft.com/office/drawing/2014/main" id="{021DCC3F-8A3A-404B-A05E-20A2A15180B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755467" y="2613378"/>
              <a:ext cx="609600" cy="609600"/>
            </a:xfrm>
            <a:prstGeom prst="rect">
              <a:avLst/>
            </a:prstGeom>
          </p:spPr>
        </p:pic>
        <p:pic>
          <p:nvPicPr>
            <p:cNvPr id="1052" name="圖片 1051">
              <a:extLst>
                <a:ext uri="{FF2B5EF4-FFF2-40B4-BE49-F238E27FC236}">
                  <a16:creationId xmlns:a16="http://schemas.microsoft.com/office/drawing/2014/main" id="{0772B7B2-5A42-4DA8-868A-53431988D7E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6351" y="2598949"/>
              <a:ext cx="609600" cy="609600"/>
            </a:xfrm>
            <a:prstGeom prst="rect">
              <a:avLst/>
            </a:prstGeom>
          </p:spPr>
        </p:pic>
        <p:pic>
          <p:nvPicPr>
            <p:cNvPr id="1054" name="圖片 1053">
              <a:extLst>
                <a:ext uri="{FF2B5EF4-FFF2-40B4-BE49-F238E27FC236}">
                  <a16:creationId xmlns:a16="http://schemas.microsoft.com/office/drawing/2014/main" id="{9ED3E067-A084-4F8C-AE3E-B8631D7A8B1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997235" y="2620758"/>
              <a:ext cx="609600" cy="609600"/>
            </a:xfrm>
            <a:prstGeom prst="rect">
              <a:avLst/>
            </a:prstGeom>
          </p:spPr>
        </p:pic>
        <p:pic>
          <p:nvPicPr>
            <p:cNvPr id="1056" name="圖片 1055">
              <a:extLst>
                <a:ext uri="{FF2B5EF4-FFF2-40B4-BE49-F238E27FC236}">
                  <a16:creationId xmlns:a16="http://schemas.microsoft.com/office/drawing/2014/main" id="{5F32AD55-68F1-4420-9305-5828444E92F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584263" y="2620758"/>
              <a:ext cx="609600" cy="609600"/>
            </a:xfrm>
            <a:prstGeom prst="rect">
              <a:avLst/>
            </a:prstGeom>
          </p:spPr>
        </p:pic>
        <p:pic>
          <p:nvPicPr>
            <p:cNvPr id="1058" name="圖片 1057">
              <a:extLst>
                <a:ext uri="{FF2B5EF4-FFF2-40B4-BE49-F238E27FC236}">
                  <a16:creationId xmlns:a16="http://schemas.microsoft.com/office/drawing/2014/main" id="{2D75BAA7-2325-47C4-B711-C6FEA069C46F}"/>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205143" y="2613378"/>
              <a:ext cx="609600" cy="609600"/>
            </a:xfrm>
            <a:prstGeom prst="rect">
              <a:avLst/>
            </a:prstGeom>
          </p:spPr>
        </p:pic>
        <p:pic>
          <p:nvPicPr>
            <p:cNvPr id="1060" name="圖片 1059">
              <a:extLst>
                <a:ext uri="{FF2B5EF4-FFF2-40B4-BE49-F238E27FC236}">
                  <a16:creationId xmlns:a16="http://schemas.microsoft.com/office/drawing/2014/main" id="{8DF2D9F3-6F35-44F4-9C5A-FF1CBD1B29C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193859" y="2011158"/>
              <a:ext cx="609600" cy="609600"/>
            </a:xfrm>
            <a:prstGeom prst="rect">
              <a:avLst/>
            </a:prstGeom>
          </p:spPr>
        </p:pic>
        <p:pic>
          <p:nvPicPr>
            <p:cNvPr id="1062" name="圖片 1061">
              <a:extLst>
                <a:ext uri="{FF2B5EF4-FFF2-40B4-BE49-F238E27FC236}">
                  <a16:creationId xmlns:a16="http://schemas.microsoft.com/office/drawing/2014/main" id="{52864C81-697E-42AC-A116-973B7A6FB5A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595551" y="2003778"/>
              <a:ext cx="609600" cy="609600"/>
            </a:xfrm>
            <a:prstGeom prst="rect">
              <a:avLst/>
            </a:prstGeom>
          </p:spPr>
        </p:pic>
        <p:pic>
          <p:nvPicPr>
            <p:cNvPr id="1064" name="圖片 1063">
              <a:extLst>
                <a:ext uri="{FF2B5EF4-FFF2-40B4-BE49-F238E27FC236}">
                  <a16:creationId xmlns:a16="http://schemas.microsoft.com/office/drawing/2014/main" id="{8368404E-EADB-49D3-8CC4-F556253B6FC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8985951" y="2003778"/>
              <a:ext cx="609600" cy="609600"/>
            </a:xfrm>
            <a:prstGeom prst="rect">
              <a:avLst/>
            </a:prstGeom>
          </p:spPr>
        </p:pic>
        <p:pic>
          <p:nvPicPr>
            <p:cNvPr id="1066" name="圖片 1065">
              <a:extLst>
                <a:ext uri="{FF2B5EF4-FFF2-40B4-BE49-F238E27FC236}">
                  <a16:creationId xmlns:a16="http://schemas.microsoft.com/office/drawing/2014/main" id="{6E2319A4-D79A-4660-B2C7-AE1A7C419D2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387643" y="2003778"/>
              <a:ext cx="609600" cy="609600"/>
            </a:xfrm>
            <a:prstGeom prst="rect">
              <a:avLst/>
            </a:prstGeom>
          </p:spPr>
        </p:pic>
        <p:pic>
          <p:nvPicPr>
            <p:cNvPr id="1068" name="圖片 1067">
              <a:extLst>
                <a:ext uri="{FF2B5EF4-FFF2-40B4-BE49-F238E27FC236}">
                  <a16:creationId xmlns:a16="http://schemas.microsoft.com/office/drawing/2014/main" id="{DAD98A02-B249-437E-88B6-0A6E9882801F}"/>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755467" y="2006600"/>
              <a:ext cx="609600" cy="609600"/>
            </a:xfrm>
            <a:prstGeom prst="rect">
              <a:avLst/>
            </a:prstGeom>
          </p:spPr>
        </p:pic>
      </p:grpSp>
      <p:sp>
        <p:nvSpPr>
          <p:cNvPr id="111" name="文字方塊 110">
            <a:extLst>
              <a:ext uri="{FF2B5EF4-FFF2-40B4-BE49-F238E27FC236}">
                <a16:creationId xmlns:a16="http://schemas.microsoft.com/office/drawing/2014/main" id="{A13F8346-DDCE-4566-9CB2-7C42CFDF00E2}"/>
              </a:ext>
            </a:extLst>
          </p:cNvPr>
          <p:cNvSpPr txBox="1"/>
          <p:nvPr/>
        </p:nvSpPr>
        <p:spPr>
          <a:xfrm>
            <a:off x="515201" y="2161902"/>
            <a:ext cx="6389136" cy="2677656"/>
          </a:xfrm>
          <a:prstGeom prst="rect">
            <a:avLst/>
          </a:prstGeom>
          <a:noFill/>
        </p:spPr>
        <p:txBody>
          <a:bodyPr wrap="square">
            <a:spAutoFit/>
          </a:bodyPr>
          <a:lstStyle/>
          <a:p>
            <a:r>
              <a:rPr lang="en-US" altLang="zh-TW" sz="2400" dirty="0">
                <a:latin typeface="Söhne"/>
              </a:rPr>
              <a:t>Initially, without incorporating images of Broke Group1 generated by CCDM into the classification, the accuracy for correctly identifying real Broke Group1 was only about </a:t>
            </a:r>
            <a:r>
              <a:rPr lang="en-US" altLang="zh-TW" sz="2400" dirty="0">
                <a:solidFill>
                  <a:srgbClr val="FF0000"/>
                </a:solidFill>
                <a:latin typeface="Söhne"/>
              </a:rPr>
              <a:t>22%. </a:t>
            </a:r>
            <a:r>
              <a:rPr lang="en-US" altLang="zh-TW" sz="2400" dirty="0">
                <a:latin typeface="Söhne"/>
              </a:rPr>
              <a:t>However, after adding the CCDM-generated images to the classifier for training, the accuracy improved to approximately</a:t>
            </a:r>
            <a:r>
              <a:rPr lang="en-US" altLang="zh-TW" sz="2400" dirty="0">
                <a:solidFill>
                  <a:srgbClr val="FF0000"/>
                </a:solidFill>
                <a:latin typeface="Söhne"/>
              </a:rPr>
              <a:t> 75%.</a:t>
            </a:r>
            <a:endParaRPr lang="zh-TW" altLang="en-US" sz="2400" dirty="0">
              <a:solidFill>
                <a:srgbClr val="FF0000"/>
              </a:solidFill>
              <a:latin typeface="Söhne"/>
            </a:endParaRPr>
          </a:p>
        </p:txBody>
      </p:sp>
    </p:spTree>
    <p:extLst>
      <p:ext uri="{BB962C8B-B14F-4D97-AF65-F5344CB8AC3E}">
        <p14:creationId xmlns:p14="http://schemas.microsoft.com/office/powerpoint/2010/main" val="3351313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13" name="文字方塊 12">
            <a:extLst>
              <a:ext uri="{FF2B5EF4-FFF2-40B4-BE49-F238E27FC236}">
                <a16:creationId xmlns:a16="http://schemas.microsoft.com/office/drawing/2014/main" id="{2A5BFCBF-A35C-41B3-8AB5-7435988F2682}"/>
              </a:ext>
            </a:extLst>
          </p:cNvPr>
          <p:cNvSpPr txBox="1"/>
          <p:nvPr/>
        </p:nvSpPr>
        <p:spPr>
          <a:xfrm>
            <a:off x="4680165" y="711374"/>
            <a:ext cx="2831670" cy="523220"/>
          </a:xfrm>
          <a:prstGeom prst="rect">
            <a:avLst/>
          </a:prstGeom>
          <a:noFill/>
        </p:spPr>
        <p:txBody>
          <a:bodyPr wrap="square">
            <a:spAutoFit/>
          </a:bodyPr>
          <a:lstStyle/>
          <a:p>
            <a:pPr algn="ctr"/>
            <a:r>
              <a:rPr lang="en-US" altLang="zh-TW" sz="2800" b="0" strike="noStrike" spc="-1" dirty="0">
                <a:latin typeface="Arial"/>
              </a:rPr>
              <a:t>GOAL</a:t>
            </a:r>
            <a:endParaRPr lang="zh-TW" altLang="en-US" sz="2800" dirty="0"/>
          </a:p>
        </p:txBody>
      </p:sp>
      <p:grpSp>
        <p:nvGrpSpPr>
          <p:cNvPr id="4" name="群組 3">
            <a:extLst>
              <a:ext uri="{FF2B5EF4-FFF2-40B4-BE49-F238E27FC236}">
                <a16:creationId xmlns:a16="http://schemas.microsoft.com/office/drawing/2014/main" id="{28AA1046-171C-4D48-8A5E-DEA5E45EE64B}"/>
              </a:ext>
            </a:extLst>
          </p:cNvPr>
          <p:cNvGrpSpPr/>
          <p:nvPr/>
        </p:nvGrpSpPr>
        <p:grpSpPr>
          <a:xfrm>
            <a:off x="1612900" y="1583956"/>
            <a:ext cx="8953500" cy="3645325"/>
            <a:chOff x="1638300" y="1625600"/>
            <a:chExt cx="8953500" cy="3645325"/>
          </a:xfrm>
        </p:grpSpPr>
        <p:grpSp>
          <p:nvGrpSpPr>
            <p:cNvPr id="3" name="群組 2">
              <a:extLst>
                <a:ext uri="{FF2B5EF4-FFF2-40B4-BE49-F238E27FC236}">
                  <a16:creationId xmlns:a16="http://schemas.microsoft.com/office/drawing/2014/main" id="{DABA4C66-E157-4542-86F3-67ACBC101397}"/>
                </a:ext>
              </a:extLst>
            </p:cNvPr>
            <p:cNvGrpSpPr/>
            <p:nvPr/>
          </p:nvGrpSpPr>
          <p:grpSpPr>
            <a:xfrm>
              <a:off x="1638300" y="1625600"/>
              <a:ext cx="8953500" cy="3633050"/>
              <a:chOff x="1638300" y="1625600"/>
              <a:chExt cx="8953500" cy="3633050"/>
            </a:xfrm>
          </p:grpSpPr>
          <p:sp>
            <p:nvSpPr>
              <p:cNvPr id="2" name="矩形 1">
                <a:extLst>
                  <a:ext uri="{FF2B5EF4-FFF2-40B4-BE49-F238E27FC236}">
                    <a16:creationId xmlns:a16="http://schemas.microsoft.com/office/drawing/2014/main" id="{14738E50-AC3C-4EA1-B952-2D2D6DA487FA}"/>
                  </a:ext>
                </a:extLst>
              </p:cNvPr>
              <p:cNvSpPr/>
              <p:nvPr/>
            </p:nvSpPr>
            <p:spPr>
              <a:xfrm>
                <a:off x="1638300" y="1625600"/>
                <a:ext cx="89535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54">
                <a:extLst>
                  <a:ext uri="{FF2B5EF4-FFF2-40B4-BE49-F238E27FC236}">
                    <a16:creationId xmlns:a16="http://schemas.microsoft.com/office/drawing/2014/main" id="{30C6DDAE-FE3F-4ABC-B4F2-04657F16E10C}"/>
                  </a:ext>
                </a:extLst>
              </p:cNvPr>
              <p:cNvSpPr/>
              <p:nvPr/>
            </p:nvSpPr>
            <p:spPr>
              <a:xfrm rot="5400000">
                <a:off x="-63500" y="3429850"/>
                <a:ext cx="35306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6" name="矩形 55">
              <a:extLst>
                <a:ext uri="{FF2B5EF4-FFF2-40B4-BE49-F238E27FC236}">
                  <a16:creationId xmlns:a16="http://schemas.microsoft.com/office/drawing/2014/main" id="{1E756B72-E984-4C34-834E-0982350AA6BD}"/>
                </a:ext>
              </a:extLst>
            </p:cNvPr>
            <p:cNvSpPr/>
            <p:nvPr/>
          </p:nvSpPr>
          <p:spPr>
            <a:xfrm rot="5400000">
              <a:off x="8763000" y="3442125"/>
              <a:ext cx="3530600" cy="12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pic>
        <p:nvPicPr>
          <p:cNvPr id="6" name="圖片 5">
            <a:extLst>
              <a:ext uri="{FF2B5EF4-FFF2-40B4-BE49-F238E27FC236}">
                <a16:creationId xmlns:a16="http://schemas.microsoft.com/office/drawing/2014/main" id="{F23CC348-678A-4112-9354-DFC976893F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6711" y="2012990"/>
            <a:ext cx="524288" cy="524288"/>
          </a:xfrm>
          <a:prstGeom prst="rect">
            <a:avLst/>
          </a:prstGeom>
        </p:spPr>
      </p:pic>
      <p:sp>
        <p:nvSpPr>
          <p:cNvPr id="57" name="文字方塊 56">
            <a:extLst>
              <a:ext uri="{FF2B5EF4-FFF2-40B4-BE49-F238E27FC236}">
                <a16:creationId xmlns:a16="http://schemas.microsoft.com/office/drawing/2014/main" id="{032D9FBB-0FC2-439A-94CB-D673A394B006}"/>
              </a:ext>
            </a:extLst>
          </p:cNvPr>
          <p:cNvSpPr txBox="1"/>
          <p:nvPr/>
        </p:nvSpPr>
        <p:spPr>
          <a:xfrm>
            <a:off x="2406190" y="3058555"/>
            <a:ext cx="7361800" cy="830997"/>
          </a:xfrm>
          <a:prstGeom prst="rect">
            <a:avLst/>
          </a:prstGeom>
          <a:noFill/>
        </p:spPr>
        <p:txBody>
          <a:bodyPr wrap="square" rtlCol="0">
            <a:spAutoFit/>
          </a:bodyPr>
          <a:lstStyle/>
          <a:p>
            <a:pPr algn="ctr"/>
            <a:r>
              <a:rPr lang="en-US" altLang="zh-TW" sz="2400" b="0" i="0" dirty="0">
                <a:effectLst/>
                <a:latin typeface="Söhne"/>
              </a:rPr>
              <a:t>Our goal is to utilize current image generation technology to create unseen defective components</a:t>
            </a:r>
            <a:endParaRPr lang="zh-TW" altLang="en-US" sz="2400" dirty="0"/>
          </a:p>
        </p:txBody>
      </p:sp>
      <p:grpSp>
        <p:nvGrpSpPr>
          <p:cNvPr id="58" name="群組 57">
            <a:extLst>
              <a:ext uri="{FF2B5EF4-FFF2-40B4-BE49-F238E27FC236}">
                <a16:creationId xmlns:a16="http://schemas.microsoft.com/office/drawing/2014/main" id="{3033FB72-35C0-475E-8C77-9B3C8F00FB88}"/>
              </a:ext>
            </a:extLst>
          </p:cNvPr>
          <p:cNvGrpSpPr/>
          <p:nvPr/>
        </p:nvGrpSpPr>
        <p:grpSpPr>
          <a:xfrm>
            <a:off x="-3650236" y="-518360"/>
            <a:ext cx="3297519" cy="2362638"/>
            <a:chOff x="719565" y="-72699"/>
            <a:chExt cx="4703429" cy="3369958"/>
          </a:xfrm>
        </p:grpSpPr>
        <p:grpSp>
          <p:nvGrpSpPr>
            <p:cNvPr id="59" name="群組 58">
              <a:extLst>
                <a:ext uri="{FF2B5EF4-FFF2-40B4-BE49-F238E27FC236}">
                  <a16:creationId xmlns:a16="http://schemas.microsoft.com/office/drawing/2014/main" id="{255CD853-005B-41E2-94FB-248F127FE1F8}"/>
                </a:ext>
              </a:extLst>
            </p:cNvPr>
            <p:cNvGrpSpPr/>
            <p:nvPr/>
          </p:nvGrpSpPr>
          <p:grpSpPr>
            <a:xfrm>
              <a:off x="719565" y="465207"/>
              <a:ext cx="4703429" cy="2832052"/>
              <a:chOff x="719565" y="465207"/>
              <a:chExt cx="4703429" cy="2832052"/>
            </a:xfrm>
          </p:grpSpPr>
          <p:pic>
            <p:nvPicPr>
              <p:cNvPr id="61" name="圖片 60">
                <a:extLst>
                  <a:ext uri="{FF2B5EF4-FFF2-40B4-BE49-F238E27FC236}">
                    <a16:creationId xmlns:a16="http://schemas.microsoft.com/office/drawing/2014/main" id="{FC07653A-75CD-4F73-8483-7B78D9CE0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3059" y="465207"/>
                <a:ext cx="762000" cy="1447800"/>
              </a:xfrm>
              <a:prstGeom prst="rect">
                <a:avLst/>
              </a:prstGeom>
            </p:spPr>
          </p:pic>
          <p:pic>
            <p:nvPicPr>
              <p:cNvPr id="62" name="圖片 61">
                <a:extLst>
                  <a:ext uri="{FF2B5EF4-FFF2-40B4-BE49-F238E27FC236}">
                    <a16:creationId xmlns:a16="http://schemas.microsoft.com/office/drawing/2014/main" id="{5A17DFA0-C7D7-4710-AF4E-9ED356C0B0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17991" y="1960959"/>
                <a:ext cx="644414" cy="1330986"/>
              </a:xfrm>
              <a:prstGeom prst="rect">
                <a:avLst/>
              </a:prstGeom>
            </p:spPr>
          </p:pic>
          <p:pic>
            <p:nvPicPr>
              <p:cNvPr id="63" name="圖片 62">
                <a:extLst>
                  <a:ext uri="{FF2B5EF4-FFF2-40B4-BE49-F238E27FC236}">
                    <a16:creationId xmlns:a16="http://schemas.microsoft.com/office/drawing/2014/main" id="{2A3D3D64-5D94-42E1-8B55-06CBB248DB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001773" y="2181526"/>
                <a:ext cx="735421" cy="1103132"/>
              </a:xfrm>
              <a:prstGeom prst="rect">
                <a:avLst/>
              </a:prstGeom>
            </p:spPr>
          </p:pic>
          <p:pic>
            <p:nvPicPr>
              <p:cNvPr id="64" name="圖片 63">
                <a:extLst>
                  <a:ext uri="{FF2B5EF4-FFF2-40B4-BE49-F238E27FC236}">
                    <a16:creationId xmlns:a16="http://schemas.microsoft.com/office/drawing/2014/main" id="{6C6B2F8C-CA1F-4A1B-8B61-9E3254A47D4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59876" y="465207"/>
                <a:ext cx="762000" cy="1447800"/>
              </a:xfrm>
              <a:prstGeom prst="rect">
                <a:avLst/>
              </a:prstGeom>
            </p:spPr>
          </p:pic>
          <p:pic>
            <p:nvPicPr>
              <p:cNvPr id="65" name="圖片 64">
                <a:extLst>
                  <a:ext uri="{FF2B5EF4-FFF2-40B4-BE49-F238E27FC236}">
                    <a16:creationId xmlns:a16="http://schemas.microsoft.com/office/drawing/2014/main" id="{2028F9CF-A803-450D-96BE-D6C9D1B08C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71581" y="1960959"/>
                <a:ext cx="644414" cy="1330986"/>
              </a:xfrm>
              <a:prstGeom prst="rect">
                <a:avLst/>
              </a:prstGeom>
            </p:spPr>
          </p:pic>
          <p:pic>
            <p:nvPicPr>
              <p:cNvPr id="66" name="圖片 65">
                <a:extLst>
                  <a:ext uri="{FF2B5EF4-FFF2-40B4-BE49-F238E27FC236}">
                    <a16:creationId xmlns:a16="http://schemas.microsoft.com/office/drawing/2014/main" id="{1C72ECD6-1836-4D1B-BB86-7597F60AE5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03088" y="2180672"/>
                <a:ext cx="534095" cy="1103132"/>
              </a:xfrm>
              <a:prstGeom prst="rect">
                <a:avLst/>
              </a:prstGeom>
            </p:spPr>
          </p:pic>
          <p:pic>
            <p:nvPicPr>
              <p:cNvPr id="67" name="圖片 66">
                <a:extLst>
                  <a:ext uri="{FF2B5EF4-FFF2-40B4-BE49-F238E27FC236}">
                    <a16:creationId xmlns:a16="http://schemas.microsoft.com/office/drawing/2014/main" id="{2FB8F396-76B2-49E2-9B14-C6204B44E9C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632919" y="2064686"/>
                <a:ext cx="914400" cy="1216152"/>
              </a:xfrm>
              <a:prstGeom prst="rect">
                <a:avLst/>
              </a:prstGeom>
            </p:spPr>
          </p:pic>
          <p:pic>
            <p:nvPicPr>
              <p:cNvPr id="68" name="圖片 67">
                <a:extLst>
                  <a:ext uri="{FF2B5EF4-FFF2-40B4-BE49-F238E27FC236}">
                    <a16:creationId xmlns:a16="http://schemas.microsoft.com/office/drawing/2014/main" id="{7CC818C8-9DA7-42F2-8311-0A71295E33F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29141" y="465207"/>
                <a:ext cx="762000" cy="1447800"/>
              </a:xfrm>
              <a:prstGeom prst="rect">
                <a:avLst/>
              </a:prstGeom>
            </p:spPr>
          </p:pic>
          <p:pic>
            <p:nvPicPr>
              <p:cNvPr id="69" name="圖片 68">
                <a:extLst>
                  <a:ext uri="{FF2B5EF4-FFF2-40B4-BE49-F238E27FC236}">
                    <a16:creationId xmlns:a16="http://schemas.microsoft.com/office/drawing/2014/main" id="{AAFEE409-2CF0-4C76-B985-1AF504093C2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5928" y="2004163"/>
                <a:ext cx="628915" cy="1293096"/>
              </a:xfrm>
              <a:prstGeom prst="rect">
                <a:avLst/>
              </a:prstGeom>
            </p:spPr>
          </p:pic>
          <p:pic>
            <p:nvPicPr>
              <p:cNvPr id="70" name="圖片 69">
                <a:extLst>
                  <a:ext uri="{FF2B5EF4-FFF2-40B4-BE49-F238E27FC236}">
                    <a16:creationId xmlns:a16="http://schemas.microsoft.com/office/drawing/2014/main" id="{18C9F90E-8006-42BE-A72D-C05DAFF2237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9565" y="465207"/>
                <a:ext cx="1353092" cy="1538956"/>
              </a:xfrm>
              <a:prstGeom prst="rect">
                <a:avLst/>
              </a:prstGeom>
            </p:spPr>
          </p:pic>
          <p:pic>
            <p:nvPicPr>
              <p:cNvPr id="71" name="圖片 70">
                <a:extLst>
                  <a:ext uri="{FF2B5EF4-FFF2-40B4-BE49-F238E27FC236}">
                    <a16:creationId xmlns:a16="http://schemas.microsoft.com/office/drawing/2014/main" id="{A41198DC-01A5-4360-B39E-4B8530E3219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687573" y="2188813"/>
                <a:ext cx="735421" cy="1103132"/>
              </a:xfrm>
              <a:prstGeom prst="rect">
                <a:avLst/>
              </a:prstGeom>
            </p:spPr>
          </p:pic>
          <p:pic>
            <p:nvPicPr>
              <p:cNvPr id="72" name="圖片 71">
                <a:extLst>
                  <a:ext uri="{FF2B5EF4-FFF2-40B4-BE49-F238E27FC236}">
                    <a16:creationId xmlns:a16="http://schemas.microsoft.com/office/drawing/2014/main" id="{7E95E587-EB15-445A-B169-F13260FFA3B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65964" y="465731"/>
                <a:ext cx="1289634" cy="1495228"/>
              </a:xfrm>
              <a:prstGeom prst="rect">
                <a:avLst/>
              </a:prstGeom>
            </p:spPr>
          </p:pic>
        </p:grpSp>
        <p:sp>
          <p:nvSpPr>
            <p:cNvPr id="60" name="文字方塊 59">
              <a:extLst>
                <a:ext uri="{FF2B5EF4-FFF2-40B4-BE49-F238E27FC236}">
                  <a16:creationId xmlns:a16="http://schemas.microsoft.com/office/drawing/2014/main" id="{81A129AE-11AA-4C9C-A06D-1C44E391135A}"/>
                </a:ext>
              </a:extLst>
            </p:cNvPr>
            <p:cNvSpPr txBox="1"/>
            <p:nvPr/>
          </p:nvSpPr>
          <p:spPr>
            <a:xfrm>
              <a:off x="2454335" y="-72699"/>
              <a:ext cx="1651022" cy="526798"/>
            </a:xfrm>
            <a:prstGeom prst="rect">
              <a:avLst/>
            </a:prstGeom>
            <a:noFill/>
          </p:spPr>
          <p:txBody>
            <a:bodyPr wrap="square" rtlCol="0">
              <a:spAutoFit/>
            </a:bodyPr>
            <a:lstStyle/>
            <a:p>
              <a:r>
                <a:rPr lang="en-US" altLang="zh-TW" dirty="0"/>
                <a:t>group1</a:t>
              </a:r>
              <a:endParaRPr lang="zh-TW" altLang="en-US" dirty="0"/>
            </a:p>
          </p:txBody>
        </p:sp>
      </p:grpSp>
      <p:grpSp>
        <p:nvGrpSpPr>
          <p:cNvPr id="73" name="群組 72">
            <a:extLst>
              <a:ext uri="{FF2B5EF4-FFF2-40B4-BE49-F238E27FC236}">
                <a16:creationId xmlns:a16="http://schemas.microsoft.com/office/drawing/2014/main" id="{DAACA71C-FEB6-47A5-9BD4-505B07CDEF89}"/>
              </a:ext>
            </a:extLst>
          </p:cNvPr>
          <p:cNvGrpSpPr/>
          <p:nvPr/>
        </p:nvGrpSpPr>
        <p:grpSpPr>
          <a:xfrm>
            <a:off x="12675546" y="2714432"/>
            <a:ext cx="1488436" cy="2137961"/>
            <a:chOff x="6929885" y="61072"/>
            <a:chExt cx="1802891" cy="2589639"/>
          </a:xfrm>
        </p:grpSpPr>
        <p:grpSp>
          <p:nvGrpSpPr>
            <p:cNvPr id="74" name="群組 73">
              <a:extLst>
                <a:ext uri="{FF2B5EF4-FFF2-40B4-BE49-F238E27FC236}">
                  <a16:creationId xmlns:a16="http://schemas.microsoft.com/office/drawing/2014/main" id="{57D2FD18-3BAB-4887-BF8A-6F53D8A4163C}"/>
                </a:ext>
              </a:extLst>
            </p:cNvPr>
            <p:cNvGrpSpPr/>
            <p:nvPr/>
          </p:nvGrpSpPr>
          <p:grpSpPr>
            <a:xfrm>
              <a:off x="6929885" y="452269"/>
              <a:ext cx="1802891" cy="2198442"/>
              <a:chOff x="7497978" y="2376537"/>
              <a:chExt cx="1802891" cy="2198442"/>
            </a:xfrm>
          </p:grpSpPr>
          <p:pic>
            <p:nvPicPr>
              <p:cNvPr id="76" name="圖片 75">
                <a:extLst>
                  <a:ext uri="{FF2B5EF4-FFF2-40B4-BE49-F238E27FC236}">
                    <a16:creationId xmlns:a16="http://schemas.microsoft.com/office/drawing/2014/main" id="{09E4400A-2BC5-45A6-A8FA-E0E60A2095E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04428" y="2376537"/>
                <a:ext cx="923993" cy="1052463"/>
              </a:xfrm>
              <a:prstGeom prst="rect">
                <a:avLst/>
              </a:prstGeom>
            </p:spPr>
          </p:pic>
          <p:pic>
            <p:nvPicPr>
              <p:cNvPr id="77" name="圖片 76">
                <a:extLst>
                  <a:ext uri="{FF2B5EF4-FFF2-40B4-BE49-F238E27FC236}">
                    <a16:creationId xmlns:a16="http://schemas.microsoft.com/office/drawing/2014/main" id="{9A0C9A27-10C5-4E19-8AC1-DDE4A2FA7C1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497978" y="3429000"/>
                <a:ext cx="923993" cy="1140654"/>
              </a:xfrm>
              <a:prstGeom prst="rect">
                <a:avLst/>
              </a:prstGeom>
            </p:spPr>
          </p:pic>
          <p:pic>
            <p:nvPicPr>
              <p:cNvPr id="78" name="圖片 77">
                <a:extLst>
                  <a:ext uri="{FF2B5EF4-FFF2-40B4-BE49-F238E27FC236}">
                    <a16:creationId xmlns:a16="http://schemas.microsoft.com/office/drawing/2014/main" id="{3378D7D1-5B66-4BB0-9EC8-42F851EB75F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21971" y="2376537"/>
                <a:ext cx="669953" cy="1377828"/>
              </a:xfrm>
              <a:prstGeom prst="rect">
                <a:avLst/>
              </a:prstGeom>
            </p:spPr>
          </p:pic>
          <p:pic>
            <p:nvPicPr>
              <p:cNvPr id="79" name="圖片 78">
                <a:extLst>
                  <a:ext uri="{FF2B5EF4-FFF2-40B4-BE49-F238E27FC236}">
                    <a16:creationId xmlns:a16="http://schemas.microsoft.com/office/drawing/2014/main" id="{188DC85E-D0CB-4C87-83C2-5CFB4E354B4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428421" y="3702531"/>
                <a:ext cx="872448" cy="872448"/>
              </a:xfrm>
              <a:prstGeom prst="rect">
                <a:avLst/>
              </a:prstGeom>
            </p:spPr>
          </p:pic>
        </p:grpSp>
        <p:sp>
          <p:nvSpPr>
            <p:cNvPr id="75" name="文字方塊 74">
              <a:extLst>
                <a:ext uri="{FF2B5EF4-FFF2-40B4-BE49-F238E27FC236}">
                  <a16:creationId xmlns:a16="http://schemas.microsoft.com/office/drawing/2014/main" id="{DA7B07E0-87A1-431A-A740-D7E75B0C8770}"/>
                </a:ext>
              </a:extLst>
            </p:cNvPr>
            <p:cNvSpPr txBox="1"/>
            <p:nvPr/>
          </p:nvSpPr>
          <p:spPr>
            <a:xfrm>
              <a:off x="7317901" y="61072"/>
              <a:ext cx="1205931" cy="447359"/>
            </a:xfrm>
            <a:prstGeom prst="rect">
              <a:avLst/>
            </a:prstGeom>
            <a:noFill/>
          </p:spPr>
          <p:txBody>
            <a:bodyPr wrap="square" rtlCol="0">
              <a:spAutoFit/>
            </a:bodyPr>
            <a:lstStyle/>
            <a:p>
              <a:r>
                <a:rPr lang="en-US" altLang="zh-TW" dirty="0"/>
                <a:t>group6</a:t>
              </a:r>
              <a:endParaRPr lang="zh-TW" altLang="en-US" dirty="0"/>
            </a:p>
          </p:txBody>
        </p:sp>
      </p:grpSp>
      <p:grpSp>
        <p:nvGrpSpPr>
          <p:cNvPr id="80" name="群組 79">
            <a:extLst>
              <a:ext uri="{FF2B5EF4-FFF2-40B4-BE49-F238E27FC236}">
                <a16:creationId xmlns:a16="http://schemas.microsoft.com/office/drawing/2014/main" id="{2E8909D9-5C2D-4132-9D95-C37A23DBE73F}"/>
              </a:ext>
            </a:extLst>
          </p:cNvPr>
          <p:cNvGrpSpPr/>
          <p:nvPr/>
        </p:nvGrpSpPr>
        <p:grpSpPr>
          <a:xfrm>
            <a:off x="5545542" y="-1648533"/>
            <a:ext cx="1325995" cy="1477995"/>
            <a:chOff x="9689356" y="-25838"/>
            <a:chExt cx="1722360" cy="1919795"/>
          </a:xfrm>
        </p:grpSpPr>
        <p:grpSp>
          <p:nvGrpSpPr>
            <p:cNvPr id="81" name="群組 80">
              <a:extLst>
                <a:ext uri="{FF2B5EF4-FFF2-40B4-BE49-F238E27FC236}">
                  <a16:creationId xmlns:a16="http://schemas.microsoft.com/office/drawing/2014/main" id="{D58307AE-0316-4680-AB27-AE5A5E93C333}"/>
                </a:ext>
              </a:extLst>
            </p:cNvPr>
            <p:cNvGrpSpPr/>
            <p:nvPr/>
          </p:nvGrpSpPr>
          <p:grpSpPr>
            <a:xfrm>
              <a:off x="9689356" y="484256"/>
              <a:ext cx="1722360" cy="1409701"/>
              <a:chOff x="6642384" y="335760"/>
              <a:chExt cx="1722360" cy="1409701"/>
            </a:xfrm>
          </p:grpSpPr>
          <p:pic>
            <p:nvPicPr>
              <p:cNvPr id="83" name="圖片 82">
                <a:extLst>
                  <a:ext uri="{FF2B5EF4-FFF2-40B4-BE49-F238E27FC236}">
                    <a16:creationId xmlns:a16="http://schemas.microsoft.com/office/drawing/2014/main" id="{DBA46554-8100-4B5A-9C3E-BB9146F00B08}"/>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78944" y="335760"/>
                <a:ext cx="685800" cy="1409701"/>
              </a:xfrm>
              <a:prstGeom prst="rect">
                <a:avLst/>
              </a:prstGeom>
            </p:spPr>
          </p:pic>
          <p:pic>
            <p:nvPicPr>
              <p:cNvPr id="84" name="圖片 83">
                <a:extLst>
                  <a:ext uri="{FF2B5EF4-FFF2-40B4-BE49-F238E27FC236}">
                    <a16:creationId xmlns:a16="http://schemas.microsoft.com/office/drawing/2014/main" id="{BD99CA52-86C1-432F-9A4D-7F119F794821}"/>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642384" y="338359"/>
                <a:ext cx="1059279" cy="1407102"/>
              </a:xfrm>
              <a:prstGeom prst="rect">
                <a:avLst/>
              </a:prstGeom>
            </p:spPr>
          </p:pic>
        </p:grpSp>
        <p:sp>
          <p:nvSpPr>
            <p:cNvPr id="82" name="文字方塊 81">
              <a:extLst>
                <a:ext uri="{FF2B5EF4-FFF2-40B4-BE49-F238E27FC236}">
                  <a16:creationId xmlns:a16="http://schemas.microsoft.com/office/drawing/2014/main" id="{112BB8F9-F502-4795-8CCD-CF71BFF0FAC8}"/>
                </a:ext>
              </a:extLst>
            </p:cNvPr>
            <p:cNvSpPr txBox="1"/>
            <p:nvPr/>
          </p:nvSpPr>
          <p:spPr>
            <a:xfrm>
              <a:off x="9969309" y="-25838"/>
              <a:ext cx="1258885" cy="479732"/>
            </a:xfrm>
            <a:prstGeom prst="rect">
              <a:avLst/>
            </a:prstGeom>
            <a:noFill/>
          </p:spPr>
          <p:txBody>
            <a:bodyPr wrap="square" rtlCol="0">
              <a:spAutoFit/>
            </a:bodyPr>
            <a:lstStyle/>
            <a:p>
              <a:r>
                <a:rPr lang="en-US" altLang="zh-TW" dirty="0"/>
                <a:t>group2</a:t>
              </a:r>
              <a:endParaRPr lang="zh-TW" altLang="en-US" dirty="0"/>
            </a:p>
          </p:txBody>
        </p:sp>
      </p:grpSp>
      <p:grpSp>
        <p:nvGrpSpPr>
          <p:cNvPr id="85" name="群組 84">
            <a:extLst>
              <a:ext uri="{FF2B5EF4-FFF2-40B4-BE49-F238E27FC236}">
                <a16:creationId xmlns:a16="http://schemas.microsoft.com/office/drawing/2014/main" id="{4C2B8E8C-BE89-45EB-B820-5E5703FF2A19}"/>
              </a:ext>
            </a:extLst>
          </p:cNvPr>
          <p:cNvGrpSpPr/>
          <p:nvPr/>
        </p:nvGrpSpPr>
        <p:grpSpPr>
          <a:xfrm>
            <a:off x="12395606" y="-1069409"/>
            <a:ext cx="1595875" cy="1451131"/>
            <a:chOff x="7075915" y="2608883"/>
            <a:chExt cx="1932620" cy="1903718"/>
          </a:xfrm>
        </p:grpSpPr>
        <p:grpSp>
          <p:nvGrpSpPr>
            <p:cNvPr id="86" name="群組 85">
              <a:extLst>
                <a:ext uri="{FF2B5EF4-FFF2-40B4-BE49-F238E27FC236}">
                  <a16:creationId xmlns:a16="http://schemas.microsoft.com/office/drawing/2014/main" id="{FE6D1DE7-D789-4E3F-8D0E-DE288D442056}"/>
                </a:ext>
              </a:extLst>
            </p:cNvPr>
            <p:cNvGrpSpPr/>
            <p:nvPr/>
          </p:nvGrpSpPr>
          <p:grpSpPr>
            <a:xfrm>
              <a:off x="7075915" y="3128906"/>
              <a:ext cx="1932620" cy="1383695"/>
              <a:chOff x="9160348" y="361766"/>
              <a:chExt cx="1932620" cy="1383695"/>
            </a:xfrm>
          </p:grpSpPr>
          <p:pic>
            <p:nvPicPr>
              <p:cNvPr id="88" name="圖片 87">
                <a:extLst>
                  <a:ext uri="{FF2B5EF4-FFF2-40B4-BE49-F238E27FC236}">
                    <a16:creationId xmlns:a16="http://schemas.microsoft.com/office/drawing/2014/main" id="{8FBA9104-7DA7-44D0-8D06-FE34365D176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160348" y="361766"/>
                <a:ext cx="995592" cy="1377828"/>
              </a:xfrm>
              <a:prstGeom prst="rect">
                <a:avLst/>
              </a:prstGeom>
            </p:spPr>
          </p:pic>
          <p:pic>
            <p:nvPicPr>
              <p:cNvPr id="89" name="圖片 88">
                <a:extLst>
                  <a:ext uri="{FF2B5EF4-FFF2-40B4-BE49-F238E27FC236}">
                    <a16:creationId xmlns:a16="http://schemas.microsoft.com/office/drawing/2014/main" id="{7CDAB33B-D5FB-448E-87E5-D032C225367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114892" y="367632"/>
                <a:ext cx="978076" cy="1377829"/>
              </a:xfrm>
              <a:prstGeom prst="rect">
                <a:avLst/>
              </a:prstGeom>
            </p:spPr>
          </p:pic>
        </p:grpSp>
        <p:sp>
          <p:nvSpPr>
            <p:cNvPr id="87" name="文字方塊 86">
              <a:extLst>
                <a:ext uri="{FF2B5EF4-FFF2-40B4-BE49-F238E27FC236}">
                  <a16:creationId xmlns:a16="http://schemas.microsoft.com/office/drawing/2014/main" id="{4E4DD49E-4AFC-4382-A5B1-74BED41A9EFC}"/>
                </a:ext>
              </a:extLst>
            </p:cNvPr>
            <p:cNvSpPr txBox="1"/>
            <p:nvPr/>
          </p:nvSpPr>
          <p:spPr>
            <a:xfrm>
              <a:off x="7516066" y="2608883"/>
              <a:ext cx="1201556" cy="484521"/>
            </a:xfrm>
            <a:prstGeom prst="rect">
              <a:avLst/>
            </a:prstGeom>
            <a:noFill/>
          </p:spPr>
          <p:txBody>
            <a:bodyPr wrap="square" rtlCol="0">
              <a:spAutoFit/>
            </a:bodyPr>
            <a:lstStyle/>
            <a:p>
              <a:r>
                <a:rPr lang="en-US" altLang="zh-TW" dirty="0"/>
                <a:t>group3</a:t>
              </a:r>
              <a:endParaRPr lang="zh-TW" altLang="en-US" dirty="0"/>
            </a:p>
          </p:txBody>
        </p:sp>
      </p:grpSp>
      <p:grpSp>
        <p:nvGrpSpPr>
          <p:cNvPr id="96" name="群組 95">
            <a:extLst>
              <a:ext uri="{FF2B5EF4-FFF2-40B4-BE49-F238E27FC236}">
                <a16:creationId xmlns:a16="http://schemas.microsoft.com/office/drawing/2014/main" id="{1D249E12-794E-4E30-B116-C4C28B4FA6CF}"/>
              </a:ext>
            </a:extLst>
          </p:cNvPr>
          <p:cNvGrpSpPr/>
          <p:nvPr/>
        </p:nvGrpSpPr>
        <p:grpSpPr>
          <a:xfrm>
            <a:off x="5527181" y="6928920"/>
            <a:ext cx="1042908" cy="1397952"/>
            <a:chOff x="10269995" y="3812154"/>
            <a:chExt cx="1042908" cy="1397952"/>
          </a:xfrm>
        </p:grpSpPr>
        <p:pic>
          <p:nvPicPr>
            <p:cNvPr id="97" name="圖片 96">
              <a:extLst>
                <a:ext uri="{FF2B5EF4-FFF2-40B4-BE49-F238E27FC236}">
                  <a16:creationId xmlns:a16="http://schemas.microsoft.com/office/drawing/2014/main" id="{18133A41-A364-43E8-946D-402683EAA94B}"/>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269995" y="4200456"/>
              <a:ext cx="1009650" cy="1009650"/>
            </a:xfrm>
            <a:prstGeom prst="rect">
              <a:avLst/>
            </a:prstGeom>
          </p:spPr>
        </p:pic>
        <p:sp>
          <p:nvSpPr>
            <p:cNvPr id="98" name="文字方塊 97">
              <a:extLst>
                <a:ext uri="{FF2B5EF4-FFF2-40B4-BE49-F238E27FC236}">
                  <a16:creationId xmlns:a16="http://schemas.microsoft.com/office/drawing/2014/main" id="{3C49FEA2-4F94-4709-9999-D9A7CB9B05E1}"/>
                </a:ext>
              </a:extLst>
            </p:cNvPr>
            <p:cNvSpPr txBox="1"/>
            <p:nvPr/>
          </p:nvSpPr>
          <p:spPr>
            <a:xfrm>
              <a:off x="10370221" y="3812154"/>
              <a:ext cx="942682" cy="369332"/>
            </a:xfrm>
            <a:prstGeom prst="rect">
              <a:avLst/>
            </a:prstGeom>
            <a:noFill/>
          </p:spPr>
          <p:txBody>
            <a:bodyPr wrap="square" rtlCol="0">
              <a:spAutoFit/>
            </a:bodyPr>
            <a:lstStyle/>
            <a:p>
              <a:r>
                <a:rPr lang="en-US" altLang="zh-TW" dirty="0"/>
                <a:t>group5</a:t>
              </a:r>
              <a:endParaRPr lang="zh-TW" altLang="en-US" dirty="0"/>
            </a:p>
          </p:txBody>
        </p:sp>
      </p:grpSp>
      <p:grpSp>
        <p:nvGrpSpPr>
          <p:cNvPr id="99" name="群組 98">
            <a:extLst>
              <a:ext uri="{FF2B5EF4-FFF2-40B4-BE49-F238E27FC236}">
                <a16:creationId xmlns:a16="http://schemas.microsoft.com/office/drawing/2014/main" id="{F0D21A19-799B-49C9-A455-D78FAAF81B5B}"/>
              </a:ext>
            </a:extLst>
          </p:cNvPr>
          <p:cNvGrpSpPr/>
          <p:nvPr/>
        </p:nvGrpSpPr>
        <p:grpSpPr>
          <a:xfrm>
            <a:off x="-3329043" y="5217006"/>
            <a:ext cx="3294357" cy="2232138"/>
            <a:chOff x="1040385" y="3458628"/>
            <a:chExt cx="4197376" cy="2808514"/>
          </a:xfrm>
        </p:grpSpPr>
        <p:sp>
          <p:nvSpPr>
            <p:cNvPr id="100" name="文字方塊 99">
              <a:extLst>
                <a:ext uri="{FF2B5EF4-FFF2-40B4-BE49-F238E27FC236}">
                  <a16:creationId xmlns:a16="http://schemas.microsoft.com/office/drawing/2014/main" id="{70EE26ED-CA92-4EF6-A00B-0C6ED85979C1}"/>
                </a:ext>
              </a:extLst>
            </p:cNvPr>
            <p:cNvSpPr txBox="1"/>
            <p:nvPr/>
          </p:nvSpPr>
          <p:spPr>
            <a:xfrm>
              <a:off x="2541888" y="3458628"/>
              <a:ext cx="1377127" cy="536924"/>
            </a:xfrm>
            <a:prstGeom prst="rect">
              <a:avLst/>
            </a:prstGeom>
            <a:noFill/>
          </p:spPr>
          <p:txBody>
            <a:bodyPr wrap="square" rtlCol="0">
              <a:spAutoFit/>
            </a:bodyPr>
            <a:lstStyle/>
            <a:p>
              <a:r>
                <a:rPr lang="en-US" altLang="zh-TW" dirty="0"/>
                <a:t>group8</a:t>
              </a:r>
              <a:endParaRPr lang="zh-TW" altLang="en-US" dirty="0"/>
            </a:p>
          </p:txBody>
        </p:sp>
        <p:grpSp>
          <p:nvGrpSpPr>
            <p:cNvPr id="101" name="群組 100">
              <a:extLst>
                <a:ext uri="{FF2B5EF4-FFF2-40B4-BE49-F238E27FC236}">
                  <a16:creationId xmlns:a16="http://schemas.microsoft.com/office/drawing/2014/main" id="{68C1EAC3-0ACA-4185-8017-226418807072}"/>
                </a:ext>
              </a:extLst>
            </p:cNvPr>
            <p:cNvGrpSpPr/>
            <p:nvPr/>
          </p:nvGrpSpPr>
          <p:grpSpPr>
            <a:xfrm>
              <a:off x="1040385" y="4022867"/>
              <a:ext cx="4197376" cy="2244275"/>
              <a:chOff x="739424" y="4053480"/>
              <a:chExt cx="4197376" cy="2244275"/>
            </a:xfrm>
          </p:grpSpPr>
          <p:pic>
            <p:nvPicPr>
              <p:cNvPr id="102" name="圖片 101">
                <a:extLst>
                  <a:ext uri="{FF2B5EF4-FFF2-40B4-BE49-F238E27FC236}">
                    <a16:creationId xmlns:a16="http://schemas.microsoft.com/office/drawing/2014/main" id="{9790781F-274E-475C-9816-B5BEE5AA04A0}"/>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739424" y="5046054"/>
                <a:ext cx="914400" cy="1237343"/>
              </a:xfrm>
              <a:prstGeom prst="rect">
                <a:avLst/>
              </a:prstGeom>
            </p:spPr>
          </p:pic>
          <p:pic>
            <p:nvPicPr>
              <p:cNvPr id="103" name="圖片 102">
                <a:extLst>
                  <a:ext uri="{FF2B5EF4-FFF2-40B4-BE49-F238E27FC236}">
                    <a16:creationId xmlns:a16="http://schemas.microsoft.com/office/drawing/2014/main" id="{F58328A3-8D7E-4F2F-B3C4-16A817280FA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629723" y="5018882"/>
                <a:ext cx="1108589" cy="1268790"/>
              </a:xfrm>
              <a:prstGeom prst="rect">
                <a:avLst/>
              </a:prstGeom>
            </p:spPr>
          </p:pic>
          <p:pic>
            <p:nvPicPr>
              <p:cNvPr id="104" name="圖片 103">
                <a:extLst>
                  <a:ext uri="{FF2B5EF4-FFF2-40B4-BE49-F238E27FC236}">
                    <a16:creationId xmlns:a16="http://schemas.microsoft.com/office/drawing/2014/main" id="{9223A524-09DE-4230-BD8E-97830428680D}"/>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651171" y="4060767"/>
                <a:ext cx="997423" cy="1122728"/>
              </a:xfrm>
              <a:prstGeom prst="rect">
                <a:avLst/>
              </a:prstGeom>
            </p:spPr>
          </p:pic>
          <p:pic>
            <p:nvPicPr>
              <p:cNvPr id="105" name="圖片 104">
                <a:extLst>
                  <a:ext uri="{FF2B5EF4-FFF2-40B4-BE49-F238E27FC236}">
                    <a16:creationId xmlns:a16="http://schemas.microsoft.com/office/drawing/2014/main" id="{00406683-B8E7-43CA-9948-C1409625A38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347074" y="4067960"/>
                <a:ext cx="576741" cy="1013194"/>
              </a:xfrm>
              <a:prstGeom prst="rect">
                <a:avLst/>
              </a:prstGeom>
            </p:spPr>
          </p:pic>
          <p:pic>
            <p:nvPicPr>
              <p:cNvPr id="106" name="圖片 105">
                <a:extLst>
                  <a:ext uri="{FF2B5EF4-FFF2-40B4-BE49-F238E27FC236}">
                    <a16:creationId xmlns:a16="http://schemas.microsoft.com/office/drawing/2014/main" id="{4554CCE7-BB6A-429C-B80D-2CCBDDFEE164}"/>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50899" y="4075497"/>
                <a:ext cx="989860" cy="989860"/>
              </a:xfrm>
              <a:prstGeom prst="rect">
                <a:avLst/>
              </a:prstGeom>
            </p:spPr>
          </p:pic>
          <p:pic>
            <p:nvPicPr>
              <p:cNvPr id="107" name="圖片 106">
                <a:extLst>
                  <a:ext uri="{FF2B5EF4-FFF2-40B4-BE49-F238E27FC236}">
                    <a16:creationId xmlns:a16="http://schemas.microsoft.com/office/drawing/2014/main" id="{8EBCC281-4D18-45B4-B5F7-E94EDC57158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736771" y="4067960"/>
                <a:ext cx="914400" cy="989860"/>
              </a:xfrm>
              <a:prstGeom prst="rect">
                <a:avLst/>
              </a:prstGeom>
            </p:spPr>
          </p:pic>
          <p:pic>
            <p:nvPicPr>
              <p:cNvPr id="108" name="圖片 107">
                <a:extLst>
                  <a:ext uri="{FF2B5EF4-FFF2-40B4-BE49-F238E27FC236}">
                    <a16:creationId xmlns:a16="http://schemas.microsoft.com/office/drawing/2014/main" id="{C5FB0720-B273-4D12-B0D9-CBAF040F107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562824" y="4053480"/>
                <a:ext cx="771266" cy="1156898"/>
              </a:xfrm>
              <a:prstGeom prst="rect">
                <a:avLst/>
              </a:prstGeom>
            </p:spPr>
          </p:pic>
          <p:pic>
            <p:nvPicPr>
              <p:cNvPr id="109" name="圖片 108">
                <a:extLst>
                  <a:ext uri="{FF2B5EF4-FFF2-40B4-BE49-F238E27FC236}">
                    <a16:creationId xmlns:a16="http://schemas.microsoft.com/office/drawing/2014/main" id="{92BD39F8-4F72-48FC-A200-84921DE1773A}"/>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2731164" y="5176608"/>
                <a:ext cx="1121147" cy="1121147"/>
              </a:xfrm>
              <a:prstGeom prst="rect">
                <a:avLst/>
              </a:prstGeom>
            </p:spPr>
          </p:pic>
          <p:pic>
            <p:nvPicPr>
              <p:cNvPr id="110" name="圖片 109">
                <a:extLst>
                  <a:ext uri="{FF2B5EF4-FFF2-40B4-BE49-F238E27FC236}">
                    <a16:creationId xmlns:a16="http://schemas.microsoft.com/office/drawing/2014/main" id="{0A1C05FA-C5CA-429A-B8C2-F70B83BFF59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852594" y="5057820"/>
                <a:ext cx="1084206" cy="1219029"/>
              </a:xfrm>
              <a:prstGeom prst="rect">
                <a:avLst/>
              </a:prstGeom>
            </p:spPr>
          </p:pic>
        </p:grpSp>
      </p:grpSp>
      <p:grpSp>
        <p:nvGrpSpPr>
          <p:cNvPr id="111" name="群組 110">
            <a:extLst>
              <a:ext uri="{FF2B5EF4-FFF2-40B4-BE49-F238E27FC236}">
                <a16:creationId xmlns:a16="http://schemas.microsoft.com/office/drawing/2014/main" id="{A7CCEF10-91D3-4376-B23E-6D8CE53E6638}"/>
              </a:ext>
            </a:extLst>
          </p:cNvPr>
          <p:cNvGrpSpPr/>
          <p:nvPr/>
        </p:nvGrpSpPr>
        <p:grpSpPr>
          <a:xfrm>
            <a:off x="11945381" y="6766020"/>
            <a:ext cx="1751239" cy="1268900"/>
            <a:chOff x="6339829" y="520509"/>
            <a:chExt cx="2450175" cy="1775330"/>
          </a:xfrm>
        </p:grpSpPr>
        <p:grpSp>
          <p:nvGrpSpPr>
            <p:cNvPr id="112" name="群組 111">
              <a:extLst>
                <a:ext uri="{FF2B5EF4-FFF2-40B4-BE49-F238E27FC236}">
                  <a16:creationId xmlns:a16="http://schemas.microsoft.com/office/drawing/2014/main" id="{A5C70EF4-82ED-46DC-A2FE-6FE68C8D039A}"/>
                </a:ext>
              </a:extLst>
            </p:cNvPr>
            <p:cNvGrpSpPr/>
            <p:nvPr/>
          </p:nvGrpSpPr>
          <p:grpSpPr>
            <a:xfrm>
              <a:off x="6339829" y="1115752"/>
              <a:ext cx="2450175" cy="1180087"/>
              <a:chOff x="9543866" y="2542013"/>
              <a:chExt cx="2450175" cy="1180087"/>
            </a:xfrm>
          </p:grpSpPr>
          <p:pic>
            <p:nvPicPr>
              <p:cNvPr id="114" name="圖片 113">
                <a:extLst>
                  <a:ext uri="{FF2B5EF4-FFF2-40B4-BE49-F238E27FC236}">
                    <a16:creationId xmlns:a16="http://schemas.microsoft.com/office/drawing/2014/main" id="{E8763AA3-958E-411F-9A49-40FC07F1F902}"/>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9543866" y="2553747"/>
                <a:ext cx="914400" cy="1162050"/>
              </a:xfrm>
              <a:prstGeom prst="rect">
                <a:avLst/>
              </a:prstGeom>
            </p:spPr>
          </p:pic>
          <p:pic>
            <p:nvPicPr>
              <p:cNvPr id="115" name="圖片 114">
                <a:extLst>
                  <a:ext uri="{FF2B5EF4-FFF2-40B4-BE49-F238E27FC236}">
                    <a16:creationId xmlns:a16="http://schemas.microsoft.com/office/drawing/2014/main" id="{A75E32B2-981C-494C-A31A-327AF1E25CE2}"/>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395754" y="2547441"/>
                <a:ext cx="821379" cy="1174659"/>
              </a:xfrm>
              <a:prstGeom prst="rect">
                <a:avLst/>
              </a:prstGeom>
            </p:spPr>
          </p:pic>
          <p:pic>
            <p:nvPicPr>
              <p:cNvPr id="116" name="圖片 115">
                <a:extLst>
                  <a:ext uri="{FF2B5EF4-FFF2-40B4-BE49-F238E27FC236}">
                    <a16:creationId xmlns:a16="http://schemas.microsoft.com/office/drawing/2014/main" id="{7D222139-1556-4D9A-B3D4-D7C5FC7FE508}"/>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1219339" y="2542013"/>
                <a:ext cx="774702" cy="1173784"/>
              </a:xfrm>
              <a:prstGeom prst="rect">
                <a:avLst/>
              </a:prstGeom>
            </p:spPr>
          </p:pic>
        </p:grpSp>
        <p:sp>
          <p:nvSpPr>
            <p:cNvPr id="113" name="文字方塊 112">
              <a:extLst>
                <a:ext uri="{FF2B5EF4-FFF2-40B4-BE49-F238E27FC236}">
                  <a16:creationId xmlns:a16="http://schemas.microsoft.com/office/drawing/2014/main" id="{8B1CE264-A76B-4931-92AB-C6D517BF4DF7}"/>
                </a:ext>
              </a:extLst>
            </p:cNvPr>
            <p:cNvSpPr txBox="1"/>
            <p:nvPr/>
          </p:nvSpPr>
          <p:spPr>
            <a:xfrm>
              <a:off x="6955135" y="520509"/>
              <a:ext cx="1294543" cy="516736"/>
            </a:xfrm>
            <a:prstGeom prst="rect">
              <a:avLst/>
            </a:prstGeom>
            <a:noFill/>
          </p:spPr>
          <p:txBody>
            <a:bodyPr wrap="square" rtlCol="0">
              <a:spAutoFit/>
            </a:bodyPr>
            <a:lstStyle/>
            <a:p>
              <a:r>
                <a:rPr lang="en-US" altLang="zh-TW" dirty="0"/>
                <a:t>group7</a:t>
              </a:r>
              <a:endParaRPr lang="zh-TW" altLang="en-US" dirty="0"/>
            </a:p>
          </p:txBody>
        </p:sp>
      </p:grpSp>
    </p:spTree>
    <p:extLst>
      <p:ext uri="{BB962C8B-B14F-4D97-AF65-F5344CB8AC3E}">
        <p14:creationId xmlns:p14="http://schemas.microsoft.com/office/powerpoint/2010/main" val="398379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群組 30">
            <a:extLst>
              <a:ext uri="{FF2B5EF4-FFF2-40B4-BE49-F238E27FC236}">
                <a16:creationId xmlns:a16="http://schemas.microsoft.com/office/drawing/2014/main" id="{B434A037-D342-467D-8715-9C4CE3DADA34}"/>
              </a:ext>
            </a:extLst>
          </p:cNvPr>
          <p:cNvGrpSpPr/>
          <p:nvPr/>
        </p:nvGrpSpPr>
        <p:grpSpPr>
          <a:xfrm>
            <a:off x="7334285" y="539250"/>
            <a:ext cx="2898360" cy="5825667"/>
            <a:chOff x="8111880" y="583053"/>
            <a:chExt cx="2898360" cy="5825667"/>
          </a:xfrm>
        </p:grpSpPr>
        <p:pic>
          <p:nvPicPr>
            <p:cNvPr id="32" name="圖片 31">
              <a:extLst>
                <a:ext uri="{FF2B5EF4-FFF2-40B4-BE49-F238E27FC236}">
                  <a16:creationId xmlns:a16="http://schemas.microsoft.com/office/drawing/2014/main" id="{2117AAC0-112E-4E15-9086-17C3AA1265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0040" y="1550520"/>
              <a:ext cx="842773" cy="842773"/>
            </a:xfrm>
            <a:prstGeom prst="rect">
              <a:avLst/>
            </a:prstGeom>
          </p:spPr>
        </p:pic>
        <p:pic>
          <p:nvPicPr>
            <p:cNvPr id="33" name="圖片 32">
              <a:extLst>
                <a:ext uri="{FF2B5EF4-FFF2-40B4-BE49-F238E27FC236}">
                  <a16:creationId xmlns:a16="http://schemas.microsoft.com/office/drawing/2014/main" id="{AAB00532-89A0-45C9-A6D4-A1A9483AF2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40040" y="2392636"/>
              <a:ext cx="842773" cy="808200"/>
            </a:xfrm>
            <a:prstGeom prst="rect">
              <a:avLst/>
            </a:prstGeom>
          </p:spPr>
        </p:pic>
        <p:grpSp>
          <p:nvGrpSpPr>
            <p:cNvPr id="34" name="群組 33">
              <a:extLst>
                <a:ext uri="{FF2B5EF4-FFF2-40B4-BE49-F238E27FC236}">
                  <a16:creationId xmlns:a16="http://schemas.microsoft.com/office/drawing/2014/main" id="{FB1F3E98-BD4A-41F4-A102-9150777096BC}"/>
                </a:ext>
              </a:extLst>
            </p:cNvPr>
            <p:cNvGrpSpPr/>
            <p:nvPr/>
          </p:nvGrpSpPr>
          <p:grpSpPr>
            <a:xfrm>
              <a:off x="8111880" y="583053"/>
              <a:ext cx="2898360" cy="5825667"/>
              <a:chOff x="8111880" y="583053"/>
              <a:chExt cx="2898360" cy="5825667"/>
            </a:xfrm>
          </p:grpSpPr>
          <p:grpSp>
            <p:nvGrpSpPr>
              <p:cNvPr id="35" name="群組 34">
                <a:extLst>
                  <a:ext uri="{FF2B5EF4-FFF2-40B4-BE49-F238E27FC236}">
                    <a16:creationId xmlns:a16="http://schemas.microsoft.com/office/drawing/2014/main" id="{95E07E05-D43A-45C1-9290-12D096373561}"/>
                  </a:ext>
                </a:extLst>
              </p:cNvPr>
              <p:cNvGrpSpPr/>
              <p:nvPr/>
            </p:nvGrpSpPr>
            <p:grpSpPr>
              <a:xfrm>
                <a:off x="8111880" y="583053"/>
                <a:ext cx="2898360" cy="5825667"/>
                <a:chOff x="8111880" y="583053"/>
                <a:chExt cx="2898360" cy="5825667"/>
              </a:xfrm>
            </p:grpSpPr>
            <p:sp>
              <p:nvSpPr>
                <p:cNvPr id="37" name="CustomShape 17">
                  <a:extLst>
                    <a:ext uri="{FF2B5EF4-FFF2-40B4-BE49-F238E27FC236}">
                      <a16:creationId xmlns:a16="http://schemas.microsoft.com/office/drawing/2014/main" id="{B236BD5A-6959-4E61-B4BB-674C54EEA177}"/>
                    </a:ext>
                  </a:extLst>
                </p:cNvPr>
                <p:cNvSpPr/>
                <p:nvPr/>
              </p:nvSpPr>
              <p:spPr>
                <a:xfrm>
                  <a:off x="8111880" y="1044720"/>
                  <a:ext cx="1079640" cy="460211"/>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nchor="t">
                  <a:spAutoFit/>
                </a:bodyPr>
                <a:lstStyle/>
                <a:p>
                  <a:pPr algn="ctr"/>
                  <a:r>
                    <a:rPr lang="en-US" sz="1200" b="0" strike="noStrike" spc="-1" dirty="0">
                      <a:solidFill>
                        <a:srgbClr val="000000"/>
                      </a:solidFill>
                      <a:latin typeface="Calibri"/>
                    </a:rPr>
                    <a:t>broke</a:t>
                  </a:r>
                  <a:r>
                    <a:rPr lang="en-US" sz="1200" spc="-1" dirty="0">
                      <a:solidFill>
                        <a:srgbClr val="000000"/>
                      </a:solidFill>
                      <a:latin typeface="Calibri"/>
                    </a:rPr>
                    <a:t> </a:t>
                  </a:r>
                  <a:r>
                    <a:rPr lang="en-US" sz="1200" b="0" strike="noStrike" spc="-1" dirty="0">
                      <a:solidFill>
                        <a:srgbClr val="000000"/>
                      </a:solidFill>
                      <a:latin typeface="Calibri"/>
                    </a:rPr>
                    <a:t> </a:t>
                  </a:r>
                  <a:r>
                    <a:rPr lang="en-US" altLang="zh-TW" sz="1200" b="0" strike="noStrike" spc="-1" dirty="0">
                      <a:solidFill>
                        <a:srgbClr val="000000"/>
                      </a:solidFill>
                      <a:latin typeface="Calibri"/>
                    </a:rPr>
                    <a:t>Group3</a:t>
                  </a:r>
                  <a:r>
                    <a:rPr lang="en-US" sz="1200" spc="-1" dirty="0">
                      <a:solidFill>
                        <a:srgbClr val="000000"/>
                      </a:solidFill>
                      <a:latin typeface="Calibri"/>
                    </a:rPr>
                    <a:t> </a:t>
                  </a:r>
                  <a:r>
                    <a:rPr lang="en-US" sz="1200" b="0" strike="noStrike" spc="-1" dirty="0">
                      <a:solidFill>
                        <a:srgbClr val="000000"/>
                      </a:solidFill>
                      <a:latin typeface="Calibri"/>
                    </a:rPr>
                    <a:t>(</a:t>
                  </a:r>
                  <a:r>
                    <a:rPr lang="en-US" sz="1200" b="0" strike="noStrike" spc="-1" dirty="0" err="1">
                      <a:solidFill>
                        <a:srgbClr val="FF0000"/>
                      </a:solidFill>
                      <a:latin typeface="Calibri"/>
                    </a:rPr>
                    <a:t>AddGN</a:t>
                  </a:r>
                  <a:r>
                    <a:rPr lang="en-US" sz="1200" b="0" strike="noStrike" spc="-1" dirty="0">
                      <a:solidFill>
                        <a:srgbClr val="000000"/>
                      </a:solidFill>
                      <a:latin typeface="Calibri"/>
                    </a:rPr>
                    <a:t>)</a:t>
                  </a:r>
                  <a:endParaRPr lang="en-US" sz="1200" b="0" strike="noStrike" spc="-1" dirty="0">
                    <a:latin typeface="Arial"/>
                  </a:endParaRPr>
                </a:p>
              </p:txBody>
            </p:sp>
            <p:grpSp>
              <p:nvGrpSpPr>
                <p:cNvPr id="38" name="Group 18">
                  <a:extLst>
                    <a:ext uri="{FF2B5EF4-FFF2-40B4-BE49-F238E27FC236}">
                      <a16:creationId xmlns:a16="http://schemas.microsoft.com/office/drawing/2014/main" id="{38B933A5-5439-4BAE-B8F3-C6987FBE3B9A}"/>
                    </a:ext>
                  </a:extLst>
                </p:cNvPr>
                <p:cNvGrpSpPr/>
                <p:nvPr/>
              </p:nvGrpSpPr>
              <p:grpSpPr>
                <a:xfrm>
                  <a:off x="8226893" y="3155835"/>
                  <a:ext cx="858623" cy="3242757"/>
                  <a:chOff x="8226893" y="3155835"/>
                  <a:chExt cx="858623" cy="3242757"/>
                </a:xfrm>
              </p:grpSpPr>
              <p:pic>
                <p:nvPicPr>
                  <p:cNvPr id="48" name="圖片 15">
                    <a:extLst>
                      <a:ext uri="{FF2B5EF4-FFF2-40B4-BE49-F238E27FC236}">
                        <a16:creationId xmlns:a16="http://schemas.microsoft.com/office/drawing/2014/main" id="{4A56354A-E336-4F12-A78D-C342FA13ED24}"/>
                      </a:ext>
                    </a:extLst>
                  </p:cNvPr>
                  <p:cNvPicPr/>
                  <p:nvPr/>
                </p:nvPicPr>
                <p:blipFill>
                  <a:blip r:embed="rId7"/>
                  <a:stretch/>
                </p:blipFill>
                <p:spPr>
                  <a:xfrm>
                    <a:off x="8226893" y="3155835"/>
                    <a:ext cx="842773" cy="848633"/>
                  </a:xfrm>
                  <a:prstGeom prst="rect">
                    <a:avLst/>
                  </a:prstGeom>
                  <a:ln>
                    <a:noFill/>
                  </a:ln>
                </p:spPr>
              </p:pic>
              <p:pic>
                <p:nvPicPr>
                  <p:cNvPr id="53" name="圖片 16">
                    <a:extLst>
                      <a:ext uri="{FF2B5EF4-FFF2-40B4-BE49-F238E27FC236}">
                        <a16:creationId xmlns:a16="http://schemas.microsoft.com/office/drawing/2014/main" id="{9144DCC8-B5FE-450D-9EF7-AB377EB84727}"/>
                      </a:ext>
                    </a:extLst>
                  </p:cNvPr>
                  <p:cNvPicPr/>
                  <p:nvPr/>
                </p:nvPicPr>
                <p:blipFill>
                  <a:blip r:embed="rId8"/>
                  <a:stretch/>
                </p:blipFill>
                <p:spPr>
                  <a:xfrm>
                    <a:off x="8244000" y="3987720"/>
                    <a:ext cx="812520" cy="763200"/>
                  </a:xfrm>
                  <a:prstGeom prst="rect">
                    <a:avLst/>
                  </a:prstGeom>
                  <a:ln>
                    <a:noFill/>
                  </a:ln>
                </p:spPr>
              </p:pic>
              <p:pic>
                <p:nvPicPr>
                  <p:cNvPr id="55" name="圖片 20">
                    <a:extLst>
                      <a:ext uri="{FF2B5EF4-FFF2-40B4-BE49-F238E27FC236}">
                        <a16:creationId xmlns:a16="http://schemas.microsoft.com/office/drawing/2014/main" id="{E7198CA2-85C0-48B1-A8FF-C637CCA7272B}"/>
                      </a:ext>
                    </a:extLst>
                  </p:cNvPr>
                  <p:cNvPicPr/>
                  <p:nvPr/>
                </p:nvPicPr>
                <p:blipFill>
                  <a:blip r:embed="rId9"/>
                  <a:stretch/>
                </p:blipFill>
                <p:spPr>
                  <a:xfrm>
                    <a:off x="8240040" y="4750920"/>
                    <a:ext cx="845476" cy="808200"/>
                  </a:xfrm>
                  <a:prstGeom prst="rect">
                    <a:avLst/>
                  </a:prstGeom>
                  <a:ln>
                    <a:noFill/>
                  </a:ln>
                </p:spPr>
              </p:pic>
              <p:pic>
                <p:nvPicPr>
                  <p:cNvPr id="56" name="圖片 21">
                    <a:extLst>
                      <a:ext uri="{FF2B5EF4-FFF2-40B4-BE49-F238E27FC236}">
                        <a16:creationId xmlns:a16="http://schemas.microsoft.com/office/drawing/2014/main" id="{136C4527-A979-4891-BFE6-2A1A74DA94F2}"/>
                      </a:ext>
                    </a:extLst>
                  </p:cNvPr>
                  <p:cNvPicPr/>
                  <p:nvPr/>
                </p:nvPicPr>
                <p:blipFill>
                  <a:blip r:embed="rId10"/>
                  <a:stretch/>
                </p:blipFill>
                <p:spPr>
                  <a:xfrm>
                    <a:off x="8247964" y="5534448"/>
                    <a:ext cx="829627" cy="864144"/>
                  </a:xfrm>
                  <a:prstGeom prst="rect">
                    <a:avLst/>
                  </a:prstGeom>
                  <a:ln>
                    <a:noFill/>
                  </a:ln>
                </p:spPr>
              </p:pic>
            </p:grpSp>
            <p:sp>
              <p:nvSpPr>
                <p:cNvPr id="39" name="CustomShape 19">
                  <a:extLst>
                    <a:ext uri="{FF2B5EF4-FFF2-40B4-BE49-F238E27FC236}">
                      <a16:creationId xmlns:a16="http://schemas.microsoft.com/office/drawing/2014/main" id="{7C669887-B951-4AE2-AA2B-80863C776EC1}"/>
                    </a:ext>
                  </a:extLst>
                </p:cNvPr>
                <p:cNvSpPr/>
                <p:nvPr/>
              </p:nvSpPr>
              <p:spPr>
                <a:xfrm>
                  <a:off x="9930600" y="1020240"/>
                  <a:ext cx="107964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t">
                  <a:spAutoFit/>
                </a:bodyPr>
                <a:lstStyle/>
                <a:p>
                  <a:pPr algn="ctr"/>
                  <a:r>
                    <a:rPr lang="en-US" sz="1200" b="0" strike="noStrike" spc="-1" dirty="0">
                      <a:solidFill>
                        <a:srgbClr val="000000"/>
                      </a:solidFill>
                      <a:latin typeface="Calibri"/>
                    </a:rPr>
                    <a:t>broke</a:t>
                  </a:r>
                  <a:r>
                    <a:rPr lang="en-US" sz="1200" spc="-1" dirty="0">
                      <a:solidFill>
                        <a:srgbClr val="000000"/>
                      </a:solidFill>
                      <a:latin typeface="Calibri"/>
                    </a:rPr>
                    <a:t> </a:t>
                  </a:r>
                  <a:r>
                    <a:rPr lang="en-US" sz="1200" b="0" strike="noStrike" spc="-1" dirty="0">
                      <a:solidFill>
                        <a:srgbClr val="000000"/>
                      </a:solidFill>
                      <a:latin typeface="Calibri"/>
                    </a:rPr>
                    <a:t> Group3</a:t>
                  </a:r>
                  <a:endParaRPr lang="en-US" sz="1200" b="0" strike="noStrike" spc="-1" dirty="0">
                    <a:latin typeface="Arial"/>
                  </a:endParaRPr>
                </a:p>
                <a:p>
                  <a:pPr algn="ctr"/>
                  <a:r>
                    <a:rPr lang="en-US" sz="1200" b="0" strike="noStrike" spc="-1" dirty="0">
                      <a:solidFill>
                        <a:srgbClr val="000000"/>
                      </a:solidFill>
                      <a:latin typeface="Calibri"/>
                    </a:rPr>
                    <a:t>(</a:t>
                  </a:r>
                  <a:r>
                    <a:rPr lang="en-US" sz="1200" b="0" strike="noStrike" spc="-1" dirty="0">
                      <a:solidFill>
                        <a:srgbClr val="FF0000"/>
                      </a:solidFill>
                      <a:latin typeface="Calibri"/>
                    </a:rPr>
                    <a:t>cMLIP</a:t>
                  </a:r>
                  <a:r>
                    <a:rPr lang="en-US" sz="1200" b="0" strike="noStrike" spc="-1" dirty="0">
                      <a:solidFill>
                        <a:srgbClr val="000000"/>
                      </a:solidFill>
                      <a:latin typeface="Calibri"/>
                    </a:rPr>
                    <a:t>)</a:t>
                  </a:r>
                  <a:r>
                    <a:rPr lang="en-US" sz="1200" spc="-1" dirty="0">
                      <a:solidFill>
                        <a:srgbClr val="000000"/>
                      </a:solidFill>
                      <a:latin typeface="Calibri"/>
                    </a:rPr>
                    <a:t> </a:t>
                  </a:r>
                  <a:endParaRPr lang="en-US" sz="1200" b="0" strike="noStrike" spc="-1" dirty="0">
                    <a:latin typeface="Arial"/>
                  </a:endParaRPr>
                </a:p>
              </p:txBody>
            </p:sp>
            <p:pic>
              <p:nvPicPr>
                <p:cNvPr id="40" name="圖片 24">
                  <a:extLst>
                    <a:ext uri="{FF2B5EF4-FFF2-40B4-BE49-F238E27FC236}">
                      <a16:creationId xmlns:a16="http://schemas.microsoft.com/office/drawing/2014/main" id="{DBB2F213-1FDD-4329-996C-186BA5D9BC19}"/>
                    </a:ext>
                  </a:extLst>
                </p:cNvPr>
                <p:cNvPicPr/>
                <p:nvPr/>
              </p:nvPicPr>
              <p:blipFill>
                <a:blip r:embed="rId11"/>
                <a:stretch/>
              </p:blipFill>
              <p:spPr>
                <a:xfrm>
                  <a:off x="10064520" y="1530720"/>
                  <a:ext cx="812520" cy="812520"/>
                </a:xfrm>
                <a:prstGeom prst="rect">
                  <a:avLst/>
                </a:prstGeom>
                <a:ln>
                  <a:noFill/>
                </a:ln>
              </p:spPr>
            </p:pic>
            <p:pic>
              <p:nvPicPr>
                <p:cNvPr id="41" name="圖片 26">
                  <a:extLst>
                    <a:ext uri="{FF2B5EF4-FFF2-40B4-BE49-F238E27FC236}">
                      <a16:creationId xmlns:a16="http://schemas.microsoft.com/office/drawing/2014/main" id="{AD0F5EF4-DC8D-4891-A874-0704D2608C24}"/>
                    </a:ext>
                  </a:extLst>
                </p:cNvPr>
                <p:cNvPicPr/>
                <p:nvPr/>
              </p:nvPicPr>
              <p:blipFill>
                <a:blip r:embed="rId12"/>
                <a:stretch/>
              </p:blipFill>
              <p:spPr>
                <a:xfrm>
                  <a:off x="10064520" y="2346480"/>
                  <a:ext cx="812520" cy="812520"/>
                </a:xfrm>
                <a:prstGeom prst="rect">
                  <a:avLst/>
                </a:prstGeom>
                <a:ln>
                  <a:noFill/>
                </a:ln>
              </p:spPr>
            </p:pic>
            <p:pic>
              <p:nvPicPr>
                <p:cNvPr id="42" name="圖片 27">
                  <a:extLst>
                    <a:ext uri="{FF2B5EF4-FFF2-40B4-BE49-F238E27FC236}">
                      <a16:creationId xmlns:a16="http://schemas.microsoft.com/office/drawing/2014/main" id="{02E050BB-6935-4A1D-94F8-75C5EEC20C30}"/>
                    </a:ext>
                  </a:extLst>
                </p:cNvPr>
                <p:cNvPicPr/>
                <p:nvPr/>
              </p:nvPicPr>
              <p:blipFill>
                <a:blip r:embed="rId13"/>
                <a:stretch/>
              </p:blipFill>
              <p:spPr>
                <a:xfrm>
                  <a:off x="10064520" y="3971880"/>
                  <a:ext cx="812520" cy="812520"/>
                </a:xfrm>
                <a:prstGeom prst="rect">
                  <a:avLst/>
                </a:prstGeom>
                <a:ln>
                  <a:noFill/>
                </a:ln>
              </p:spPr>
            </p:pic>
            <p:pic>
              <p:nvPicPr>
                <p:cNvPr id="43" name="圖片 28">
                  <a:extLst>
                    <a:ext uri="{FF2B5EF4-FFF2-40B4-BE49-F238E27FC236}">
                      <a16:creationId xmlns:a16="http://schemas.microsoft.com/office/drawing/2014/main" id="{2A4875F5-D70A-4354-9E39-CD7D931EDAF5}"/>
                    </a:ext>
                  </a:extLst>
                </p:cNvPr>
                <p:cNvPicPr/>
                <p:nvPr/>
              </p:nvPicPr>
              <p:blipFill>
                <a:blip r:embed="rId14"/>
                <a:stretch/>
              </p:blipFill>
              <p:spPr>
                <a:xfrm>
                  <a:off x="10064520" y="4784760"/>
                  <a:ext cx="812520" cy="812520"/>
                </a:xfrm>
                <a:prstGeom prst="rect">
                  <a:avLst/>
                </a:prstGeom>
                <a:ln>
                  <a:noFill/>
                </a:ln>
              </p:spPr>
            </p:pic>
            <p:pic>
              <p:nvPicPr>
                <p:cNvPr id="44" name="圖片 30">
                  <a:extLst>
                    <a:ext uri="{FF2B5EF4-FFF2-40B4-BE49-F238E27FC236}">
                      <a16:creationId xmlns:a16="http://schemas.microsoft.com/office/drawing/2014/main" id="{E657024E-095B-4A74-87C9-D9F52281AAF9}"/>
                    </a:ext>
                  </a:extLst>
                </p:cNvPr>
                <p:cNvPicPr/>
                <p:nvPr/>
              </p:nvPicPr>
              <p:blipFill>
                <a:blip r:embed="rId15"/>
                <a:stretch/>
              </p:blipFill>
              <p:spPr>
                <a:xfrm>
                  <a:off x="10064520" y="5596200"/>
                  <a:ext cx="812520" cy="812520"/>
                </a:xfrm>
                <a:prstGeom prst="rect">
                  <a:avLst/>
                </a:prstGeom>
                <a:ln>
                  <a:noFill/>
                </a:ln>
              </p:spPr>
            </p:pic>
            <p:pic>
              <p:nvPicPr>
                <p:cNvPr id="45" name="圖片 31">
                  <a:extLst>
                    <a:ext uri="{FF2B5EF4-FFF2-40B4-BE49-F238E27FC236}">
                      <a16:creationId xmlns:a16="http://schemas.microsoft.com/office/drawing/2014/main" id="{61E580A3-B10B-4BF1-A662-A6D1B032D080}"/>
                    </a:ext>
                  </a:extLst>
                </p:cNvPr>
                <p:cNvPicPr/>
                <p:nvPr/>
              </p:nvPicPr>
              <p:blipFill>
                <a:blip r:embed="rId16"/>
                <a:stretch/>
              </p:blipFill>
              <p:spPr>
                <a:xfrm>
                  <a:off x="10064520" y="3155040"/>
                  <a:ext cx="812520" cy="812520"/>
                </a:xfrm>
                <a:prstGeom prst="rect">
                  <a:avLst/>
                </a:prstGeom>
                <a:ln>
                  <a:noFill/>
                </a:ln>
              </p:spPr>
            </p:pic>
            <p:sp>
              <p:nvSpPr>
                <p:cNvPr id="46" name="CustomShape 21">
                  <a:extLst>
                    <a:ext uri="{FF2B5EF4-FFF2-40B4-BE49-F238E27FC236}">
                      <a16:creationId xmlns:a16="http://schemas.microsoft.com/office/drawing/2014/main" id="{0A01FF48-E941-4350-A79F-577A9F50FE0E}"/>
                    </a:ext>
                  </a:extLst>
                </p:cNvPr>
                <p:cNvSpPr/>
                <p:nvPr/>
              </p:nvSpPr>
              <p:spPr>
                <a:xfrm>
                  <a:off x="8648279" y="583053"/>
                  <a:ext cx="1943670" cy="367878"/>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b="0" strike="noStrike" spc="-1" dirty="0">
                      <a:solidFill>
                        <a:srgbClr val="000000"/>
                      </a:solidFill>
                      <a:latin typeface="Calibri"/>
                    </a:rPr>
                    <a:t>Generate image</a:t>
                  </a:r>
                  <a:endParaRPr lang="en-US" b="0" strike="noStrike" spc="-1" dirty="0">
                    <a:latin typeface="Arial"/>
                  </a:endParaRPr>
                </a:p>
              </p:txBody>
            </p:sp>
          </p:grpSp>
          <p:pic>
            <p:nvPicPr>
              <p:cNvPr id="36" name="圖片 35">
                <a:extLst>
                  <a:ext uri="{FF2B5EF4-FFF2-40B4-BE49-F238E27FC236}">
                    <a16:creationId xmlns:a16="http://schemas.microsoft.com/office/drawing/2014/main" id="{97CF10B1-D669-49A7-9DB9-9F9526243E4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234818" y="3971022"/>
                <a:ext cx="842773" cy="779898"/>
              </a:xfrm>
              <a:prstGeom prst="rect">
                <a:avLst/>
              </a:prstGeom>
            </p:spPr>
          </p:pic>
        </p:grpSp>
      </p:grpSp>
      <p:grpSp>
        <p:nvGrpSpPr>
          <p:cNvPr id="58" name="群組 57">
            <a:extLst>
              <a:ext uri="{FF2B5EF4-FFF2-40B4-BE49-F238E27FC236}">
                <a16:creationId xmlns:a16="http://schemas.microsoft.com/office/drawing/2014/main" id="{69090892-CD63-4137-B166-EA77DBC556C5}"/>
              </a:ext>
            </a:extLst>
          </p:cNvPr>
          <p:cNvGrpSpPr/>
          <p:nvPr/>
        </p:nvGrpSpPr>
        <p:grpSpPr>
          <a:xfrm>
            <a:off x="2742300" y="2348832"/>
            <a:ext cx="1174944" cy="1997389"/>
            <a:chOff x="8207608" y="2450360"/>
            <a:chExt cx="1029600" cy="1870634"/>
          </a:xfrm>
        </p:grpSpPr>
        <p:pic>
          <p:nvPicPr>
            <p:cNvPr id="57" name="圖片 56">
              <a:extLst>
                <a:ext uri="{FF2B5EF4-FFF2-40B4-BE49-F238E27FC236}">
                  <a16:creationId xmlns:a16="http://schemas.microsoft.com/office/drawing/2014/main" id="{2DA0CA04-33AC-4ED1-AFA9-DA07E8BB1D4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251437" y="2961158"/>
              <a:ext cx="985771" cy="1359836"/>
            </a:xfrm>
            <a:prstGeom prst="rect">
              <a:avLst/>
            </a:prstGeom>
          </p:spPr>
        </p:pic>
        <p:sp>
          <p:nvSpPr>
            <p:cNvPr id="59" name="CustomShape 21">
              <a:extLst>
                <a:ext uri="{FF2B5EF4-FFF2-40B4-BE49-F238E27FC236}">
                  <a16:creationId xmlns:a16="http://schemas.microsoft.com/office/drawing/2014/main" id="{DD70D02F-CE36-49FA-A797-6A27FCF085D2}"/>
                </a:ext>
              </a:extLst>
            </p:cNvPr>
            <p:cNvSpPr/>
            <p:nvPr/>
          </p:nvSpPr>
          <p:spPr>
            <a:xfrm>
              <a:off x="8207608" y="2450360"/>
              <a:ext cx="1029600" cy="46021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400" b="0" strike="noStrike" spc="-1" dirty="0">
                  <a:solidFill>
                    <a:srgbClr val="000000"/>
                  </a:solidFill>
                  <a:latin typeface="Calibri"/>
                </a:rPr>
                <a:t>Real</a:t>
              </a:r>
              <a:endParaRPr lang="en-US" sz="2400" b="0" strike="noStrike" spc="-1" dirty="0">
                <a:latin typeface="Arial"/>
              </a:endParaRPr>
            </a:p>
          </p:txBody>
        </p:sp>
      </p:grpSp>
      <p:sp>
        <p:nvSpPr>
          <p:cNvPr id="60" name="矩形: 圓角 59">
            <a:extLst>
              <a:ext uri="{FF2B5EF4-FFF2-40B4-BE49-F238E27FC236}">
                <a16:creationId xmlns:a16="http://schemas.microsoft.com/office/drawing/2014/main" id="{D2D53CEB-AA53-42BF-A4AF-D478829A3FC8}"/>
              </a:ext>
            </a:extLst>
          </p:cNvPr>
          <p:cNvSpPr/>
          <p:nvPr/>
        </p:nvSpPr>
        <p:spPr>
          <a:xfrm>
            <a:off x="2792316" y="3330222"/>
            <a:ext cx="1124928" cy="5931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圓角 61">
            <a:extLst>
              <a:ext uri="{FF2B5EF4-FFF2-40B4-BE49-F238E27FC236}">
                <a16:creationId xmlns:a16="http://schemas.microsoft.com/office/drawing/2014/main" id="{1476197E-B5E8-47CE-96D0-5245AEE17605}"/>
              </a:ext>
            </a:extLst>
          </p:cNvPr>
          <p:cNvSpPr/>
          <p:nvPr/>
        </p:nvSpPr>
        <p:spPr>
          <a:xfrm>
            <a:off x="2792316" y="3935647"/>
            <a:ext cx="423333" cy="3983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7944106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a:blip r:embed="rId3"/>
          <a:srcRect l="89032"/>
          <a:stretch/>
        </p:blipFill>
        <p:spPr>
          <a:xfrm rot="5400000">
            <a:off x="5910840" y="-5946120"/>
            <a:ext cx="415800" cy="12273120"/>
          </a:xfrm>
          <a:prstGeom prst="rect">
            <a:avLst/>
          </a:prstGeom>
          <a:ln>
            <a:noFill/>
          </a:ln>
        </p:spPr>
      </p:pic>
      <p:grpSp>
        <p:nvGrpSpPr>
          <p:cNvPr id="49" name="Group 2"/>
          <p:cNvGrpSpPr/>
          <p:nvPr/>
        </p:nvGrpSpPr>
        <p:grpSpPr>
          <a:xfrm>
            <a:off x="-18000" y="6569280"/>
            <a:ext cx="12273300" cy="432900"/>
            <a:chOff x="-18000" y="6569280"/>
            <a:chExt cx="12273300" cy="432900"/>
          </a:xfrm>
        </p:grpSpPr>
        <p:grpSp>
          <p:nvGrpSpPr>
            <p:cNvPr id="50" name="Group 3"/>
            <p:cNvGrpSpPr/>
            <p:nvPr/>
          </p:nvGrpSpPr>
          <p:grpSpPr>
            <a:xfrm>
              <a:off x="-17820" y="6586380"/>
              <a:ext cx="12273120" cy="415800"/>
              <a:chOff x="-17820" y="6586380"/>
              <a:chExt cx="12273120" cy="415800"/>
            </a:xfrm>
          </p:grpSpPr>
          <p:pic>
            <p:nvPicPr>
              <p:cNvPr id="51" name="Picture 2" descr="青藍色- RGB顏色代碼, CMYK"/>
              <p:cNvPicPr/>
              <p:nvPr/>
            </p:nvPicPr>
            <p:blipFill>
              <a:blip r:embed="rId3"/>
              <a:srcRect l="89032"/>
              <a:stretch/>
            </p:blipFill>
            <p:spPr>
              <a:xfrm rot="5400000">
                <a:off x="5910840" y="657720"/>
                <a:ext cx="415800" cy="122731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群組 10">
            <a:extLst>
              <a:ext uri="{FF2B5EF4-FFF2-40B4-BE49-F238E27FC236}">
                <a16:creationId xmlns:a16="http://schemas.microsoft.com/office/drawing/2014/main" id="{AF2FC3E4-AEE2-4DC2-A6E2-C2C9E950248A}"/>
              </a:ext>
            </a:extLst>
          </p:cNvPr>
          <p:cNvGrpSpPr/>
          <p:nvPr/>
        </p:nvGrpSpPr>
        <p:grpSpPr>
          <a:xfrm>
            <a:off x="-252997" y="2374395"/>
            <a:ext cx="12697993" cy="2106510"/>
            <a:chOff x="1055911" y="533071"/>
            <a:chExt cx="3927106" cy="1500821"/>
          </a:xfrm>
        </p:grpSpPr>
        <p:grpSp>
          <p:nvGrpSpPr>
            <p:cNvPr id="12" name="群組 11">
              <a:extLst>
                <a:ext uri="{FF2B5EF4-FFF2-40B4-BE49-F238E27FC236}">
                  <a16:creationId xmlns:a16="http://schemas.microsoft.com/office/drawing/2014/main" id="{39A5905C-3635-451C-A78C-05F50D6086BC}"/>
                </a:ext>
              </a:extLst>
            </p:cNvPr>
            <p:cNvGrpSpPr/>
            <p:nvPr/>
          </p:nvGrpSpPr>
          <p:grpSpPr>
            <a:xfrm>
              <a:off x="1055911" y="533071"/>
              <a:ext cx="3927106" cy="1500821"/>
              <a:chOff x="945075" y="604441"/>
              <a:chExt cx="3927106" cy="1500821"/>
            </a:xfrm>
          </p:grpSpPr>
          <p:sp>
            <p:nvSpPr>
              <p:cNvPr id="14" name="矩形: 圓角 13">
                <a:extLst>
                  <a:ext uri="{FF2B5EF4-FFF2-40B4-BE49-F238E27FC236}">
                    <a16:creationId xmlns:a16="http://schemas.microsoft.com/office/drawing/2014/main" id="{FBA03CB6-3F7E-4D72-A6D0-ADB6C73E619F}"/>
                  </a:ext>
                </a:extLst>
              </p:cNvPr>
              <p:cNvSpPr/>
              <p:nvPr/>
            </p:nvSpPr>
            <p:spPr>
              <a:xfrm>
                <a:off x="945075" y="604441"/>
                <a:ext cx="3927106" cy="1500821"/>
              </a:xfrm>
              <a:prstGeom prst="roundRect">
                <a:avLst/>
              </a:prstGeom>
              <a:solidFill>
                <a:srgbClr val="102B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6E919401-41F4-411B-B239-C51C8AF1F56B}"/>
                  </a:ext>
                </a:extLst>
              </p:cNvPr>
              <p:cNvSpPr txBox="1"/>
              <p:nvPr/>
            </p:nvSpPr>
            <p:spPr>
              <a:xfrm>
                <a:off x="2282144" y="731510"/>
                <a:ext cx="1267033" cy="328922"/>
              </a:xfrm>
              <a:prstGeom prst="rect">
                <a:avLst/>
              </a:prstGeom>
              <a:noFill/>
            </p:spPr>
            <p:txBody>
              <a:bodyPr wrap="square" rtlCol="0">
                <a:spAutoFit/>
              </a:bodyPr>
              <a:lstStyle/>
              <a:p>
                <a:pPr algn="ctr"/>
                <a:r>
                  <a:rPr lang="en-US" altLang="zh-TW" sz="2400" b="1" dirty="0">
                    <a:solidFill>
                      <a:schemeClr val="bg1"/>
                    </a:solidFill>
                    <a:latin typeface="Microsoft YaHei" panose="020B0503020204020204" pitchFamily="34" charset="-122"/>
                    <a:ea typeface="Microsoft YaHei" panose="020B0503020204020204" pitchFamily="34" charset="-122"/>
                  </a:rPr>
                  <a:t>Chapter5</a:t>
                </a:r>
                <a:endParaRPr lang="zh-TW" altLang="en-US" sz="2400" b="1" dirty="0">
                  <a:solidFill>
                    <a:schemeClr val="bg1"/>
                  </a:solidFill>
                  <a:latin typeface="Microsoft YaHei" panose="020B0503020204020204" pitchFamily="34" charset="-122"/>
                  <a:ea typeface="Microsoft YaHei" panose="020B0503020204020204" pitchFamily="34" charset="-122"/>
                </a:endParaRPr>
              </a:p>
            </p:txBody>
          </p:sp>
        </p:grpSp>
        <p:sp>
          <p:nvSpPr>
            <p:cNvPr id="13" name="文字方塊 12">
              <a:extLst>
                <a:ext uri="{FF2B5EF4-FFF2-40B4-BE49-F238E27FC236}">
                  <a16:creationId xmlns:a16="http://schemas.microsoft.com/office/drawing/2014/main" id="{C5375E63-1298-4259-A143-44A1B8DBC0B7}"/>
                </a:ext>
              </a:extLst>
            </p:cNvPr>
            <p:cNvSpPr txBox="1"/>
            <p:nvPr/>
          </p:nvSpPr>
          <p:spPr>
            <a:xfrm>
              <a:off x="1959024" y="1281232"/>
              <a:ext cx="2120878" cy="460490"/>
            </a:xfrm>
            <a:prstGeom prst="rect">
              <a:avLst/>
            </a:prstGeom>
            <a:noFill/>
          </p:spPr>
          <p:txBody>
            <a:bodyPr wrap="square" rtlCol="0">
              <a:spAutoFit/>
            </a:bodyPr>
            <a:lstStyle/>
            <a:p>
              <a:pPr algn="ctr"/>
              <a:r>
                <a:rPr lang="en-US" altLang="zh-TW" sz="3600" b="1" dirty="0">
                  <a:solidFill>
                    <a:schemeClr val="bg1"/>
                  </a:solidFill>
                  <a:latin typeface="Microsoft YaHei" panose="020B0503020204020204" pitchFamily="34" charset="-122"/>
                  <a:ea typeface="Microsoft YaHei" panose="020B0503020204020204" pitchFamily="34" charset="-122"/>
                </a:rPr>
                <a:t>Conclusion</a:t>
              </a:r>
              <a:endParaRPr lang="zh-TW" altLang="en-US" sz="3600" b="1" dirty="0">
                <a:solidFill>
                  <a:schemeClr val="bg1"/>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13986988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9DE28609-5B5C-467B-9513-297C7EFDEC12}"/>
              </a:ext>
            </a:extLst>
          </p:cNvPr>
          <p:cNvSpPr txBox="1"/>
          <p:nvPr/>
        </p:nvSpPr>
        <p:spPr>
          <a:xfrm>
            <a:off x="174978" y="1208476"/>
            <a:ext cx="11842044" cy="5159554"/>
          </a:xfrm>
          <a:prstGeom prst="rect">
            <a:avLst/>
          </a:prstGeom>
          <a:noFill/>
        </p:spPr>
        <p:txBody>
          <a:bodyPr wrap="square" rtlCol="0">
            <a:spAutoFit/>
          </a:bodyPr>
          <a:lstStyle/>
          <a:p>
            <a:pPr indent="-342900">
              <a:lnSpc>
                <a:spcPct val="200000"/>
              </a:lnSpc>
              <a:buFont typeface="Arial" panose="020B0604020202020204" pitchFamily="34" charset="0"/>
              <a:buChar char="•"/>
            </a:pPr>
            <a:r>
              <a:rPr lang="en-US" altLang="zh-TW" sz="2400" dirty="0">
                <a:latin typeface="Söhne"/>
              </a:rPr>
              <a:t>We propose an innovative concept focused on the generation of new compositional concepts in zero-shot learning.</a:t>
            </a:r>
          </a:p>
          <a:p>
            <a:pPr indent="-342900">
              <a:lnSpc>
                <a:spcPct val="200000"/>
              </a:lnSpc>
              <a:buFont typeface="Arial" panose="020B0604020202020204" pitchFamily="34" charset="0"/>
              <a:buChar char="•"/>
            </a:pPr>
            <a:endParaRPr lang="en-US" altLang="zh-TW" sz="2400" dirty="0">
              <a:latin typeface="Söhne"/>
            </a:endParaRPr>
          </a:p>
          <a:p>
            <a:pPr indent="-342900">
              <a:lnSpc>
                <a:spcPct val="200000"/>
              </a:lnSpc>
              <a:buFont typeface="Arial" panose="020B0604020202020204" pitchFamily="34" charset="0"/>
              <a:buChar char="•"/>
            </a:pPr>
            <a:r>
              <a:rPr lang="en-US" altLang="zh-TW" sz="2400" dirty="0">
                <a:latin typeface="Söhne"/>
              </a:rPr>
              <a:t>In Compositional Zero-Shot Learning, we emphasize learning from old compositional concepts and generalizing to new compositional concepts.</a:t>
            </a:r>
          </a:p>
          <a:p>
            <a:pPr indent="-342900">
              <a:lnSpc>
                <a:spcPct val="200000"/>
              </a:lnSpc>
              <a:buFont typeface="Arial" panose="020B0604020202020204" pitchFamily="34" charset="0"/>
              <a:buChar char="•"/>
            </a:pPr>
            <a:endParaRPr lang="en-US" altLang="zh-TW" sz="2400" dirty="0">
              <a:latin typeface="Söhne"/>
            </a:endParaRPr>
          </a:p>
          <a:p>
            <a:pPr indent="-342900">
              <a:lnSpc>
                <a:spcPct val="200000"/>
              </a:lnSpc>
              <a:buFont typeface="Arial" panose="020B0604020202020204" pitchFamily="34" charset="0"/>
              <a:buChar char="•"/>
            </a:pPr>
            <a:r>
              <a:rPr lang="en-US" altLang="zh-TW" sz="2400" dirty="0">
                <a:latin typeface="Söhne"/>
              </a:rPr>
              <a:t>Generate unseen defect components for extending the dataset used in PCB.</a:t>
            </a:r>
          </a:p>
        </p:txBody>
      </p:sp>
      <p:sp>
        <p:nvSpPr>
          <p:cNvPr id="11" name="文字方塊 10">
            <a:extLst>
              <a:ext uri="{FF2B5EF4-FFF2-40B4-BE49-F238E27FC236}">
                <a16:creationId xmlns:a16="http://schemas.microsoft.com/office/drawing/2014/main" id="{81180AF2-B29C-4EC4-97C2-2BAD94B50B65}"/>
              </a:ext>
            </a:extLst>
          </p:cNvPr>
          <p:cNvSpPr txBox="1"/>
          <p:nvPr/>
        </p:nvSpPr>
        <p:spPr>
          <a:xfrm>
            <a:off x="4671255" y="685256"/>
            <a:ext cx="2831670" cy="523220"/>
          </a:xfrm>
          <a:prstGeom prst="rect">
            <a:avLst/>
          </a:prstGeom>
          <a:noFill/>
        </p:spPr>
        <p:txBody>
          <a:bodyPr wrap="square">
            <a:spAutoFit/>
          </a:bodyPr>
          <a:lstStyle/>
          <a:p>
            <a:pPr algn="ctr"/>
            <a:r>
              <a:rPr lang="en-US" altLang="zh-TW" sz="2800" dirty="0">
                <a:latin typeface="Microsoft YaHei" panose="020B0503020204020204" pitchFamily="34" charset="-122"/>
                <a:ea typeface="Microsoft YaHei" panose="020B0503020204020204" pitchFamily="34" charset="-122"/>
              </a:rPr>
              <a:t>Conclusion</a:t>
            </a:r>
            <a:endParaRPr lang="zh-TW" altLang="en-US" sz="28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693346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504;p62">
            <a:extLst>
              <a:ext uri="{FF2B5EF4-FFF2-40B4-BE49-F238E27FC236}">
                <a16:creationId xmlns:a16="http://schemas.microsoft.com/office/drawing/2014/main" id="{05022C48-AEB0-46AB-BB0A-5CDDA788D147}"/>
              </a:ext>
            </a:extLst>
          </p:cNvPr>
          <p:cNvSpPr txBox="1">
            <a:spLocks/>
          </p:cNvSpPr>
          <p:nvPr/>
        </p:nvSpPr>
        <p:spPr>
          <a:xfrm>
            <a:off x="375983" y="1023478"/>
            <a:ext cx="11440033" cy="4841925"/>
          </a:xfrm>
          <a:prstGeom prst="rect">
            <a:avLst/>
          </a:prstGeom>
        </p:spPr>
        <p:txBody>
          <a:bodyPr spcFirstLastPara="1" wrap="square" lIns="91425" tIns="91425" rIns="91425" bIns="91425" anchor="ctr"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en-US" altLang="zh-TW" sz="3000" dirty="0">
                <a:solidFill>
                  <a:schemeClr val="dk1"/>
                </a:solidFill>
                <a:latin typeface="Times New Roman"/>
                <a:ea typeface="Times New Roman"/>
                <a:cs typeface="Times New Roman"/>
                <a:sym typeface="Times New Roman"/>
              </a:rPr>
              <a:t>Thanks for your listening</a:t>
            </a:r>
            <a:endParaRPr lang="en-US" sz="3000" dirty="0">
              <a:solidFill>
                <a:schemeClr val="dk1"/>
              </a:solidFill>
              <a:latin typeface="Times New Roman"/>
              <a:ea typeface="Times New Roman"/>
              <a:cs typeface="Times New Roman"/>
              <a:sym typeface="Times New Roman"/>
            </a:endParaRPr>
          </a:p>
          <a:p>
            <a:pPr marL="0" indent="0" algn="ctr">
              <a:spcBef>
                <a:spcPts val="1200"/>
              </a:spcBef>
              <a:spcAft>
                <a:spcPts val="1200"/>
              </a:spcAft>
              <a:buFont typeface="Arial" panose="020B0604020202020204" pitchFamily="34" charset="0"/>
              <a:buNone/>
            </a:pPr>
            <a:r>
              <a:rPr lang="en-US" altLang="zh-TW" sz="3000" dirty="0">
                <a:solidFill>
                  <a:schemeClr val="dk1"/>
                </a:solidFill>
                <a:latin typeface="Times New Roman"/>
                <a:ea typeface="Times New Roman"/>
                <a:cs typeface="Times New Roman"/>
                <a:sym typeface="Times New Roman"/>
              </a:rPr>
              <a:t>Q &amp; A</a:t>
            </a:r>
            <a:endParaRPr lang="en-US" sz="3000" dirty="0">
              <a:solidFill>
                <a:schemeClr val="dk1"/>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7036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9D4CC3D-72EF-41C4-9AB3-0CFA5A2983E3}"/>
              </a:ext>
            </a:extLst>
          </p:cNvPr>
          <p:cNvSpPr txBox="1"/>
          <p:nvPr/>
        </p:nvSpPr>
        <p:spPr>
          <a:xfrm>
            <a:off x="4680165" y="711374"/>
            <a:ext cx="2831670"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27" name="群組 26">
            <a:extLst>
              <a:ext uri="{FF2B5EF4-FFF2-40B4-BE49-F238E27FC236}">
                <a16:creationId xmlns:a16="http://schemas.microsoft.com/office/drawing/2014/main" id="{1991FE9A-567D-4BDE-B27C-87C55C1FDEBA}"/>
              </a:ext>
            </a:extLst>
          </p:cNvPr>
          <p:cNvGrpSpPr/>
          <p:nvPr/>
        </p:nvGrpSpPr>
        <p:grpSpPr>
          <a:xfrm>
            <a:off x="1300903" y="1319468"/>
            <a:ext cx="3297519" cy="2362638"/>
            <a:chOff x="719565" y="-72699"/>
            <a:chExt cx="4703429" cy="3369958"/>
          </a:xfrm>
        </p:grpSpPr>
        <p:grpSp>
          <p:nvGrpSpPr>
            <p:cNvPr id="28" name="群組 27">
              <a:extLst>
                <a:ext uri="{FF2B5EF4-FFF2-40B4-BE49-F238E27FC236}">
                  <a16:creationId xmlns:a16="http://schemas.microsoft.com/office/drawing/2014/main" id="{76E69D26-B73B-4A6E-A765-13419EF2EABC}"/>
                </a:ext>
              </a:extLst>
            </p:cNvPr>
            <p:cNvGrpSpPr/>
            <p:nvPr/>
          </p:nvGrpSpPr>
          <p:grpSpPr>
            <a:xfrm>
              <a:off x="719565" y="465207"/>
              <a:ext cx="4703429" cy="2832052"/>
              <a:chOff x="719565" y="465207"/>
              <a:chExt cx="4703429" cy="2832052"/>
            </a:xfrm>
          </p:grpSpPr>
          <p:pic>
            <p:nvPicPr>
              <p:cNvPr id="30" name="圖片 29">
                <a:extLst>
                  <a:ext uri="{FF2B5EF4-FFF2-40B4-BE49-F238E27FC236}">
                    <a16:creationId xmlns:a16="http://schemas.microsoft.com/office/drawing/2014/main" id="{4D960C45-51FC-485D-AE53-6F6875C2F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059" y="465207"/>
                <a:ext cx="762000" cy="1447800"/>
              </a:xfrm>
              <a:prstGeom prst="rect">
                <a:avLst/>
              </a:prstGeom>
            </p:spPr>
          </p:pic>
          <p:pic>
            <p:nvPicPr>
              <p:cNvPr id="31" name="圖片 30">
                <a:extLst>
                  <a:ext uri="{FF2B5EF4-FFF2-40B4-BE49-F238E27FC236}">
                    <a16:creationId xmlns:a16="http://schemas.microsoft.com/office/drawing/2014/main" id="{ADD4A702-6763-472F-A8EE-091873E154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991" y="1960959"/>
                <a:ext cx="644414" cy="1330986"/>
              </a:xfrm>
              <a:prstGeom prst="rect">
                <a:avLst/>
              </a:prstGeom>
            </p:spPr>
          </p:pic>
          <p:pic>
            <p:nvPicPr>
              <p:cNvPr id="32" name="圖片 31">
                <a:extLst>
                  <a:ext uri="{FF2B5EF4-FFF2-40B4-BE49-F238E27FC236}">
                    <a16:creationId xmlns:a16="http://schemas.microsoft.com/office/drawing/2014/main" id="{16C5F783-F700-42CC-96CF-6F0FF2AE2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1773" y="2181526"/>
                <a:ext cx="735421" cy="1103132"/>
              </a:xfrm>
              <a:prstGeom prst="rect">
                <a:avLst/>
              </a:prstGeom>
            </p:spPr>
          </p:pic>
          <p:pic>
            <p:nvPicPr>
              <p:cNvPr id="33" name="圖片 32">
                <a:extLst>
                  <a:ext uri="{FF2B5EF4-FFF2-40B4-BE49-F238E27FC236}">
                    <a16:creationId xmlns:a16="http://schemas.microsoft.com/office/drawing/2014/main" id="{13135814-A5FF-4C49-9C08-18069C17A3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876" y="465207"/>
                <a:ext cx="762000" cy="1447800"/>
              </a:xfrm>
              <a:prstGeom prst="rect">
                <a:avLst/>
              </a:prstGeom>
            </p:spPr>
          </p:pic>
          <p:pic>
            <p:nvPicPr>
              <p:cNvPr id="34" name="圖片 33">
                <a:extLst>
                  <a:ext uri="{FF2B5EF4-FFF2-40B4-BE49-F238E27FC236}">
                    <a16:creationId xmlns:a16="http://schemas.microsoft.com/office/drawing/2014/main" id="{A82E7DA7-6DE2-4224-BB50-BC5B673780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581" y="1960959"/>
                <a:ext cx="644414" cy="1330986"/>
              </a:xfrm>
              <a:prstGeom prst="rect">
                <a:avLst/>
              </a:prstGeom>
            </p:spPr>
          </p:pic>
          <p:pic>
            <p:nvPicPr>
              <p:cNvPr id="35" name="圖片 34">
                <a:extLst>
                  <a:ext uri="{FF2B5EF4-FFF2-40B4-BE49-F238E27FC236}">
                    <a16:creationId xmlns:a16="http://schemas.microsoft.com/office/drawing/2014/main" id="{00A3EFE0-05ED-4344-BA8A-B4BE3DE22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3088" y="2180672"/>
                <a:ext cx="534095" cy="1103132"/>
              </a:xfrm>
              <a:prstGeom prst="rect">
                <a:avLst/>
              </a:prstGeom>
            </p:spPr>
          </p:pic>
          <p:pic>
            <p:nvPicPr>
              <p:cNvPr id="36" name="圖片 35">
                <a:extLst>
                  <a:ext uri="{FF2B5EF4-FFF2-40B4-BE49-F238E27FC236}">
                    <a16:creationId xmlns:a16="http://schemas.microsoft.com/office/drawing/2014/main" id="{0916786C-CD01-4EA6-A563-7DB818CE2F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2919" y="2064686"/>
                <a:ext cx="914400" cy="1216152"/>
              </a:xfrm>
              <a:prstGeom prst="rect">
                <a:avLst/>
              </a:prstGeom>
            </p:spPr>
          </p:pic>
          <p:pic>
            <p:nvPicPr>
              <p:cNvPr id="37" name="圖片 36">
                <a:extLst>
                  <a:ext uri="{FF2B5EF4-FFF2-40B4-BE49-F238E27FC236}">
                    <a16:creationId xmlns:a16="http://schemas.microsoft.com/office/drawing/2014/main" id="{6CDD2535-DEF7-4613-8EF1-AEDAD845BD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29141" y="465207"/>
                <a:ext cx="762000" cy="1447800"/>
              </a:xfrm>
              <a:prstGeom prst="rect">
                <a:avLst/>
              </a:prstGeom>
            </p:spPr>
          </p:pic>
          <p:pic>
            <p:nvPicPr>
              <p:cNvPr id="38" name="圖片 37">
                <a:extLst>
                  <a:ext uri="{FF2B5EF4-FFF2-40B4-BE49-F238E27FC236}">
                    <a16:creationId xmlns:a16="http://schemas.microsoft.com/office/drawing/2014/main" id="{458622B0-C7AC-4569-9E3C-7A326DCED8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928" y="2004163"/>
                <a:ext cx="628915" cy="1293096"/>
              </a:xfrm>
              <a:prstGeom prst="rect">
                <a:avLst/>
              </a:prstGeom>
            </p:spPr>
          </p:pic>
          <p:pic>
            <p:nvPicPr>
              <p:cNvPr id="39" name="圖片 38">
                <a:extLst>
                  <a:ext uri="{FF2B5EF4-FFF2-40B4-BE49-F238E27FC236}">
                    <a16:creationId xmlns:a16="http://schemas.microsoft.com/office/drawing/2014/main" id="{C4A3D8C2-B0D1-4C15-99F8-7A29FB1F72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9565" y="465207"/>
                <a:ext cx="1353092" cy="1538956"/>
              </a:xfrm>
              <a:prstGeom prst="rect">
                <a:avLst/>
              </a:prstGeom>
            </p:spPr>
          </p:pic>
          <p:pic>
            <p:nvPicPr>
              <p:cNvPr id="40" name="圖片 39">
                <a:extLst>
                  <a:ext uri="{FF2B5EF4-FFF2-40B4-BE49-F238E27FC236}">
                    <a16:creationId xmlns:a16="http://schemas.microsoft.com/office/drawing/2014/main" id="{3676143F-0452-4972-B5E4-81FC27D422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87573" y="2188813"/>
                <a:ext cx="735421" cy="1103132"/>
              </a:xfrm>
              <a:prstGeom prst="rect">
                <a:avLst/>
              </a:prstGeom>
            </p:spPr>
          </p:pic>
          <p:pic>
            <p:nvPicPr>
              <p:cNvPr id="41" name="圖片 40">
                <a:extLst>
                  <a:ext uri="{FF2B5EF4-FFF2-40B4-BE49-F238E27FC236}">
                    <a16:creationId xmlns:a16="http://schemas.microsoft.com/office/drawing/2014/main" id="{CD023787-420B-42A4-8223-FDD2C71343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65964" y="465731"/>
                <a:ext cx="1289634" cy="1495228"/>
              </a:xfrm>
              <a:prstGeom prst="rect">
                <a:avLst/>
              </a:prstGeom>
            </p:spPr>
          </p:pic>
        </p:grpSp>
        <p:sp>
          <p:nvSpPr>
            <p:cNvPr id="29" name="文字方塊 28">
              <a:extLst>
                <a:ext uri="{FF2B5EF4-FFF2-40B4-BE49-F238E27FC236}">
                  <a16:creationId xmlns:a16="http://schemas.microsoft.com/office/drawing/2014/main" id="{CF7C51BB-299A-46E2-AF5E-9AADCCE0E2AD}"/>
                </a:ext>
              </a:extLst>
            </p:cNvPr>
            <p:cNvSpPr txBox="1"/>
            <p:nvPr/>
          </p:nvSpPr>
          <p:spPr>
            <a:xfrm>
              <a:off x="2454335" y="-72699"/>
              <a:ext cx="1651022" cy="526798"/>
            </a:xfrm>
            <a:prstGeom prst="rect">
              <a:avLst/>
            </a:prstGeom>
            <a:noFill/>
          </p:spPr>
          <p:txBody>
            <a:bodyPr wrap="square" rtlCol="0">
              <a:spAutoFit/>
            </a:bodyPr>
            <a:lstStyle/>
            <a:p>
              <a:r>
                <a:rPr lang="en-US" altLang="zh-TW" dirty="0"/>
                <a:t>group1</a:t>
              </a:r>
              <a:endParaRPr lang="zh-TW" altLang="en-US" dirty="0"/>
            </a:p>
          </p:txBody>
        </p:sp>
      </p:grpSp>
      <p:grpSp>
        <p:nvGrpSpPr>
          <p:cNvPr id="42" name="群組 41">
            <a:extLst>
              <a:ext uri="{FF2B5EF4-FFF2-40B4-BE49-F238E27FC236}">
                <a16:creationId xmlns:a16="http://schemas.microsoft.com/office/drawing/2014/main" id="{F5244F96-2B93-456A-AA0C-58FEEB941CF1}"/>
              </a:ext>
            </a:extLst>
          </p:cNvPr>
          <p:cNvGrpSpPr/>
          <p:nvPr/>
        </p:nvGrpSpPr>
        <p:grpSpPr>
          <a:xfrm>
            <a:off x="8963848" y="2796889"/>
            <a:ext cx="1488436" cy="2205383"/>
            <a:chOff x="6929885" y="-20594"/>
            <a:chExt cx="1802891" cy="2671305"/>
          </a:xfrm>
        </p:grpSpPr>
        <p:grpSp>
          <p:nvGrpSpPr>
            <p:cNvPr id="43" name="群組 42">
              <a:extLst>
                <a:ext uri="{FF2B5EF4-FFF2-40B4-BE49-F238E27FC236}">
                  <a16:creationId xmlns:a16="http://schemas.microsoft.com/office/drawing/2014/main" id="{B9CB5930-EFCB-49D0-B811-38BC9153E30D}"/>
                </a:ext>
              </a:extLst>
            </p:cNvPr>
            <p:cNvGrpSpPr/>
            <p:nvPr/>
          </p:nvGrpSpPr>
          <p:grpSpPr>
            <a:xfrm>
              <a:off x="6929885" y="452269"/>
              <a:ext cx="1802891" cy="2198442"/>
              <a:chOff x="7497978" y="2376537"/>
              <a:chExt cx="1802891" cy="2198442"/>
            </a:xfrm>
          </p:grpSpPr>
          <p:pic>
            <p:nvPicPr>
              <p:cNvPr id="45" name="圖片 44">
                <a:extLst>
                  <a:ext uri="{FF2B5EF4-FFF2-40B4-BE49-F238E27FC236}">
                    <a16:creationId xmlns:a16="http://schemas.microsoft.com/office/drawing/2014/main" id="{ED55E7B6-AF6E-4958-8BAE-489B84CC3B7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04428" y="2376537"/>
                <a:ext cx="923993" cy="1052463"/>
              </a:xfrm>
              <a:prstGeom prst="rect">
                <a:avLst/>
              </a:prstGeom>
            </p:spPr>
          </p:pic>
          <p:pic>
            <p:nvPicPr>
              <p:cNvPr id="46" name="圖片 45">
                <a:extLst>
                  <a:ext uri="{FF2B5EF4-FFF2-40B4-BE49-F238E27FC236}">
                    <a16:creationId xmlns:a16="http://schemas.microsoft.com/office/drawing/2014/main" id="{6526C1AD-4B9C-4002-AAA4-64AA8F544E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97978" y="3429000"/>
                <a:ext cx="923993" cy="1140654"/>
              </a:xfrm>
              <a:prstGeom prst="rect">
                <a:avLst/>
              </a:prstGeom>
            </p:spPr>
          </p:pic>
          <p:pic>
            <p:nvPicPr>
              <p:cNvPr id="48" name="圖片 47">
                <a:extLst>
                  <a:ext uri="{FF2B5EF4-FFF2-40B4-BE49-F238E27FC236}">
                    <a16:creationId xmlns:a16="http://schemas.microsoft.com/office/drawing/2014/main" id="{0B8FC778-00D4-48A0-A98B-6B271F2174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21971" y="2376537"/>
                <a:ext cx="860703" cy="1377828"/>
              </a:xfrm>
              <a:prstGeom prst="rect">
                <a:avLst/>
              </a:prstGeom>
            </p:spPr>
          </p:pic>
          <p:pic>
            <p:nvPicPr>
              <p:cNvPr id="53" name="圖片 52">
                <a:extLst>
                  <a:ext uri="{FF2B5EF4-FFF2-40B4-BE49-F238E27FC236}">
                    <a16:creationId xmlns:a16="http://schemas.microsoft.com/office/drawing/2014/main" id="{69BEE332-D5B8-47DC-BFC7-8A2E4F84C15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28421" y="3702531"/>
                <a:ext cx="872448" cy="872448"/>
              </a:xfrm>
              <a:prstGeom prst="rect">
                <a:avLst/>
              </a:prstGeom>
            </p:spPr>
          </p:pic>
        </p:grpSp>
        <p:sp>
          <p:nvSpPr>
            <p:cNvPr id="44" name="文字方塊 43">
              <a:extLst>
                <a:ext uri="{FF2B5EF4-FFF2-40B4-BE49-F238E27FC236}">
                  <a16:creationId xmlns:a16="http://schemas.microsoft.com/office/drawing/2014/main" id="{2F3097FE-B40F-4A5E-A666-CF759A48ABB5}"/>
                </a:ext>
              </a:extLst>
            </p:cNvPr>
            <p:cNvSpPr txBox="1"/>
            <p:nvPr/>
          </p:nvSpPr>
          <p:spPr>
            <a:xfrm>
              <a:off x="7301575" y="-20594"/>
              <a:ext cx="1205931" cy="447359"/>
            </a:xfrm>
            <a:prstGeom prst="rect">
              <a:avLst/>
            </a:prstGeom>
            <a:noFill/>
          </p:spPr>
          <p:txBody>
            <a:bodyPr wrap="square" rtlCol="0">
              <a:spAutoFit/>
            </a:bodyPr>
            <a:lstStyle/>
            <a:p>
              <a:r>
                <a:rPr lang="en-US" altLang="zh-TW" dirty="0"/>
                <a:t>group6</a:t>
              </a:r>
              <a:endParaRPr lang="zh-TW" altLang="en-US" dirty="0"/>
            </a:p>
          </p:txBody>
        </p:sp>
      </p:grpSp>
      <p:grpSp>
        <p:nvGrpSpPr>
          <p:cNvPr id="55" name="群組 54">
            <a:extLst>
              <a:ext uri="{FF2B5EF4-FFF2-40B4-BE49-F238E27FC236}">
                <a16:creationId xmlns:a16="http://schemas.microsoft.com/office/drawing/2014/main" id="{7F651CB3-F0EE-430D-BF1B-B6F5860D4923}"/>
              </a:ext>
            </a:extLst>
          </p:cNvPr>
          <p:cNvGrpSpPr/>
          <p:nvPr/>
        </p:nvGrpSpPr>
        <p:grpSpPr>
          <a:xfrm>
            <a:off x="5913027" y="1361761"/>
            <a:ext cx="1325995" cy="1477995"/>
            <a:chOff x="9689356" y="-25838"/>
            <a:chExt cx="1722360" cy="1919795"/>
          </a:xfrm>
        </p:grpSpPr>
        <p:grpSp>
          <p:nvGrpSpPr>
            <p:cNvPr id="56" name="群組 55">
              <a:extLst>
                <a:ext uri="{FF2B5EF4-FFF2-40B4-BE49-F238E27FC236}">
                  <a16:creationId xmlns:a16="http://schemas.microsoft.com/office/drawing/2014/main" id="{61CE2F50-DC99-4A81-A8BA-AEF7D0869859}"/>
                </a:ext>
              </a:extLst>
            </p:cNvPr>
            <p:cNvGrpSpPr/>
            <p:nvPr/>
          </p:nvGrpSpPr>
          <p:grpSpPr>
            <a:xfrm>
              <a:off x="9689356" y="484256"/>
              <a:ext cx="1722360" cy="1409701"/>
              <a:chOff x="6642384" y="335760"/>
              <a:chExt cx="1722360" cy="1409701"/>
            </a:xfrm>
          </p:grpSpPr>
          <p:pic>
            <p:nvPicPr>
              <p:cNvPr id="58" name="圖片 57">
                <a:extLst>
                  <a:ext uri="{FF2B5EF4-FFF2-40B4-BE49-F238E27FC236}">
                    <a16:creationId xmlns:a16="http://schemas.microsoft.com/office/drawing/2014/main" id="{7579E50C-393B-4D10-9399-24E4147501A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78944" y="335760"/>
                <a:ext cx="685800" cy="1409701"/>
              </a:xfrm>
              <a:prstGeom prst="rect">
                <a:avLst/>
              </a:prstGeom>
            </p:spPr>
          </p:pic>
          <p:pic>
            <p:nvPicPr>
              <p:cNvPr id="59" name="圖片 58">
                <a:extLst>
                  <a:ext uri="{FF2B5EF4-FFF2-40B4-BE49-F238E27FC236}">
                    <a16:creationId xmlns:a16="http://schemas.microsoft.com/office/drawing/2014/main" id="{D538FA3E-FFC3-4C1E-B244-6489C4B0D0C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2384" y="338359"/>
                <a:ext cx="1059279" cy="1407102"/>
              </a:xfrm>
              <a:prstGeom prst="rect">
                <a:avLst/>
              </a:prstGeom>
            </p:spPr>
          </p:pic>
        </p:grpSp>
        <p:sp>
          <p:nvSpPr>
            <p:cNvPr id="57" name="文字方塊 56">
              <a:extLst>
                <a:ext uri="{FF2B5EF4-FFF2-40B4-BE49-F238E27FC236}">
                  <a16:creationId xmlns:a16="http://schemas.microsoft.com/office/drawing/2014/main" id="{39BBD6B0-935E-4F45-889C-3F59AF3A5C24}"/>
                </a:ext>
              </a:extLst>
            </p:cNvPr>
            <p:cNvSpPr txBox="1"/>
            <p:nvPr/>
          </p:nvSpPr>
          <p:spPr>
            <a:xfrm>
              <a:off x="9969309" y="-25838"/>
              <a:ext cx="1258885" cy="479732"/>
            </a:xfrm>
            <a:prstGeom prst="rect">
              <a:avLst/>
            </a:prstGeom>
            <a:noFill/>
          </p:spPr>
          <p:txBody>
            <a:bodyPr wrap="square" rtlCol="0">
              <a:spAutoFit/>
            </a:bodyPr>
            <a:lstStyle/>
            <a:p>
              <a:r>
                <a:rPr lang="en-US" altLang="zh-TW" dirty="0"/>
                <a:t>group2</a:t>
              </a:r>
              <a:endParaRPr lang="zh-TW" altLang="en-US" dirty="0"/>
            </a:p>
          </p:txBody>
        </p:sp>
      </p:grpSp>
      <p:grpSp>
        <p:nvGrpSpPr>
          <p:cNvPr id="60" name="群組 59">
            <a:extLst>
              <a:ext uri="{FF2B5EF4-FFF2-40B4-BE49-F238E27FC236}">
                <a16:creationId xmlns:a16="http://schemas.microsoft.com/office/drawing/2014/main" id="{948844C6-236D-4077-A67F-A723A31E2A36}"/>
              </a:ext>
            </a:extLst>
          </p:cNvPr>
          <p:cNvGrpSpPr/>
          <p:nvPr/>
        </p:nvGrpSpPr>
        <p:grpSpPr>
          <a:xfrm>
            <a:off x="8963848" y="1267235"/>
            <a:ext cx="1595875" cy="1451131"/>
            <a:chOff x="7075915" y="2608883"/>
            <a:chExt cx="1932620" cy="1903718"/>
          </a:xfrm>
        </p:grpSpPr>
        <p:grpSp>
          <p:nvGrpSpPr>
            <p:cNvPr id="61" name="群組 60">
              <a:extLst>
                <a:ext uri="{FF2B5EF4-FFF2-40B4-BE49-F238E27FC236}">
                  <a16:creationId xmlns:a16="http://schemas.microsoft.com/office/drawing/2014/main" id="{89D43775-21A4-40DB-BBEE-5285E19AE5D7}"/>
                </a:ext>
              </a:extLst>
            </p:cNvPr>
            <p:cNvGrpSpPr/>
            <p:nvPr/>
          </p:nvGrpSpPr>
          <p:grpSpPr>
            <a:xfrm>
              <a:off x="7075915" y="3128906"/>
              <a:ext cx="1932620" cy="1383695"/>
              <a:chOff x="9160348" y="361766"/>
              <a:chExt cx="1932620" cy="1383695"/>
            </a:xfrm>
          </p:grpSpPr>
          <p:pic>
            <p:nvPicPr>
              <p:cNvPr id="63" name="圖片 62">
                <a:extLst>
                  <a:ext uri="{FF2B5EF4-FFF2-40B4-BE49-F238E27FC236}">
                    <a16:creationId xmlns:a16="http://schemas.microsoft.com/office/drawing/2014/main" id="{4A3A264B-9D65-4420-A3A9-A05FBF0083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60348" y="361766"/>
                <a:ext cx="995592" cy="1377828"/>
              </a:xfrm>
              <a:prstGeom prst="rect">
                <a:avLst/>
              </a:prstGeom>
            </p:spPr>
          </p:pic>
          <p:pic>
            <p:nvPicPr>
              <p:cNvPr id="64" name="圖片 63">
                <a:extLst>
                  <a:ext uri="{FF2B5EF4-FFF2-40B4-BE49-F238E27FC236}">
                    <a16:creationId xmlns:a16="http://schemas.microsoft.com/office/drawing/2014/main" id="{92473C2C-4EFA-4EFA-A368-58BC999990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14892" y="367632"/>
                <a:ext cx="978076" cy="1377829"/>
              </a:xfrm>
              <a:prstGeom prst="rect">
                <a:avLst/>
              </a:prstGeom>
            </p:spPr>
          </p:pic>
        </p:grpSp>
        <p:sp>
          <p:nvSpPr>
            <p:cNvPr id="62" name="文字方塊 61">
              <a:extLst>
                <a:ext uri="{FF2B5EF4-FFF2-40B4-BE49-F238E27FC236}">
                  <a16:creationId xmlns:a16="http://schemas.microsoft.com/office/drawing/2014/main" id="{9081A640-264B-4CFE-BD9B-9A2E06FD87BB}"/>
                </a:ext>
              </a:extLst>
            </p:cNvPr>
            <p:cNvSpPr txBox="1"/>
            <p:nvPr/>
          </p:nvSpPr>
          <p:spPr>
            <a:xfrm>
              <a:off x="7516066" y="2608883"/>
              <a:ext cx="1201556" cy="484521"/>
            </a:xfrm>
            <a:prstGeom prst="rect">
              <a:avLst/>
            </a:prstGeom>
            <a:noFill/>
          </p:spPr>
          <p:txBody>
            <a:bodyPr wrap="square" rtlCol="0">
              <a:spAutoFit/>
            </a:bodyPr>
            <a:lstStyle/>
            <a:p>
              <a:r>
                <a:rPr lang="en-US" altLang="zh-TW" dirty="0"/>
                <a:t>group3</a:t>
              </a:r>
              <a:endParaRPr lang="zh-TW" altLang="en-US" dirty="0"/>
            </a:p>
          </p:txBody>
        </p:sp>
      </p:grpSp>
      <p:grpSp>
        <p:nvGrpSpPr>
          <p:cNvPr id="65" name="群組 64">
            <a:extLst>
              <a:ext uri="{FF2B5EF4-FFF2-40B4-BE49-F238E27FC236}">
                <a16:creationId xmlns:a16="http://schemas.microsoft.com/office/drawing/2014/main" id="{F54F51BC-0729-4F84-8EC4-A0AE46D70DC5}"/>
              </a:ext>
            </a:extLst>
          </p:cNvPr>
          <p:cNvGrpSpPr/>
          <p:nvPr/>
        </p:nvGrpSpPr>
        <p:grpSpPr>
          <a:xfrm>
            <a:off x="5869500" y="3247739"/>
            <a:ext cx="1398982" cy="1272909"/>
            <a:chOff x="7052781" y="4445123"/>
            <a:chExt cx="2001917" cy="1821510"/>
          </a:xfrm>
        </p:grpSpPr>
        <p:grpSp>
          <p:nvGrpSpPr>
            <p:cNvPr id="66" name="群組 65">
              <a:extLst>
                <a:ext uri="{FF2B5EF4-FFF2-40B4-BE49-F238E27FC236}">
                  <a16:creationId xmlns:a16="http://schemas.microsoft.com/office/drawing/2014/main" id="{4107ABA5-F9FA-4810-9A29-CD4BF4FEBEF9}"/>
                </a:ext>
              </a:extLst>
            </p:cNvPr>
            <p:cNvGrpSpPr/>
            <p:nvPr/>
          </p:nvGrpSpPr>
          <p:grpSpPr>
            <a:xfrm>
              <a:off x="7052781" y="4997843"/>
              <a:ext cx="2001917" cy="1268790"/>
              <a:chOff x="7568389" y="5062954"/>
              <a:chExt cx="2001917" cy="1268790"/>
            </a:xfrm>
          </p:grpSpPr>
          <p:pic>
            <p:nvPicPr>
              <p:cNvPr id="68" name="圖片 67">
                <a:extLst>
                  <a:ext uri="{FF2B5EF4-FFF2-40B4-BE49-F238E27FC236}">
                    <a16:creationId xmlns:a16="http://schemas.microsoft.com/office/drawing/2014/main" id="{51E1D5FF-C739-4D0E-832B-21012F89B80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68389" y="5062954"/>
                <a:ext cx="530241" cy="1268790"/>
              </a:xfrm>
              <a:prstGeom prst="rect">
                <a:avLst/>
              </a:prstGeom>
            </p:spPr>
          </p:pic>
          <p:pic>
            <p:nvPicPr>
              <p:cNvPr id="69" name="圖片 68">
                <a:extLst>
                  <a:ext uri="{FF2B5EF4-FFF2-40B4-BE49-F238E27FC236}">
                    <a16:creationId xmlns:a16="http://schemas.microsoft.com/office/drawing/2014/main" id="{FDD52BF2-98C8-4B82-BF63-D429F07221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98631" y="5062954"/>
                <a:ext cx="532228" cy="1268790"/>
              </a:xfrm>
              <a:prstGeom prst="rect">
                <a:avLst/>
              </a:prstGeom>
            </p:spPr>
          </p:pic>
          <p:pic>
            <p:nvPicPr>
              <p:cNvPr id="70" name="圖片 69">
                <a:extLst>
                  <a:ext uri="{FF2B5EF4-FFF2-40B4-BE49-F238E27FC236}">
                    <a16:creationId xmlns:a16="http://schemas.microsoft.com/office/drawing/2014/main" id="{1D5836C0-871C-42FE-ABB7-E309FB046DC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00027" y="5062954"/>
                <a:ext cx="970279" cy="1266753"/>
              </a:xfrm>
              <a:prstGeom prst="rect">
                <a:avLst/>
              </a:prstGeom>
            </p:spPr>
          </p:pic>
        </p:grpSp>
        <p:sp>
          <p:nvSpPr>
            <p:cNvPr id="67" name="文字方塊 66">
              <a:extLst>
                <a:ext uri="{FF2B5EF4-FFF2-40B4-BE49-F238E27FC236}">
                  <a16:creationId xmlns:a16="http://schemas.microsoft.com/office/drawing/2014/main" id="{8744EA40-829D-470D-B421-045335FFB470}"/>
                </a:ext>
              </a:extLst>
            </p:cNvPr>
            <p:cNvSpPr txBox="1"/>
            <p:nvPr/>
          </p:nvSpPr>
          <p:spPr>
            <a:xfrm>
              <a:off x="7351176" y="4445123"/>
              <a:ext cx="1379188" cy="528507"/>
            </a:xfrm>
            <a:prstGeom prst="rect">
              <a:avLst/>
            </a:prstGeom>
            <a:noFill/>
          </p:spPr>
          <p:txBody>
            <a:bodyPr wrap="square" rtlCol="0">
              <a:spAutoFit/>
            </a:bodyPr>
            <a:lstStyle/>
            <a:p>
              <a:r>
                <a:rPr lang="en-US" altLang="zh-TW" dirty="0"/>
                <a:t>group4</a:t>
              </a:r>
              <a:endParaRPr lang="zh-TW" altLang="en-US" dirty="0"/>
            </a:p>
          </p:txBody>
        </p:sp>
      </p:grpSp>
      <p:grpSp>
        <p:nvGrpSpPr>
          <p:cNvPr id="71" name="群組 70">
            <a:extLst>
              <a:ext uri="{FF2B5EF4-FFF2-40B4-BE49-F238E27FC236}">
                <a16:creationId xmlns:a16="http://schemas.microsoft.com/office/drawing/2014/main" id="{46C06FAC-5D5A-46C5-8C57-D7630CCD4B7B}"/>
              </a:ext>
            </a:extLst>
          </p:cNvPr>
          <p:cNvGrpSpPr/>
          <p:nvPr/>
        </p:nvGrpSpPr>
        <p:grpSpPr>
          <a:xfrm>
            <a:off x="6009312" y="4906439"/>
            <a:ext cx="1042908" cy="1397952"/>
            <a:chOff x="10269995" y="3812154"/>
            <a:chExt cx="1042908" cy="1397952"/>
          </a:xfrm>
        </p:grpSpPr>
        <p:pic>
          <p:nvPicPr>
            <p:cNvPr id="72" name="圖片 71">
              <a:extLst>
                <a:ext uri="{FF2B5EF4-FFF2-40B4-BE49-F238E27FC236}">
                  <a16:creationId xmlns:a16="http://schemas.microsoft.com/office/drawing/2014/main" id="{24568C49-677A-4FD4-BF1A-DDFE238B2A3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69995" y="4200456"/>
              <a:ext cx="1009650" cy="1009650"/>
            </a:xfrm>
            <a:prstGeom prst="rect">
              <a:avLst/>
            </a:prstGeom>
          </p:spPr>
        </p:pic>
        <p:sp>
          <p:nvSpPr>
            <p:cNvPr id="73" name="文字方塊 72">
              <a:extLst>
                <a:ext uri="{FF2B5EF4-FFF2-40B4-BE49-F238E27FC236}">
                  <a16:creationId xmlns:a16="http://schemas.microsoft.com/office/drawing/2014/main" id="{0EDCB6B9-3429-438A-9DAE-4EB1F90752AE}"/>
                </a:ext>
              </a:extLst>
            </p:cNvPr>
            <p:cNvSpPr txBox="1"/>
            <p:nvPr/>
          </p:nvSpPr>
          <p:spPr>
            <a:xfrm>
              <a:off x="10370221" y="3812154"/>
              <a:ext cx="942682" cy="369332"/>
            </a:xfrm>
            <a:prstGeom prst="rect">
              <a:avLst/>
            </a:prstGeom>
            <a:noFill/>
          </p:spPr>
          <p:txBody>
            <a:bodyPr wrap="square" rtlCol="0">
              <a:spAutoFit/>
            </a:bodyPr>
            <a:lstStyle/>
            <a:p>
              <a:r>
                <a:rPr lang="en-US" altLang="zh-TW" dirty="0"/>
                <a:t>group5</a:t>
              </a:r>
              <a:endParaRPr lang="zh-TW" altLang="en-US" dirty="0"/>
            </a:p>
          </p:txBody>
        </p:sp>
      </p:grpSp>
      <p:grpSp>
        <p:nvGrpSpPr>
          <p:cNvPr id="74" name="群組 73">
            <a:extLst>
              <a:ext uri="{FF2B5EF4-FFF2-40B4-BE49-F238E27FC236}">
                <a16:creationId xmlns:a16="http://schemas.microsoft.com/office/drawing/2014/main" id="{A6383C4C-11D2-40BC-944D-4C4F9DF946F9}"/>
              </a:ext>
            </a:extLst>
          </p:cNvPr>
          <p:cNvGrpSpPr/>
          <p:nvPr/>
        </p:nvGrpSpPr>
        <p:grpSpPr>
          <a:xfrm>
            <a:off x="1192845" y="4043857"/>
            <a:ext cx="3294357" cy="2232138"/>
            <a:chOff x="1040385" y="3458628"/>
            <a:chExt cx="4197376" cy="2808514"/>
          </a:xfrm>
        </p:grpSpPr>
        <p:sp>
          <p:nvSpPr>
            <p:cNvPr id="75" name="文字方塊 74">
              <a:extLst>
                <a:ext uri="{FF2B5EF4-FFF2-40B4-BE49-F238E27FC236}">
                  <a16:creationId xmlns:a16="http://schemas.microsoft.com/office/drawing/2014/main" id="{EA4CB8AB-1045-45B1-A7C7-7147C8378624}"/>
                </a:ext>
              </a:extLst>
            </p:cNvPr>
            <p:cNvSpPr txBox="1"/>
            <p:nvPr/>
          </p:nvSpPr>
          <p:spPr>
            <a:xfrm>
              <a:off x="2541888" y="3458628"/>
              <a:ext cx="1377127" cy="536924"/>
            </a:xfrm>
            <a:prstGeom prst="rect">
              <a:avLst/>
            </a:prstGeom>
            <a:noFill/>
          </p:spPr>
          <p:txBody>
            <a:bodyPr wrap="square" rtlCol="0">
              <a:spAutoFit/>
            </a:bodyPr>
            <a:lstStyle/>
            <a:p>
              <a:r>
                <a:rPr lang="en-US" altLang="zh-TW" dirty="0"/>
                <a:t>group8</a:t>
              </a:r>
              <a:endParaRPr lang="zh-TW" altLang="en-US" dirty="0"/>
            </a:p>
          </p:txBody>
        </p:sp>
        <p:grpSp>
          <p:nvGrpSpPr>
            <p:cNvPr id="76" name="群組 75">
              <a:extLst>
                <a:ext uri="{FF2B5EF4-FFF2-40B4-BE49-F238E27FC236}">
                  <a16:creationId xmlns:a16="http://schemas.microsoft.com/office/drawing/2014/main" id="{2A606E8E-8919-479A-8C7C-B51076EC3EAE}"/>
                </a:ext>
              </a:extLst>
            </p:cNvPr>
            <p:cNvGrpSpPr/>
            <p:nvPr/>
          </p:nvGrpSpPr>
          <p:grpSpPr>
            <a:xfrm>
              <a:off x="1040385" y="4022867"/>
              <a:ext cx="4197376" cy="2244275"/>
              <a:chOff x="739424" y="4053480"/>
              <a:chExt cx="4197376" cy="2244275"/>
            </a:xfrm>
          </p:grpSpPr>
          <p:pic>
            <p:nvPicPr>
              <p:cNvPr id="77" name="圖片 76">
                <a:extLst>
                  <a:ext uri="{FF2B5EF4-FFF2-40B4-BE49-F238E27FC236}">
                    <a16:creationId xmlns:a16="http://schemas.microsoft.com/office/drawing/2014/main" id="{7D488AE0-46AC-4A46-B69C-CCC326FBE62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39424" y="5046054"/>
                <a:ext cx="914400" cy="1237343"/>
              </a:xfrm>
              <a:prstGeom prst="rect">
                <a:avLst/>
              </a:prstGeom>
            </p:spPr>
          </p:pic>
          <p:pic>
            <p:nvPicPr>
              <p:cNvPr id="78" name="圖片 77">
                <a:extLst>
                  <a:ext uri="{FF2B5EF4-FFF2-40B4-BE49-F238E27FC236}">
                    <a16:creationId xmlns:a16="http://schemas.microsoft.com/office/drawing/2014/main" id="{47136CD9-062A-44A0-BFB3-8DCAF41B928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29723" y="5018882"/>
                <a:ext cx="1108589" cy="1268790"/>
              </a:xfrm>
              <a:prstGeom prst="rect">
                <a:avLst/>
              </a:prstGeom>
            </p:spPr>
          </p:pic>
          <p:pic>
            <p:nvPicPr>
              <p:cNvPr id="79" name="圖片 78">
                <a:extLst>
                  <a:ext uri="{FF2B5EF4-FFF2-40B4-BE49-F238E27FC236}">
                    <a16:creationId xmlns:a16="http://schemas.microsoft.com/office/drawing/2014/main" id="{697498BA-3A43-4E63-A522-6903EC69D3D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51171" y="4060767"/>
                <a:ext cx="997423" cy="1122728"/>
              </a:xfrm>
              <a:prstGeom prst="rect">
                <a:avLst/>
              </a:prstGeom>
            </p:spPr>
          </p:pic>
          <p:pic>
            <p:nvPicPr>
              <p:cNvPr id="80" name="圖片 79">
                <a:extLst>
                  <a:ext uri="{FF2B5EF4-FFF2-40B4-BE49-F238E27FC236}">
                    <a16:creationId xmlns:a16="http://schemas.microsoft.com/office/drawing/2014/main" id="{BE639068-B21B-4F32-BD9F-F470E9F7A72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47074" y="4067960"/>
                <a:ext cx="576741" cy="1013194"/>
              </a:xfrm>
              <a:prstGeom prst="rect">
                <a:avLst/>
              </a:prstGeom>
            </p:spPr>
          </p:pic>
          <p:pic>
            <p:nvPicPr>
              <p:cNvPr id="81" name="圖片 80">
                <a:extLst>
                  <a:ext uri="{FF2B5EF4-FFF2-40B4-BE49-F238E27FC236}">
                    <a16:creationId xmlns:a16="http://schemas.microsoft.com/office/drawing/2014/main" id="{F3D781EF-1807-40EA-B2ED-62725A2E735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0899" y="4075497"/>
                <a:ext cx="989860" cy="989860"/>
              </a:xfrm>
              <a:prstGeom prst="rect">
                <a:avLst/>
              </a:prstGeom>
            </p:spPr>
          </p:pic>
          <p:pic>
            <p:nvPicPr>
              <p:cNvPr id="82" name="圖片 81">
                <a:extLst>
                  <a:ext uri="{FF2B5EF4-FFF2-40B4-BE49-F238E27FC236}">
                    <a16:creationId xmlns:a16="http://schemas.microsoft.com/office/drawing/2014/main" id="{1437C230-514E-4C19-8C6F-46D3AF6083B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736771" y="4067960"/>
                <a:ext cx="914400" cy="989860"/>
              </a:xfrm>
              <a:prstGeom prst="rect">
                <a:avLst/>
              </a:prstGeom>
            </p:spPr>
          </p:pic>
          <p:pic>
            <p:nvPicPr>
              <p:cNvPr id="83" name="圖片 82">
                <a:extLst>
                  <a:ext uri="{FF2B5EF4-FFF2-40B4-BE49-F238E27FC236}">
                    <a16:creationId xmlns:a16="http://schemas.microsoft.com/office/drawing/2014/main" id="{3D87FF05-5D42-4C9E-BF0C-2519F9F570E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562824" y="4053480"/>
                <a:ext cx="771266" cy="1156898"/>
              </a:xfrm>
              <a:prstGeom prst="rect">
                <a:avLst/>
              </a:prstGeom>
            </p:spPr>
          </p:pic>
          <p:pic>
            <p:nvPicPr>
              <p:cNvPr id="84" name="圖片 83">
                <a:extLst>
                  <a:ext uri="{FF2B5EF4-FFF2-40B4-BE49-F238E27FC236}">
                    <a16:creationId xmlns:a16="http://schemas.microsoft.com/office/drawing/2014/main" id="{D346A716-F705-4A82-BF49-C0E1064E26A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31164" y="5176608"/>
                <a:ext cx="1121147" cy="1121147"/>
              </a:xfrm>
              <a:prstGeom prst="rect">
                <a:avLst/>
              </a:prstGeom>
            </p:spPr>
          </p:pic>
          <p:pic>
            <p:nvPicPr>
              <p:cNvPr id="85" name="圖片 84">
                <a:extLst>
                  <a:ext uri="{FF2B5EF4-FFF2-40B4-BE49-F238E27FC236}">
                    <a16:creationId xmlns:a16="http://schemas.microsoft.com/office/drawing/2014/main" id="{50E6C692-F3F4-449F-96FB-EA048D7B0D6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852594" y="5057820"/>
                <a:ext cx="1084206" cy="1219029"/>
              </a:xfrm>
              <a:prstGeom prst="rect">
                <a:avLst/>
              </a:prstGeom>
            </p:spPr>
          </p:pic>
        </p:grpSp>
      </p:grpSp>
      <p:grpSp>
        <p:nvGrpSpPr>
          <p:cNvPr id="86" name="群組 85">
            <a:extLst>
              <a:ext uri="{FF2B5EF4-FFF2-40B4-BE49-F238E27FC236}">
                <a16:creationId xmlns:a16="http://schemas.microsoft.com/office/drawing/2014/main" id="{83B3508D-14F2-4A56-94BE-EE7FA1828921}"/>
              </a:ext>
            </a:extLst>
          </p:cNvPr>
          <p:cNvGrpSpPr/>
          <p:nvPr/>
        </p:nvGrpSpPr>
        <p:grpSpPr>
          <a:xfrm>
            <a:off x="8782086" y="5150889"/>
            <a:ext cx="1751239" cy="1268900"/>
            <a:chOff x="6339829" y="520509"/>
            <a:chExt cx="2450175" cy="1775330"/>
          </a:xfrm>
        </p:grpSpPr>
        <p:grpSp>
          <p:nvGrpSpPr>
            <p:cNvPr id="87" name="群組 86">
              <a:extLst>
                <a:ext uri="{FF2B5EF4-FFF2-40B4-BE49-F238E27FC236}">
                  <a16:creationId xmlns:a16="http://schemas.microsoft.com/office/drawing/2014/main" id="{4F3068B6-8FED-4202-8C34-79B33B7BBE37}"/>
                </a:ext>
              </a:extLst>
            </p:cNvPr>
            <p:cNvGrpSpPr/>
            <p:nvPr/>
          </p:nvGrpSpPr>
          <p:grpSpPr>
            <a:xfrm>
              <a:off x="6339829" y="1115752"/>
              <a:ext cx="2450175" cy="1180087"/>
              <a:chOff x="9543866" y="2542013"/>
              <a:chExt cx="2450175" cy="1180087"/>
            </a:xfrm>
          </p:grpSpPr>
          <p:pic>
            <p:nvPicPr>
              <p:cNvPr id="89" name="圖片 88">
                <a:extLst>
                  <a:ext uri="{FF2B5EF4-FFF2-40B4-BE49-F238E27FC236}">
                    <a16:creationId xmlns:a16="http://schemas.microsoft.com/office/drawing/2014/main" id="{A2D92C7A-2631-406B-9702-4C359A8AC839}"/>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543866" y="2553747"/>
                <a:ext cx="914400" cy="1162050"/>
              </a:xfrm>
              <a:prstGeom prst="rect">
                <a:avLst/>
              </a:prstGeom>
            </p:spPr>
          </p:pic>
          <p:pic>
            <p:nvPicPr>
              <p:cNvPr id="90" name="圖片 89">
                <a:extLst>
                  <a:ext uri="{FF2B5EF4-FFF2-40B4-BE49-F238E27FC236}">
                    <a16:creationId xmlns:a16="http://schemas.microsoft.com/office/drawing/2014/main" id="{9C1552E7-9CCB-4298-BB9B-DA78D410B1A0}"/>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395754" y="2547441"/>
                <a:ext cx="821379" cy="1174659"/>
              </a:xfrm>
              <a:prstGeom prst="rect">
                <a:avLst/>
              </a:prstGeom>
            </p:spPr>
          </p:pic>
          <p:pic>
            <p:nvPicPr>
              <p:cNvPr id="91" name="圖片 90">
                <a:extLst>
                  <a:ext uri="{FF2B5EF4-FFF2-40B4-BE49-F238E27FC236}">
                    <a16:creationId xmlns:a16="http://schemas.microsoft.com/office/drawing/2014/main" id="{2CBDDA0A-4B5A-4071-99B4-0A1BE9208FAE}"/>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1219339" y="2542013"/>
                <a:ext cx="774702" cy="1173784"/>
              </a:xfrm>
              <a:prstGeom prst="rect">
                <a:avLst/>
              </a:prstGeom>
            </p:spPr>
          </p:pic>
        </p:grpSp>
        <p:sp>
          <p:nvSpPr>
            <p:cNvPr id="88" name="文字方塊 87">
              <a:extLst>
                <a:ext uri="{FF2B5EF4-FFF2-40B4-BE49-F238E27FC236}">
                  <a16:creationId xmlns:a16="http://schemas.microsoft.com/office/drawing/2014/main" id="{75E9B551-FCD2-41EF-9232-7AEA618CF93F}"/>
                </a:ext>
              </a:extLst>
            </p:cNvPr>
            <p:cNvSpPr txBox="1"/>
            <p:nvPr/>
          </p:nvSpPr>
          <p:spPr>
            <a:xfrm>
              <a:off x="6955135" y="520509"/>
              <a:ext cx="1294543" cy="516736"/>
            </a:xfrm>
            <a:prstGeom prst="rect">
              <a:avLst/>
            </a:prstGeom>
            <a:noFill/>
          </p:spPr>
          <p:txBody>
            <a:bodyPr wrap="square" rtlCol="0">
              <a:spAutoFit/>
            </a:bodyPr>
            <a:lstStyle/>
            <a:p>
              <a:r>
                <a:rPr lang="en-US" altLang="zh-TW" dirty="0"/>
                <a:t>group7</a:t>
              </a:r>
              <a:endParaRPr lang="zh-TW" altLang="en-US" dirty="0"/>
            </a:p>
          </p:txBody>
        </p:sp>
      </p:grpSp>
    </p:spTree>
    <p:extLst>
      <p:ext uri="{BB962C8B-B14F-4D97-AF65-F5344CB8AC3E}">
        <p14:creationId xmlns:p14="http://schemas.microsoft.com/office/powerpoint/2010/main" val="4264738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2" descr="青藍色- RGB顏色代碼, CMYK"/>
          <p:cNvPicPr/>
          <p:nvPr/>
        </p:nvPicPr>
        <p:blipFill rotWithShape="1">
          <a:blip r:embed="rId3"/>
          <a:srcRect l="89493" t="515" b="146"/>
          <a:stretch/>
        </p:blipFill>
        <p:spPr>
          <a:xfrm rot="5400000">
            <a:off x="5896830" y="-5896830"/>
            <a:ext cx="398340" cy="12192000"/>
          </a:xfrm>
          <a:prstGeom prst="rect">
            <a:avLst/>
          </a:prstGeom>
          <a:ln>
            <a:noFill/>
          </a:ln>
        </p:spPr>
      </p:pic>
      <p:grpSp>
        <p:nvGrpSpPr>
          <p:cNvPr id="49" name="Group 2"/>
          <p:cNvGrpSpPr/>
          <p:nvPr/>
        </p:nvGrpSpPr>
        <p:grpSpPr>
          <a:xfrm>
            <a:off x="-18000" y="6569280"/>
            <a:ext cx="12210000" cy="359640"/>
            <a:chOff x="-18000" y="6569280"/>
            <a:chExt cx="12210000" cy="359640"/>
          </a:xfrm>
        </p:grpSpPr>
        <p:grpSp>
          <p:nvGrpSpPr>
            <p:cNvPr id="50" name="Group 3"/>
            <p:cNvGrpSpPr/>
            <p:nvPr/>
          </p:nvGrpSpPr>
          <p:grpSpPr>
            <a:xfrm>
              <a:off x="-17820" y="6588360"/>
              <a:ext cx="12209820" cy="340560"/>
              <a:chOff x="-17820" y="6588360"/>
              <a:chExt cx="12209820" cy="340560"/>
            </a:xfrm>
          </p:grpSpPr>
          <p:pic>
            <p:nvPicPr>
              <p:cNvPr id="51" name="Picture 2" descr="青藍色- RGB顏色代碼, CMYK"/>
              <p:cNvPicPr/>
              <p:nvPr/>
            </p:nvPicPr>
            <p:blipFill rotWithShape="1">
              <a:blip r:embed="rId3"/>
              <a:srcRect l="89474" t="515" r="1932"/>
              <a:stretch/>
            </p:blipFill>
            <p:spPr>
              <a:xfrm rot="5400000">
                <a:off x="5924190" y="661110"/>
                <a:ext cx="325800" cy="12209820"/>
              </a:xfrm>
              <a:prstGeom prst="rect">
                <a:avLst/>
              </a:prstGeom>
              <a:ln>
                <a:noFill/>
              </a:ln>
            </p:spPr>
          </p:pic>
          <p:sp>
            <p:nvSpPr>
              <p:cNvPr id="52" name="CustomShape 4"/>
              <p:cNvSpPr/>
              <p:nvPr/>
            </p:nvSpPr>
            <p:spPr>
              <a:xfrm>
                <a:off x="10104120" y="6588360"/>
                <a:ext cx="1217520" cy="325800"/>
              </a:xfrm>
              <a:prstGeom prst="parallelogram">
                <a:avLst>
                  <a:gd name="adj" fmla="val 25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p:style>
          </p:sp>
        </p:grpSp>
        <p:sp>
          <p:nvSpPr>
            <p:cNvPr id="54" name="CustomShape 5"/>
            <p:cNvSpPr/>
            <p:nvPr/>
          </p:nvSpPr>
          <p:spPr>
            <a:xfrm>
              <a:off x="-18000" y="6569280"/>
              <a:ext cx="5520600" cy="303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FFFFFF"/>
                  </a:solidFill>
                  <a:latin typeface="Calibri"/>
                </a:rPr>
                <a:t>National Yang Ming Chiao Tung University, College of AI</a:t>
              </a:r>
              <a:endParaRPr lang="en-US" sz="1400" b="0" strike="noStrike" spc="-1">
                <a:latin typeface="Arial"/>
              </a:endParaRPr>
            </a:p>
          </p:txBody>
        </p:sp>
      </p:grpSp>
      <p:pic>
        <p:nvPicPr>
          <p:cNvPr id="1028" name="Picture 4" descr="藍色_Logo_標誌">
            <a:extLst>
              <a:ext uri="{FF2B5EF4-FFF2-40B4-BE49-F238E27FC236}">
                <a16:creationId xmlns:a16="http://schemas.microsoft.com/office/drawing/2014/main" id="{07719A5B-8D41-4F3C-812E-A32B8692C0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40679" y="6513120"/>
            <a:ext cx="1144402" cy="415800"/>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E9D4CC3D-72EF-41C4-9AB3-0CFA5A2983E3}"/>
              </a:ext>
            </a:extLst>
          </p:cNvPr>
          <p:cNvSpPr txBox="1"/>
          <p:nvPr/>
        </p:nvSpPr>
        <p:spPr>
          <a:xfrm>
            <a:off x="4680165" y="711374"/>
            <a:ext cx="2831670" cy="523220"/>
          </a:xfrm>
          <a:prstGeom prst="rect">
            <a:avLst/>
          </a:prstGeom>
          <a:noFill/>
        </p:spPr>
        <p:txBody>
          <a:bodyPr wrap="square">
            <a:spAutoFit/>
          </a:bodyPr>
          <a:lstStyle/>
          <a:p>
            <a:pPr algn="ctr"/>
            <a:r>
              <a:rPr lang="en-US" altLang="zh-TW" sz="2800" spc="-1" dirty="0">
                <a:latin typeface="Arial"/>
              </a:rPr>
              <a:t>PCB Dataset</a:t>
            </a:r>
            <a:endParaRPr lang="zh-TW" altLang="en-US" sz="2800" dirty="0"/>
          </a:p>
        </p:txBody>
      </p:sp>
      <p:grpSp>
        <p:nvGrpSpPr>
          <p:cNvPr id="27" name="群組 26">
            <a:extLst>
              <a:ext uri="{FF2B5EF4-FFF2-40B4-BE49-F238E27FC236}">
                <a16:creationId xmlns:a16="http://schemas.microsoft.com/office/drawing/2014/main" id="{1991FE9A-567D-4BDE-B27C-87C55C1FDEBA}"/>
              </a:ext>
            </a:extLst>
          </p:cNvPr>
          <p:cNvGrpSpPr/>
          <p:nvPr/>
        </p:nvGrpSpPr>
        <p:grpSpPr>
          <a:xfrm>
            <a:off x="4878531" y="1234594"/>
            <a:ext cx="3297519" cy="2362638"/>
            <a:chOff x="719565" y="-72699"/>
            <a:chExt cx="4703429" cy="3369958"/>
          </a:xfrm>
        </p:grpSpPr>
        <p:grpSp>
          <p:nvGrpSpPr>
            <p:cNvPr id="28" name="群組 27">
              <a:extLst>
                <a:ext uri="{FF2B5EF4-FFF2-40B4-BE49-F238E27FC236}">
                  <a16:creationId xmlns:a16="http://schemas.microsoft.com/office/drawing/2014/main" id="{76E69D26-B73B-4A6E-A765-13419EF2EABC}"/>
                </a:ext>
              </a:extLst>
            </p:cNvPr>
            <p:cNvGrpSpPr/>
            <p:nvPr/>
          </p:nvGrpSpPr>
          <p:grpSpPr>
            <a:xfrm>
              <a:off x="719565" y="465207"/>
              <a:ext cx="4703429" cy="2832052"/>
              <a:chOff x="719565" y="465207"/>
              <a:chExt cx="4703429" cy="2832052"/>
            </a:xfrm>
          </p:grpSpPr>
          <p:pic>
            <p:nvPicPr>
              <p:cNvPr id="30" name="圖片 29">
                <a:extLst>
                  <a:ext uri="{FF2B5EF4-FFF2-40B4-BE49-F238E27FC236}">
                    <a16:creationId xmlns:a16="http://schemas.microsoft.com/office/drawing/2014/main" id="{4D960C45-51FC-485D-AE53-6F6875C2F7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3059" y="465207"/>
                <a:ext cx="762000" cy="1447800"/>
              </a:xfrm>
              <a:prstGeom prst="rect">
                <a:avLst/>
              </a:prstGeom>
            </p:spPr>
          </p:pic>
          <p:pic>
            <p:nvPicPr>
              <p:cNvPr id="31" name="圖片 30">
                <a:extLst>
                  <a:ext uri="{FF2B5EF4-FFF2-40B4-BE49-F238E27FC236}">
                    <a16:creationId xmlns:a16="http://schemas.microsoft.com/office/drawing/2014/main" id="{ADD4A702-6763-472F-A8EE-091873E154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17991" y="1960959"/>
                <a:ext cx="644414" cy="1330986"/>
              </a:xfrm>
              <a:prstGeom prst="rect">
                <a:avLst/>
              </a:prstGeom>
            </p:spPr>
          </p:pic>
          <p:pic>
            <p:nvPicPr>
              <p:cNvPr id="32" name="圖片 31">
                <a:extLst>
                  <a:ext uri="{FF2B5EF4-FFF2-40B4-BE49-F238E27FC236}">
                    <a16:creationId xmlns:a16="http://schemas.microsoft.com/office/drawing/2014/main" id="{16C5F783-F700-42CC-96CF-6F0FF2AE2A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01773" y="2181526"/>
                <a:ext cx="735421" cy="1103132"/>
              </a:xfrm>
              <a:prstGeom prst="rect">
                <a:avLst/>
              </a:prstGeom>
            </p:spPr>
          </p:pic>
          <p:pic>
            <p:nvPicPr>
              <p:cNvPr id="33" name="圖片 32">
                <a:extLst>
                  <a:ext uri="{FF2B5EF4-FFF2-40B4-BE49-F238E27FC236}">
                    <a16:creationId xmlns:a16="http://schemas.microsoft.com/office/drawing/2014/main" id="{13135814-A5FF-4C49-9C08-18069C17A3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59876" y="465207"/>
                <a:ext cx="762000" cy="1447800"/>
              </a:xfrm>
              <a:prstGeom prst="rect">
                <a:avLst/>
              </a:prstGeom>
            </p:spPr>
          </p:pic>
          <p:pic>
            <p:nvPicPr>
              <p:cNvPr id="34" name="圖片 33">
                <a:extLst>
                  <a:ext uri="{FF2B5EF4-FFF2-40B4-BE49-F238E27FC236}">
                    <a16:creationId xmlns:a16="http://schemas.microsoft.com/office/drawing/2014/main" id="{A82E7DA7-6DE2-4224-BB50-BC5B6737800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71581" y="1960959"/>
                <a:ext cx="644414" cy="1330986"/>
              </a:xfrm>
              <a:prstGeom prst="rect">
                <a:avLst/>
              </a:prstGeom>
            </p:spPr>
          </p:pic>
          <p:pic>
            <p:nvPicPr>
              <p:cNvPr id="35" name="圖片 34">
                <a:extLst>
                  <a:ext uri="{FF2B5EF4-FFF2-40B4-BE49-F238E27FC236}">
                    <a16:creationId xmlns:a16="http://schemas.microsoft.com/office/drawing/2014/main" id="{00A3EFE0-05ED-4344-BA8A-B4BE3DE22DD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03088" y="2180672"/>
                <a:ext cx="534095" cy="1103132"/>
              </a:xfrm>
              <a:prstGeom prst="rect">
                <a:avLst/>
              </a:prstGeom>
            </p:spPr>
          </p:pic>
          <p:pic>
            <p:nvPicPr>
              <p:cNvPr id="36" name="圖片 35">
                <a:extLst>
                  <a:ext uri="{FF2B5EF4-FFF2-40B4-BE49-F238E27FC236}">
                    <a16:creationId xmlns:a16="http://schemas.microsoft.com/office/drawing/2014/main" id="{0916786C-CD01-4EA6-A563-7DB818CE2F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32919" y="2064686"/>
                <a:ext cx="914400" cy="1216152"/>
              </a:xfrm>
              <a:prstGeom prst="rect">
                <a:avLst/>
              </a:prstGeom>
            </p:spPr>
          </p:pic>
          <p:pic>
            <p:nvPicPr>
              <p:cNvPr id="37" name="圖片 36">
                <a:extLst>
                  <a:ext uri="{FF2B5EF4-FFF2-40B4-BE49-F238E27FC236}">
                    <a16:creationId xmlns:a16="http://schemas.microsoft.com/office/drawing/2014/main" id="{6CDD2535-DEF7-4613-8EF1-AEDAD845BD2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29141" y="465207"/>
                <a:ext cx="762000" cy="1447800"/>
              </a:xfrm>
              <a:prstGeom prst="rect">
                <a:avLst/>
              </a:prstGeom>
            </p:spPr>
          </p:pic>
          <p:pic>
            <p:nvPicPr>
              <p:cNvPr id="38" name="圖片 37">
                <a:extLst>
                  <a:ext uri="{FF2B5EF4-FFF2-40B4-BE49-F238E27FC236}">
                    <a16:creationId xmlns:a16="http://schemas.microsoft.com/office/drawing/2014/main" id="{458622B0-C7AC-4569-9E3C-7A326DCED86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5928" y="2004163"/>
                <a:ext cx="628915" cy="1293096"/>
              </a:xfrm>
              <a:prstGeom prst="rect">
                <a:avLst/>
              </a:prstGeom>
            </p:spPr>
          </p:pic>
          <p:pic>
            <p:nvPicPr>
              <p:cNvPr id="39" name="圖片 38">
                <a:extLst>
                  <a:ext uri="{FF2B5EF4-FFF2-40B4-BE49-F238E27FC236}">
                    <a16:creationId xmlns:a16="http://schemas.microsoft.com/office/drawing/2014/main" id="{C4A3D8C2-B0D1-4C15-99F8-7A29FB1F72B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9565" y="465207"/>
                <a:ext cx="1353092" cy="1538956"/>
              </a:xfrm>
              <a:prstGeom prst="rect">
                <a:avLst/>
              </a:prstGeom>
            </p:spPr>
          </p:pic>
          <p:pic>
            <p:nvPicPr>
              <p:cNvPr id="40" name="圖片 39">
                <a:extLst>
                  <a:ext uri="{FF2B5EF4-FFF2-40B4-BE49-F238E27FC236}">
                    <a16:creationId xmlns:a16="http://schemas.microsoft.com/office/drawing/2014/main" id="{3676143F-0452-4972-B5E4-81FC27D422C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87573" y="2188813"/>
                <a:ext cx="735421" cy="1103132"/>
              </a:xfrm>
              <a:prstGeom prst="rect">
                <a:avLst/>
              </a:prstGeom>
            </p:spPr>
          </p:pic>
          <p:pic>
            <p:nvPicPr>
              <p:cNvPr id="41" name="圖片 40">
                <a:extLst>
                  <a:ext uri="{FF2B5EF4-FFF2-40B4-BE49-F238E27FC236}">
                    <a16:creationId xmlns:a16="http://schemas.microsoft.com/office/drawing/2014/main" id="{CD023787-420B-42A4-8223-FDD2C713438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65964" y="465731"/>
                <a:ext cx="1289634" cy="1495228"/>
              </a:xfrm>
              <a:prstGeom prst="rect">
                <a:avLst/>
              </a:prstGeom>
            </p:spPr>
          </p:pic>
        </p:grpSp>
        <p:sp>
          <p:nvSpPr>
            <p:cNvPr id="29" name="文字方塊 28">
              <a:extLst>
                <a:ext uri="{FF2B5EF4-FFF2-40B4-BE49-F238E27FC236}">
                  <a16:creationId xmlns:a16="http://schemas.microsoft.com/office/drawing/2014/main" id="{CF7C51BB-299A-46E2-AF5E-9AADCCE0E2AD}"/>
                </a:ext>
              </a:extLst>
            </p:cNvPr>
            <p:cNvSpPr txBox="1"/>
            <p:nvPr/>
          </p:nvSpPr>
          <p:spPr>
            <a:xfrm>
              <a:off x="2454335" y="-72699"/>
              <a:ext cx="1651022" cy="526798"/>
            </a:xfrm>
            <a:prstGeom prst="rect">
              <a:avLst/>
            </a:prstGeom>
            <a:noFill/>
          </p:spPr>
          <p:txBody>
            <a:bodyPr wrap="square" rtlCol="0">
              <a:spAutoFit/>
            </a:bodyPr>
            <a:lstStyle/>
            <a:p>
              <a:r>
                <a:rPr lang="en-US" altLang="zh-TW" dirty="0"/>
                <a:t>group1</a:t>
              </a:r>
              <a:endParaRPr lang="zh-TW" altLang="en-US" dirty="0"/>
            </a:p>
          </p:txBody>
        </p:sp>
      </p:grpSp>
      <p:grpSp>
        <p:nvGrpSpPr>
          <p:cNvPr id="42" name="群組 41">
            <a:extLst>
              <a:ext uri="{FF2B5EF4-FFF2-40B4-BE49-F238E27FC236}">
                <a16:creationId xmlns:a16="http://schemas.microsoft.com/office/drawing/2014/main" id="{F5244F96-2B93-456A-AA0C-58FEEB941CF1}"/>
              </a:ext>
            </a:extLst>
          </p:cNvPr>
          <p:cNvGrpSpPr/>
          <p:nvPr/>
        </p:nvGrpSpPr>
        <p:grpSpPr>
          <a:xfrm>
            <a:off x="10381632" y="2800128"/>
            <a:ext cx="1488436" cy="2205383"/>
            <a:chOff x="6929885" y="-20594"/>
            <a:chExt cx="1802891" cy="2671305"/>
          </a:xfrm>
        </p:grpSpPr>
        <p:grpSp>
          <p:nvGrpSpPr>
            <p:cNvPr id="43" name="群組 42">
              <a:extLst>
                <a:ext uri="{FF2B5EF4-FFF2-40B4-BE49-F238E27FC236}">
                  <a16:creationId xmlns:a16="http://schemas.microsoft.com/office/drawing/2014/main" id="{B9CB5930-EFCB-49D0-B811-38BC9153E30D}"/>
                </a:ext>
              </a:extLst>
            </p:cNvPr>
            <p:cNvGrpSpPr/>
            <p:nvPr/>
          </p:nvGrpSpPr>
          <p:grpSpPr>
            <a:xfrm>
              <a:off x="6929885" y="452269"/>
              <a:ext cx="1802891" cy="2198442"/>
              <a:chOff x="7497978" y="2376537"/>
              <a:chExt cx="1802891" cy="2198442"/>
            </a:xfrm>
          </p:grpSpPr>
          <p:pic>
            <p:nvPicPr>
              <p:cNvPr id="45" name="圖片 44">
                <a:extLst>
                  <a:ext uri="{FF2B5EF4-FFF2-40B4-BE49-F238E27FC236}">
                    <a16:creationId xmlns:a16="http://schemas.microsoft.com/office/drawing/2014/main" id="{ED55E7B6-AF6E-4958-8BAE-489B84CC3B7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504428" y="2376537"/>
                <a:ext cx="923993" cy="1052463"/>
              </a:xfrm>
              <a:prstGeom prst="rect">
                <a:avLst/>
              </a:prstGeom>
            </p:spPr>
          </p:pic>
          <p:pic>
            <p:nvPicPr>
              <p:cNvPr id="46" name="圖片 45">
                <a:extLst>
                  <a:ext uri="{FF2B5EF4-FFF2-40B4-BE49-F238E27FC236}">
                    <a16:creationId xmlns:a16="http://schemas.microsoft.com/office/drawing/2014/main" id="{6526C1AD-4B9C-4002-AAA4-64AA8F544E6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97978" y="3429000"/>
                <a:ext cx="923993" cy="1140654"/>
              </a:xfrm>
              <a:prstGeom prst="rect">
                <a:avLst/>
              </a:prstGeom>
            </p:spPr>
          </p:pic>
          <p:pic>
            <p:nvPicPr>
              <p:cNvPr id="48" name="圖片 47">
                <a:extLst>
                  <a:ext uri="{FF2B5EF4-FFF2-40B4-BE49-F238E27FC236}">
                    <a16:creationId xmlns:a16="http://schemas.microsoft.com/office/drawing/2014/main" id="{0B8FC778-00D4-48A0-A98B-6B271F2174A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21971" y="2376537"/>
                <a:ext cx="860703" cy="1377828"/>
              </a:xfrm>
              <a:prstGeom prst="rect">
                <a:avLst/>
              </a:prstGeom>
            </p:spPr>
          </p:pic>
          <p:pic>
            <p:nvPicPr>
              <p:cNvPr id="53" name="圖片 52">
                <a:extLst>
                  <a:ext uri="{FF2B5EF4-FFF2-40B4-BE49-F238E27FC236}">
                    <a16:creationId xmlns:a16="http://schemas.microsoft.com/office/drawing/2014/main" id="{69BEE332-D5B8-47DC-BFC7-8A2E4F84C157}"/>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28421" y="3702531"/>
                <a:ext cx="872448" cy="872448"/>
              </a:xfrm>
              <a:prstGeom prst="rect">
                <a:avLst/>
              </a:prstGeom>
            </p:spPr>
          </p:pic>
        </p:grpSp>
        <p:sp>
          <p:nvSpPr>
            <p:cNvPr id="44" name="文字方塊 43">
              <a:extLst>
                <a:ext uri="{FF2B5EF4-FFF2-40B4-BE49-F238E27FC236}">
                  <a16:creationId xmlns:a16="http://schemas.microsoft.com/office/drawing/2014/main" id="{2F3097FE-B40F-4A5E-A666-CF759A48ABB5}"/>
                </a:ext>
              </a:extLst>
            </p:cNvPr>
            <p:cNvSpPr txBox="1"/>
            <p:nvPr/>
          </p:nvSpPr>
          <p:spPr>
            <a:xfrm>
              <a:off x="7301575" y="-20594"/>
              <a:ext cx="1205931" cy="447359"/>
            </a:xfrm>
            <a:prstGeom prst="rect">
              <a:avLst/>
            </a:prstGeom>
            <a:noFill/>
          </p:spPr>
          <p:txBody>
            <a:bodyPr wrap="square" rtlCol="0">
              <a:spAutoFit/>
            </a:bodyPr>
            <a:lstStyle/>
            <a:p>
              <a:r>
                <a:rPr lang="en-US" altLang="zh-TW" dirty="0"/>
                <a:t>group6</a:t>
              </a:r>
              <a:endParaRPr lang="zh-TW" altLang="en-US" dirty="0"/>
            </a:p>
          </p:txBody>
        </p:sp>
      </p:grpSp>
      <p:grpSp>
        <p:nvGrpSpPr>
          <p:cNvPr id="55" name="群組 54">
            <a:extLst>
              <a:ext uri="{FF2B5EF4-FFF2-40B4-BE49-F238E27FC236}">
                <a16:creationId xmlns:a16="http://schemas.microsoft.com/office/drawing/2014/main" id="{7F651CB3-F0EE-430D-BF1B-B6F5860D4923}"/>
              </a:ext>
            </a:extLst>
          </p:cNvPr>
          <p:cNvGrpSpPr/>
          <p:nvPr/>
        </p:nvGrpSpPr>
        <p:grpSpPr>
          <a:xfrm>
            <a:off x="8537750" y="1255401"/>
            <a:ext cx="1325995" cy="1477995"/>
            <a:chOff x="9689356" y="-25838"/>
            <a:chExt cx="1722360" cy="1919795"/>
          </a:xfrm>
        </p:grpSpPr>
        <p:grpSp>
          <p:nvGrpSpPr>
            <p:cNvPr id="56" name="群組 55">
              <a:extLst>
                <a:ext uri="{FF2B5EF4-FFF2-40B4-BE49-F238E27FC236}">
                  <a16:creationId xmlns:a16="http://schemas.microsoft.com/office/drawing/2014/main" id="{61CE2F50-DC99-4A81-A8BA-AEF7D0869859}"/>
                </a:ext>
              </a:extLst>
            </p:cNvPr>
            <p:cNvGrpSpPr/>
            <p:nvPr/>
          </p:nvGrpSpPr>
          <p:grpSpPr>
            <a:xfrm>
              <a:off x="9689356" y="484256"/>
              <a:ext cx="1722360" cy="1409701"/>
              <a:chOff x="6642384" y="335760"/>
              <a:chExt cx="1722360" cy="1409701"/>
            </a:xfrm>
          </p:grpSpPr>
          <p:pic>
            <p:nvPicPr>
              <p:cNvPr id="58" name="圖片 57">
                <a:extLst>
                  <a:ext uri="{FF2B5EF4-FFF2-40B4-BE49-F238E27FC236}">
                    <a16:creationId xmlns:a16="http://schemas.microsoft.com/office/drawing/2014/main" id="{7579E50C-393B-4D10-9399-24E4147501A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678944" y="335760"/>
                <a:ext cx="685800" cy="1409701"/>
              </a:xfrm>
              <a:prstGeom prst="rect">
                <a:avLst/>
              </a:prstGeom>
            </p:spPr>
          </p:pic>
          <p:pic>
            <p:nvPicPr>
              <p:cNvPr id="59" name="圖片 58">
                <a:extLst>
                  <a:ext uri="{FF2B5EF4-FFF2-40B4-BE49-F238E27FC236}">
                    <a16:creationId xmlns:a16="http://schemas.microsoft.com/office/drawing/2014/main" id="{D538FA3E-FFC3-4C1E-B244-6489C4B0D0C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642384" y="338359"/>
                <a:ext cx="1059279" cy="1407102"/>
              </a:xfrm>
              <a:prstGeom prst="rect">
                <a:avLst/>
              </a:prstGeom>
            </p:spPr>
          </p:pic>
        </p:grpSp>
        <p:sp>
          <p:nvSpPr>
            <p:cNvPr id="57" name="文字方塊 56">
              <a:extLst>
                <a:ext uri="{FF2B5EF4-FFF2-40B4-BE49-F238E27FC236}">
                  <a16:creationId xmlns:a16="http://schemas.microsoft.com/office/drawing/2014/main" id="{39BBD6B0-935E-4F45-889C-3F59AF3A5C24}"/>
                </a:ext>
              </a:extLst>
            </p:cNvPr>
            <p:cNvSpPr txBox="1"/>
            <p:nvPr/>
          </p:nvSpPr>
          <p:spPr>
            <a:xfrm>
              <a:off x="9969309" y="-25838"/>
              <a:ext cx="1258885" cy="479732"/>
            </a:xfrm>
            <a:prstGeom prst="rect">
              <a:avLst/>
            </a:prstGeom>
            <a:noFill/>
          </p:spPr>
          <p:txBody>
            <a:bodyPr wrap="square" rtlCol="0">
              <a:spAutoFit/>
            </a:bodyPr>
            <a:lstStyle/>
            <a:p>
              <a:r>
                <a:rPr lang="en-US" altLang="zh-TW" dirty="0"/>
                <a:t>group2</a:t>
              </a:r>
              <a:endParaRPr lang="zh-TW" altLang="en-US" dirty="0"/>
            </a:p>
          </p:txBody>
        </p:sp>
      </p:grpSp>
      <p:grpSp>
        <p:nvGrpSpPr>
          <p:cNvPr id="60" name="群組 59">
            <a:extLst>
              <a:ext uri="{FF2B5EF4-FFF2-40B4-BE49-F238E27FC236}">
                <a16:creationId xmlns:a16="http://schemas.microsoft.com/office/drawing/2014/main" id="{948844C6-236D-4077-A67F-A723A31E2A36}"/>
              </a:ext>
            </a:extLst>
          </p:cNvPr>
          <p:cNvGrpSpPr/>
          <p:nvPr/>
        </p:nvGrpSpPr>
        <p:grpSpPr>
          <a:xfrm>
            <a:off x="10316935" y="1285877"/>
            <a:ext cx="1595875" cy="1451131"/>
            <a:chOff x="7075915" y="2608883"/>
            <a:chExt cx="1932620" cy="1903718"/>
          </a:xfrm>
        </p:grpSpPr>
        <p:grpSp>
          <p:nvGrpSpPr>
            <p:cNvPr id="61" name="群組 60">
              <a:extLst>
                <a:ext uri="{FF2B5EF4-FFF2-40B4-BE49-F238E27FC236}">
                  <a16:creationId xmlns:a16="http://schemas.microsoft.com/office/drawing/2014/main" id="{89D43775-21A4-40DB-BBEE-5285E19AE5D7}"/>
                </a:ext>
              </a:extLst>
            </p:cNvPr>
            <p:cNvGrpSpPr/>
            <p:nvPr/>
          </p:nvGrpSpPr>
          <p:grpSpPr>
            <a:xfrm>
              <a:off x="7075915" y="3128906"/>
              <a:ext cx="1932620" cy="1383695"/>
              <a:chOff x="9160348" y="361766"/>
              <a:chExt cx="1932620" cy="1383695"/>
            </a:xfrm>
          </p:grpSpPr>
          <p:pic>
            <p:nvPicPr>
              <p:cNvPr id="63" name="圖片 62">
                <a:extLst>
                  <a:ext uri="{FF2B5EF4-FFF2-40B4-BE49-F238E27FC236}">
                    <a16:creationId xmlns:a16="http://schemas.microsoft.com/office/drawing/2014/main" id="{4A3A264B-9D65-4420-A3A9-A05FBF00839E}"/>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9160348" y="361766"/>
                <a:ext cx="995592" cy="1377828"/>
              </a:xfrm>
              <a:prstGeom prst="rect">
                <a:avLst/>
              </a:prstGeom>
            </p:spPr>
          </p:pic>
          <p:pic>
            <p:nvPicPr>
              <p:cNvPr id="64" name="圖片 63">
                <a:extLst>
                  <a:ext uri="{FF2B5EF4-FFF2-40B4-BE49-F238E27FC236}">
                    <a16:creationId xmlns:a16="http://schemas.microsoft.com/office/drawing/2014/main" id="{92473C2C-4EFA-4EFA-A368-58BC9999907C}"/>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114892" y="367632"/>
                <a:ext cx="978076" cy="1377829"/>
              </a:xfrm>
              <a:prstGeom prst="rect">
                <a:avLst/>
              </a:prstGeom>
            </p:spPr>
          </p:pic>
        </p:grpSp>
        <p:sp>
          <p:nvSpPr>
            <p:cNvPr id="62" name="文字方塊 61">
              <a:extLst>
                <a:ext uri="{FF2B5EF4-FFF2-40B4-BE49-F238E27FC236}">
                  <a16:creationId xmlns:a16="http://schemas.microsoft.com/office/drawing/2014/main" id="{9081A640-264B-4CFE-BD9B-9A2E06FD87BB}"/>
                </a:ext>
              </a:extLst>
            </p:cNvPr>
            <p:cNvSpPr txBox="1"/>
            <p:nvPr/>
          </p:nvSpPr>
          <p:spPr>
            <a:xfrm>
              <a:off x="7516066" y="2608883"/>
              <a:ext cx="1201556" cy="484521"/>
            </a:xfrm>
            <a:prstGeom prst="rect">
              <a:avLst/>
            </a:prstGeom>
            <a:noFill/>
          </p:spPr>
          <p:txBody>
            <a:bodyPr wrap="square" rtlCol="0">
              <a:spAutoFit/>
            </a:bodyPr>
            <a:lstStyle/>
            <a:p>
              <a:r>
                <a:rPr lang="en-US" altLang="zh-TW" dirty="0"/>
                <a:t>group3</a:t>
              </a:r>
              <a:endParaRPr lang="zh-TW" altLang="en-US" dirty="0"/>
            </a:p>
          </p:txBody>
        </p:sp>
      </p:grpSp>
      <p:grpSp>
        <p:nvGrpSpPr>
          <p:cNvPr id="65" name="群組 64">
            <a:extLst>
              <a:ext uri="{FF2B5EF4-FFF2-40B4-BE49-F238E27FC236}">
                <a16:creationId xmlns:a16="http://schemas.microsoft.com/office/drawing/2014/main" id="{F54F51BC-0729-4F84-8EC4-A0AE46D70DC5}"/>
              </a:ext>
            </a:extLst>
          </p:cNvPr>
          <p:cNvGrpSpPr/>
          <p:nvPr/>
        </p:nvGrpSpPr>
        <p:grpSpPr>
          <a:xfrm>
            <a:off x="8497205" y="3160001"/>
            <a:ext cx="1398982" cy="1272909"/>
            <a:chOff x="7052781" y="4445123"/>
            <a:chExt cx="2001917" cy="1821510"/>
          </a:xfrm>
        </p:grpSpPr>
        <p:grpSp>
          <p:nvGrpSpPr>
            <p:cNvPr id="66" name="群組 65">
              <a:extLst>
                <a:ext uri="{FF2B5EF4-FFF2-40B4-BE49-F238E27FC236}">
                  <a16:creationId xmlns:a16="http://schemas.microsoft.com/office/drawing/2014/main" id="{4107ABA5-F9FA-4810-9A29-CD4BF4FEBEF9}"/>
                </a:ext>
              </a:extLst>
            </p:cNvPr>
            <p:cNvGrpSpPr/>
            <p:nvPr/>
          </p:nvGrpSpPr>
          <p:grpSpPr>
            <a:xfrm>
              <a:off x="7052781" y="4997843"/>
              <a:ext cx="2001917" cy="1268790"/>
              <a:chOff x="7568389" y="5062954"/>
              <a:chExt cx="2001917" cy="1268790"/>
            </a:xfrm>
          </p:grpSpPr>
          <p:pic>
            <p:nvPicPr>
              <p:cNvPr id="68" name="圖片 67">
                <a:extLst>
                  <a:ext uri="{FF2B5EF4-FFF2-40B4-BE49-F238E27FC236}">
                    <a16:creationId xmlns:a16="http://schemas.microsoft.com/office/drawing/2014/main" id="{51E1D5FF-C739-4D0E-832B-21012F89B808}"/>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7568389" y="5062954"/>
                <a:ext cx="530241" cy="1268790"/>
              </a:xfrm>
              <a:prstGeom prst="rect">
                <a:avLst/>
              </a:prstGeom>
            </p:spPr>
          </p:pic>
          <p:pic>
            <p:nvPicPr>
              <p:cNvPr id="69" name="圖片 68">
                <a:extLst>
                  <a:ext uri="{FF2B5EF4-FFF2-40B4-BE49-F238E27FC236}">
                    <a16:creationId xmlns:a16="http://schemas.microsoft.com/office/drawing/2014/main" id="{FDD52BF2-98C8-4B82-BF63-D429F072217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098631" y="5062954"/>
                <a:ext cx="532228" cy="1268790"/>
              </a:xfrm>
              <a:prstGeom prst="rect">
                <a:avLst/>
              </a:prstGeom>
            </p:spPr>
          </p:pic>
          <p:pic>
            <p:nvPicPr>
              <p:cNvPr id="70" name="圖片 69">
                <a:extLst>
                  <a:ext uri="{FF2B5EF4-FFF2-40B4-BE49-F238E27FC236}">
                    <a16:creationId xmlns:a16="http://schemas.microsoft.com/office/drawing/2014/main" id="{1D5836C0-871C-42FE-ABB7-E309FB046DC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600027" y="5062954"/>
                <a:ext cx="970279" cy="1266753"/>
              </a:xfrm>
              <a:prstGeom prst="rect">
                <a:avLst/>
              </a:prstGeom>
            </p:spPr>
          </p:pic>
        </p:grpSp>
        <p:sp>
          <p:nvSpPr>
            <p:cNvPr id="67" name="文字方塊 66">
              <a:extLst>
                <a:ext uri="{FF2B5EF4-FFF2-40B4-BE49-F238E27FC236}">
                  <a16:creationId xmlns:a16="http://schemas.microsoft.com/office/drawing/2014/main" id="{8744EA40-829D-470D-B421-045335FFB470}"/>
                </a:ext>
              </a:extLst>
            </p:cNvPr>
            <p:cNvSpPr txBox="1"/>
            <p:nvPr/>
          </p:nvSpPr>
          <p:spPr>
            <a:xfrm>
              <a:off x="7351176" y="4445123"/>
              <a:ext cx="1379188" cy="528507"/>
            </a:xfrm>
            <a:prstGeom prst="rect">
              <a:avLst/>
            </a:prstGeom>
            <a:noFill/>
          </p:spPr>
          <p:txBody>
            <a:bodyPr wrap="square" rtlCol="0">
              <a:spAutoFit/>
            </a:bodyPr>
            <a:lstStyle/>
            <a:p>
              <a:r>
                <a:rPr lang="en-US" altLang="zh-TW" dirty="0"/>
                <a:t>group4</a:t>
              </a:r>
              <a:endParaRPr lang="zh-TW" altLang="en-US" dirty="0"/>
            </a:p>
          </p:txBody>
        </p:sp>
      </p:grpSp>
      <p:grpSp>
        <p:nvGrpSpPr>
          <p:cNvPr id="71" name="群組 70">
            <a:extLst>
              <a:ext uri="{FF2B5EF4-FFF2-40B4-BE49-F238E27FC236}">
                <a16:creationId xmlns:a16="http://schemas.microsoft.com/office/drawing/2014/main" id="{46C06FAC-5D5A-46C5-8C57-D7630CCD4B7B}"/>
              </a:ext>
            </a:extLst>
          </p:cNvPr>
          <p:cNvGrpSpPr/>
          <p:nvPr/>
        </p:nvGrpSpPr>
        <p:grpSpPr>
          <a:xfrm>
            <a:off x="8670645" y="4962411"/>
            <a:ext cx="1042908" cy="1397952"/>
            <a:chOff x="10269995" y="3812154"/>
            <a:chExt cx="1042908" cy="1397952"/>
          </a:xfrm>
        </p:grpSpPr>
        <p:pic>
          <p:nvPicPr>
            <p:cNvPr id="72" name="圖片 71">
              <a:extLst>
                <a:ext uri="{FF2B5EF4-FFF2-40B4-BE49-F238E27FC236}">
                  <a16:creationId xmlns:a16="http://schemas.microsoft.com/office/drawing/2014/main" id="{24568C49-677A-4FD4-BF1A-DDFE238B2A3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10269995" y="4200456"/>
              <a:ext cx="1009650" cy="1009650"/>
            </a:xfrm>
            <a:prstGeom prst="rect">
              <a:avLst/>
            </a:prstGeom>
          </p:spPr>
        </p:pic>
        <p:sp>
          <p:nvSpPr>
            <p:cNvPr id="73" name="文字方塊 72">
              <a:extLst>
                <a:ext uri="{FF2B5EF4-FFF2-40B4-BE49-F238E27FC236}">
                  <a16:creationId xmlns:a16="http://schemas.microsoft.com/office/drawing/2014/main" id="{0EDCB6B9-3429-438A-9DAE-4EB1F90752AE}"/>
                </a:ext>
              </a:extLst>
            </p:cNvPr>
            <p:cNvSpPr txBox="1"/>
            <p:nvPr/>
          </p:nvSpPr>
          <p:spPr>
            <a:xfrm>
              <a:off x="10370221" y="3812154"/>
              <a:ext cx="942682" cy="369332"/>
            </a:xfrm>
            <a:prstGeom prst="rect">
              <a:avLst/>
            </a:prstGeom>
            <a:noFill/>
          </p:spPr>
          <p:txBody>
            <a:bodyPr wrap="square" rtlCol="0">
              <a:spAutoFit/>
            </a:bodyPr>
            <a:lstStyle/>
            <a:p>
              <a:r>
                <a:rPr lang="en-US" altLang="zh-TW" dirty="0"/>
                <a:t>group5</a:t>
              </a:r>
              <a:endParaRPr lang="zh-TW" altLang="en-US" dirty="0"/>
            </a:p>
          </p:txBody>
        </p:sp>
      </p:grpSp>
      <p:grpSp>
        <p:nvGrpSpPr>
          <p:cNvPr id="74" name="群組 73">
            <a:extLst>
              <a:ext uri="{FF2B5EF4-FFF2-40B4-BE49-F238E27FC236}">
                <a16:creationId xmlns:a16="http://schemas.microsoft.com/office/drawing/2014/main" id="{A6383C4C-11D2-40BC-944D-4C4F9DF946F9}"/>
              </a:ext>
            </a:extLst>
          </p:cNvPr>
          <p:cNvGrpSpPr/>
          <p:nvPr/>
        </p:nvGrpSpPr>
        <p:grpSpPr>
          <a:xfrm>
            <a:off x="4878531" y="4130330"/>
            <a:ext cx="3294357" cy="2232138"/>
            <a:chOff x="1040385" y="3458628"/>
            <a:chExt cx="4197376" cy="2808514"/>
          </a:xfrm>
        </p:grpSpPr>
        <p:sp>
          <p:nvSpPr>
            <p:cNvPr id="75" name="文字方塊 74">
              <a:extLst>
                <a:ext uri="{FF2B5EF4-FFF2-40B4-BE49-F238E27FC236}">
                  <a16:creationId xmlns:a16="http://schemas.microsoft.com/office/drawing/2014/main" id="{EA4CB8AB-1045-45B1-A7C7-7147C8378624}"/>
                </a:ext>
              </a:extLst>
            </p:cNvPr>
            <p:cNvSpPr txBox="1"/>
            <p:nvPr/>
          </p:nvSpPr>
          <p:spPr>
            <a:xfrm>
              <a:off x="2541888" y="3458628"/>
              <a:ext cx="1377127" cy="536924"/>
            </a:xfrm>
            <a:prstGeom prst="rect">
              <a:avLst/>
            </a:prstGeom>
            <a:noFill/>
          </p:spPr>
          <p:txBody>
            <a:bodyPr wrap="square" rtlCol="0">
              <a:spAutoFit/>
            </a:bodyPr>
            <a:lstStyle/>
            <a:p>
              <a:r>
                <a:rPr lang="en-US" altLang="zh-TW" dirty="0"/>
                <a:t>group8</a:t>
              </a:r>
              <a:endParaRPr lang="zh-TW" altLang="en-US" dirty="0"/>
            </a:p>
          </p:txBody>
        </p:sp>
        <p:grpSp>
          <p:nvGrpSpPr>
            <p:cNvPr id="76" name="群組 75">
              <a:extLst>
                <a:ext uri="{FF2B5EF4-FFF2-40B4-BE49-F238E27FC236}">
                  <a16:creationId xmlns:a16="http://schemas.microsoft.com/office/drawing/2014/main" id="{2A606E8E-8919-479A-8C7C-B51076EC3EAE}"/>
                </a:ext>
              </a:extLst>
            </p:cNvPr>
            <p:cNvGrpSpPr/>
            <p:nvPr/>
          </p:nvGrpSpPr>
          <p:grpSpPr>
            <a:xfrm>
              <a:off x="1040385" y="4022867"/>
              <a:ext cx="4197376" cy="2244275"/>
              <a:chOff x="739424" y="4053480"/>
              <a:chExt cx="4197376" cy="2244275"/>
            </a:xfrm>
          </p:grpSpPr>
          <p:pic>
            <p:nvPicPr>
              <p:cNvPr id="77" name="圖片 76">
                <a:extLst>
                  <a:ext uri="{FF2B5EF4-FFF2-40B4-BE49-F238E27FC236}">
                    <a16:creationId xmlns:a16="http://schemas.microsoft.com/office/drawing/2014/main" id="{7D488AE0-46AC-4A46-B69C-CCC326FBE628}"/>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739424" y="5046054"/>
                <a:ext cx="914400" cy="1237343"/>
              </a:xfrm>
              <a:prstGeom prst="rect">
                <a:avLst/>
              </a:prstGeom>
            </p:spPr>
          </p:pic>
          <p:pic>
            <p:nvPicPr>
              <p:cNvPr id="78" name="圖片 77">
                <a:extLst>
                  <a:ext uri="{FF2B5EF4-FFF2-40B4-BE49-F238E27FC236}">
                    <a16:creationId xmlns:a16="http://schemas.microsoft.com/office/drawing/2014/main" id="{47136CD9-062A-44A0-BFB3-8DCAF41B928C}"/>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1629723" y="5018882"/>
                <a:ext cx="1108589" cy="1268790"/>
              </a:xfrm>
              <a:prstGeom prst="rect">
                <a:avLst/>
              </a:prstGeom>
            </p:spPr>
          </p:pic>
          <p:pic>
            <p:nvPicPr>
              <p:cNvPr id="79" name="圖片 78">
                <a:extLst>
                  <a:ext uri="{FF2B5EF4-FFF2-40B4-BE49-F238E27FC236}">
                    <a16:creationId xmlns:a16="http://schemas.microsoft.com/office/drawing/2014/main" id="{697498BA-3A43-4E63-A522-6903EC69D3DE}"/>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2651171" y="4060767"/>
                <a:ext cx="997423" cy="1122728"/>
              </a:xfrm>
              <a:prstGeom prst="rect">
                <a:avLst/>
              </a:prstGeom>
            </p:spPr>
          </p:pic>
          <p:pic>
            <p:nvPicPr>
              <p:cNvPr id="80" name="圖片 79">
                <a:extLst>
                  <a:ext uri="{FF2B5EF4-FFF2-40B4-BE49-F238E27FC236}">
                    <a16:creationId xmlns:a16="http://schemas.microsoft.com/office/drawing/2014/main" id="{BE639068-B21B-4F32-BD9F-F470E9F7A72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4347074" y="4067960"/>
                <a:ext cx="576741" cy="1013194"/>
              </a:xfrm>
              <a:prstGeom prst="rect">
                <a:avLst/>
              </a:prstGeom>
            </p:spPr>
          </p:pic>
          <p:pic>
            <p:nvPicPr>
              <p:cNvPr id="81" name="圖片 80">
                <a:extLst>
                  <a:ext uri="{FF2B5EF4-FFF2-40B4-BE49-F238E27FC236}">
                    <a16:creationId xmlns:a16="http://schemas.microsoft.com/office/drawing/2014/main" id="{F3D781EF-1807-40EA-B2ED-62725A2E735C}"/>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750899" y="4075497"/>
                <a:ext cx="989860" cy="989860"/>
              </a:xfrm>
              <a:prstGeom prst="rect">
                <a:avLst/>
              </a:prstGeom>
            </p:spPr>
          </p:pic>
          <p:pic>
            <p:nvPicPr>
              <p:cNvPr id="82" name="圖片 81">
                <a:extLst>
                  <a:ext uri="{FF2B5EF4-FFF2-40B4-BE49-F238E27FC236}">
                    <a16:creationId xmlns:a16="http://schemas.microsoft.com/office/drawing/2014/main" id="{1437C230-514E-4C19-8C6F-46D3AF6083B0}"/>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736771" y="4067960"/>
                <a:ext cx="914400" cy="989860"/>
              </a:xfrm>
              <a:prstGeom prst="rect">
                <a:avLst/>
              </a:prstGeom>
            </p:spPr>
          </p:pic>
          <p:pic>
            <p:nvPicPr>
              <p:cNvPr id="83" name="圖片 82">
                <a:extLst>
                  <a:ext uri="{FF2B5EF4-FFF2-40B4-BE49-F238E27FC236}">
                    <a16:creationId xmlns:a16="http://schemas.microsoft.com/office/drawing/2014/main" id="{3D87FF05-5D42-4C9E-BF0C-2519F9F570E2}"/>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3562824" y="4053480"/>
                <a:ext cx="771266" cy="1156898"/>
              </a:xfrm>
              <a:prstGeom prst="rect">
                <a:avLst/>
              </a:prstGeom>
            </p:spPr>
          </p:pic>
          <p:pic>
            <p:nvPicPr>
              <p:cNvPr id="84" name="圖片 83">
                <a:extLst>
                  <a:ext uri="{FF2B5EF4-FFF2-40B4-BE49-F238E27FC236}">
                    <a16:creationId xmlns:a16="http://schemas.microsoft.com/office/drawing/2014/main" id="{D346A716-F705-4A82-BF49-C0E1064E26AA}"/>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731164" y="5176608"/>
                <a:ext cx="1121147" cy="1121147"/>
              </a:xfrm>
              <a:prstGeom prst="rect">
                <a:avLst/>
              </a:prstGeom>
            </p:spPr>
          </p:pic>
          <p:pic>
            <p:nvPicPr>
              <p:cNvPr id="85" name="圖片 84">
                <a:extLst>
                  <a:ext uri="{FF2B5EF4-FFF2-40B4-BE49-F238E27FC236}">
                    <a16:creationId xmlns:a16="http://schemas.microsoft.com/office/drawing/2014/main" id="{50E6C692-F3F4-449F-96FB-EA048D7B0D6C}"/>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3852594" y="5057820"/>
                <a:ext cx="1084206" cy="1219029"/>
              </a:xfrm>
              <a:prstGeom prst="rect">
                <a:avLst/>
              </a:prstGeom>
            </p:spPr>
          </p:pic>
        </p:grpSp>
      </p:grpSp>
      <p:grpSp>
        <p:nvGrpSpPr>
          <p:cNvPr id="86" name="群組 85">
            <a:extLst>
              <a:ext uri="{FF2B5EF4-FFF2-40B4-BE49-F238E27FC236}">
                <a16:creationId xmlns:a16="http://schemas.microsoft.com/office/drawing/2014/main" id="{83B3508D-14F2-4A56-94BE-EE7FA1828921}"/>
              </a:ext>
            </a:extLst>
          </p:cNvPr>
          <p:cNvGrpSpPr/>
          <p:nvPr/>
        </p:nvGrpSpPr>
        <p:grpSpPr>
          <a:xfrm>
            <a:off x="10541077" y="5072428"/>
            <a:ext cx="1195950" cy="1238241"/>
            <a:chOff x="6684370" y="520509"/>
            <a:chExt cx="1673265" cy="1732435"/>
          </a:xfrm>
        </p:grpSpPr>
        <p:grpSp>
          <p:nvGrpSpPr>
            <p:cNvPr id="87" name="群組 86">
              <a:extLst>
                <a:ext uri="{FF2B5EF4-FFF2-40B4-BE49-F238E27FC236}">
                  <a16:creationId xmlns:a16="http://schemas.microsoft.com/office/drawing/2014/main" id="{4F3068B6-8FED-4202-8C34-79B33B7BBE37}"/>
                </a:ext>
              </a:extLst>
            </p:cNvPr>
            <p:cNvGrpSpPr/>
            <p:nvPr/>
          </p:nvGrpSpPr>
          <p:grpSpPr>
            <a:xfrm>
              <a:off x="6684370" y="1078285"/>
              <a:ext cx="1673265" cy="1174659"/>
              <a:chOff x="9888407" y="2504546"/>
              <a:chExt cx="1673265" cy="1174659"/>
            </a:xfrm>
          </p:grpSpPr>
          <p:pic>
            <p:nvPicPr>
              <p:cNvPr id="89" name="圖片 88">
                <a:extLst>
                  <a:ext uri="{FF2B5EF4-FFF2-40B4-BE49-F238E27FC236}">
                    <a16:creationId xmlns:a16="http://schemas.microsoft.com/office/drawing/2014/main" id="{A2D92C7A-2631-406B-9702-4C359A8AC839}"/>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9888407" y="2510852"/>
                <a:ext cx="914399" cy="1162050"/>
              </a:xfrm>
              <a:prstGeom prst="rect">
                <a:avLst/>
              </a:prstGeom>
            </p:spPr>
          </p:pic>
          <p:pic>
            <p:nvPicPr>
              <p:cNvPr id="90" name="圖片 89">
                <a:extLst>
                  <a:ext uri="{FF2B5EF4-FFF2-40B4-BE49-F238E27FC236}">
                    <a16:creationId xmlns:a16="http://schemas.microsoft.com/office/drawing/2014/main" id="{9C1552E7-9CCB-4298-BB9B-DA78D410B1A0}"/>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740294" y="2504546"/>
                <a:ext cx="821378" cy="1174659"/>
              </a:xfrm>
              <a:prstGeom prst="rect">
                <a:avLst/>
              </a:prstGeom>
            </p:spPr>
          </p:pic>
        </p:grpSp>
        <p:sp>
          <p:nvSpPr>
            <p:cNvPr id="88" name="文字方塊 87">
              <a:extLst>
                <a:ext uri="{FF2B5EF4-FFF2-40B4-BE49-F238E27FC236}">
                  <a16:creationId xmlns:a16="http://schemas.microsoft.com/office/drawing/2014/main" id="{75E9B551-FCD2-41EF-9232-7AEA618CF93F}"/>
                </a:ext>
              </a:extLst>
            </p:cNvPr>
            <p:cNvSpPr txBox="1"/>
            <p:nvPr/>
          </p:nvSpPr>
          <p:spPr>
            <a:xfrm>
              <a:off x="6955135" y="520509"/>
              <a:ext cx="1294543" cy="516736"/>
            </a:xfrm>
            <a:prstGeom prst="rect">
              <a:avLst/>
            </a:prstGeom>
            <a:noFill/>
          </p:spPr>
          <p:txBody>
            <a:bodyPr wrap="square" rtlCol="0">
              <a:spAutoFit/>
            </a:bodyPr>
            <a:lstStyle/>
            <a:p>
              <a:r>
                <a:rPr lang="en-US" altLang="zh-TW" dirty="0"/>
                <a:t>group7</a:t>
              </a:r>
              <a:endParaRPr lang="zh-TW" altLang="en-US" dirty="0"/>
            </a:p>
          </p:txBody>
        </p:sp>
      </p:grpSp>
      <p:graphicFrame>
        <p:nvGraphicFramePr>
          <p:cNvPr id="3" name="表格 3">
            <a:extLst>
              <a:ext uri="{FF2B5EF4-FFF2-40B4-BE49-F238E27FC236}">
                <a16:creationId xmlns:a16="http://schemas.microsoft.com/office/drawing/2014/main" id="{B0570175-D7F3-4358-BD84-DF3D8BE02F03}"/>
              </a:ext>
            </a:extLst>
          </p:cNvPr>
          <p:cNvGraphicFramePr>
            <a:graphicFrameLocks noGrp="1"/>
          </p:cNvGraphicFramePr>
          <p:nvPr>
            <p:extLst>
              <p:ext uri="{D42A27DB-BD31-4B8C-83A1-F6EECF244321}">
                <p14:modId xmlns:p14="http://schemas.microsoft.com/office/powerpoint/2010/main" val="3180403743"/>
              </p:ext>
            </p:extLst>
          </p:nvPr>
        </p:nvGraphicFramePr>
        <p:xfrm>
          <a:off x="543145" y="1768610"/>
          <a:ext cx="3823076" cy="4282074"/>
        </p:xfrm>
        <a:graphic>
          <a:graphicData uri="http://schemas.openxmlformats.org/drawingml/2006/table">
            <a:tbl>
              <a:tblPr>
                <a:tableStyleId>{5C22544A-7EE6-4342-B048-85BDC9FD1C3A}</a:tableStyleId>
              </a:tblPr>
              <a:tblGrid>
                <a:gridCol w="955769">
                  <a:extLst>
                    <a:ext uri="{9D8B030D-6E8A-4147-A177-3AD203B41FA5}">
                      <a16:colId xmlns:a16="http://schemas.microsoft.com/office/drawing/2014/main" val="1995723735"/>
                    </a:ext>
                  </a:extLst>
                </a:gridCol>
                <a:gridCol w="955769">
                  <a:extLst>
                    <a:ext uri="{9D8B030D-6E8A-4147-A177-3AD203B41FA5}">
                      <a16:colId xmlns:a16="http://schemas.microsoft.com/office/drawing/2014/main" val="3117202108"/>
                    </a:ext>
                  </a:extLst>
                </a:gridCol>
                <a:gridCol w="955769">
                  <a:extLst>
                    <a:ext uri="{9D8B030D-6E8A-4147-A177-3AD203B41FA5}">
                      <a16:colId xmlns:a16="http://schemas.microsoft.com/office/drawing/2014/main" val="4009030171"/>
                    </a:ext>
                  </a:extLst>
                </a:gridCol>
                <a:gridCol w="955769">
                  <a:extLst>
                    <a:ext uri="{9D8B030D-6E8A-4147-A177-3AD203B41FA5}">
                      <a16:colId xmlns:a16="http://schemas.microsoft.com/office/drawing/2014/main" val="504289071"/>
                    </a:ext>
                  </a:extLst>
                </a:gridCol>
              </a:tblGrid>
              <a:tr h="475786">
                <a:tc>
                  <a:txBody>
                    <a:bodyPr/>
                    <a:lstStyle/>
                    <a:p>
                      <a:pPr algn="ct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Good</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Broke</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Shift</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7287259"/>
                  </a:ext>
                </a:extLst>
              </a:tr>
              <a:tr h="475786">
                <a:tc>
                  <a:txBody>
                    <a:bodyPr/>
                    <a:lstStyle/>
                    <a:p>
                      <a:pPr algn="ctr"/>
                      <a:r>
                        <a:rPr lang="en-US" altLang="zh-TW" dirty="0"/>
                        <a:t>Group1</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862778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11992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12840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92518506"/>
                  </a:ext>
                </a:extLst>
              </a:tr>
              <a:tr h="4757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Group2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1084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146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449</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27225619"/>
                  </a:ext>
                </a:extLst>
              </a:tr>
              <a:tr h="475786">
                <a:tc>
                  <a:txBody>
                    <a:bodyPr/>
                    <a:lstStyle/>
                    <a:p>
                      <a:pPr algn="ctr"/>
                      <a:r>
                        <a:rPr lang="en-US" altLang="zh-TW" dirty="0"/>
                        <a:t>Group3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9704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0</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88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7464120"/>
                  </a:ext>
                </a:extLst>
              </a:tr>
              <a:tr h="475786">
                <a:tc>
                  <a:txBody>
                    <a:bodyPr/>
                    <a:lstStyle/>
                    <a:p>
                      <a:pPr algn="ctr"/>
                      <a:r>
                        <a:rPr lang="en-US" altLang="zh-TW" dirty="0"/>
                        <a:t>Group4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9633</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488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602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244522949"/>
                  </a:ext>
                </a:extLst>
              </a:tr>
              <a:tr h="475786">
                <a:tc>
                  <a:txBody>
                    <a:bodyPr/>
                    <a:lstStyle/>
                    <a:p>
                      <a:pPr algn="ctr"/>
                      <a:r>
                        <a:rPr lang="en-US" altLang="zh-TW" dirty="0"/>
                        <a:t>Group5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2777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102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178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1234552"/>
                  </a:ext>
                </a:extLst>
              </a:tr>
              <a:tr h="475786">
                <a:tc>
                  <a:txBody>
                    <a:bodyPr/>
                    <a:lstStyle/>
                    <a:p>
                      <a:pPr algn="ctr"/>
                      <a:r>
                        <a:rPr lang="en-US" altLang="zh-TW" dirty="0"/>
                        <a:t>Group6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6628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146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76</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1156353"/>
                  </a:ext>
                </a:extLst>
              </a:tr>
              <a:tr h="475786">
                <a:tc>
                  <a:txBody>
                    <a:bodyPr/>
                    <a:lstStyle/>
                    <a:p>
                      <a:pPr algn="ctr"/>
                      <a:r>
                        <a:rPr lang="en-US" altLang="zh-TW" dirty="0"/>
                        <a:t>Group7</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18289</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295</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584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5882327"/>
                  </a:ext>
                </a:extLst>
              </a:tr>
              <a:tr h="475786">
                <a:tc>
                  <a:txBody>
                    <a:bodyPr/>
                    <a:lstStyle/>
                    <a:p>
                      <a:pPr algn="ctr"/>
                      <a:r>
                        <a:rPr lang="en-US" altLang="zh-TW" dirty="0"/>
                        <a:t>Group8</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1279</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2</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TW" dirty="0"/>
                        <a:t>4</a:t>
                      </a:r>
                      <a:endParaRPr lang="zh-TW"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6959481"/>
                  </a:ext>
                </a:extLst>
              </a:tr>
            </a:tbl>
          </a:graphicData>
        </a:graphic>
      </p:graphicFrame>
      <p:sp>
        <p:nvSpPr>
          <p:cNvPr id="4" name="矩形: 圓角 3">
            <a:extLst>
              <a:ext uri="{FF2B5EF4-FFF2-40B4-BE49-F238E27FC236}">
                <a16:creationId xmlns:a16="http://schemas.microsoft.com/office/drawing/2014/main" id="{BAAC46B2-6515-4B0D-9D72-04F02B83F03C}"/>
              </a:ext>
            </a:extLst>
          </p:cNvPr>
          <p:cNvSpPr/>
          <p:nvPr/>
        </p:nvSpPr>
        <p:spPr>
          <a:xfrm>
            <a:off x="2443895" y="2247440"/>
            <a:ext cx="1922326" cy="3803243"/>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矩形: 圓角 94">
            <a:extLst>
              <a:ext uri="{FF2B5EF4-FFF2-40B4-BE49-F238E27FC236}">
                <a16:creationId xmlns:a16="http://schemas.microsoft.com/office/drawing/2014/main" id="{FF0CCFF4-D118-4B0A-8AD6-7DD8778FB16B}"/>
              </a:ext>
            </a:extLst>
          </p:cNvPr>
          <p:cNvSpPr/>
          <p:nvPr/>
        </p:nvSpPr>
        <p:spPr>
          <a:xfrm>
            <a:off x="2454085" y="3190516"/>
            <a:ext cx="950127" cy="478102"/>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矩形: 圓角 95">
            <a:extLst>
              <a:ext uri="{FF2B5EF4-FFF2-40B4-BE49-F238E27FC236}">
                <a16:creationId xmlns:a16="http://schemas.microsoft.com/office/drawing/2014/main" id="{D7FC2BE2-09F1-43FB-9BF2-41AAE8BE1AD4}"/>
              </a:ext>
            </a:extLst>
          </p:cNvPr>
          <p:cNvSpPr/>
          <p:nvPr/>
        </p:nvSpPr>
        <p:spPr>
          <a:xfrm>
            <a:off x="10241705" y="1234594"/>
            <a:ext cx="1755664" cy="1573182"/>
          </a:xfrm>
          <a:prstGeom prst="roundRect">
            <a:avLst>
              <a:gd name="adj" fmla="val 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208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xit" presetSubtype="1" fill="hold" grpId="1" nodeType="clickEffect">
                                  <p:stCondLst>
                                    <p:cond delay="0"/>
                                  </p:stCondLst>
                                  <p:childTnLst>
                                    <p:animEffect transition="out" filter="wheel(1)">
                                      <p:cBhvr>
                                        <p:cTn id="11" dur="2000"/>
                                        <p:tgtEl>
                                          <p:spTgt spid="4"/>
                                        </p:tgtEl>
                                      </p:cBhvr>
                                    </p:animEffect>
                                    <p:set>
                                      <p:cBhvr>
                                        <p:cTn id="12" dur="1" fill="hold">
                                          <p:stCondLst>
                                            <p:cond delay="19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95"/>
                                        </p:tgtEl>
                                        <p:attrNameLst>
                                          <p:attrName>style.visibility</p:attrName>
                                        </p:attrNameLst>
                                      </p:cBhvr>
                                      <p:to>
                                        <p:strVal val="visible"/>
                                      </p:to>
                                    </p:set>
                                    <p:animEffect transition="in" filter="wheel(1)">
                                      <p:cBhvr>
                                        <p:cTn id="17" dur="2000"/>
                                        <p:tgtEl>
                                          <p:spTgt spid="95"/>
                                        </p:tgtEl>
                                      </p:cBhvr>
                                    </p:animEffect>
                                  </p:childTnLst>
                                </p:cTn>
                              </p:par>
                              <p:par>
                                <p:cTn id="18" presetID="21" presetClass="entr" presetSubtype="1" fill="hold" grpId="0" nodeType="withEffect">
                                  <p:stCondLst>
                                    <p:cond delay="0"/>
                                  </p:stCondLst>
                                  <p:childTnLst>
                                    <p:set>
                                      <p:cBhvr>
                                        <p:cTn id="19" dur="1" fill="hold">
                                          <p:stCondLst>
                                            <p:cond delay="0"/>
                                          </p:stCondLst>
                                        </p:cTn>
                                        <p:tgtEl>
                                          <p:spTgt spid="96"/>
                                        </p:tgtEl>
                                        <p:attrNameLst>
                                          <p:attrName>style.visibility</p:attrName>
                                        </p:attrNameLst>
                                      </p:cBhvr>
                                      <p:to>
                                        <p:strVal val="visible"/>
                                      </p:to>
                                    </p:set>
                                    <p:animEffect transition="in" filter="wheel(1)">
                                      <p:cBhvr>
                                        <p:cTn id="20" dur="20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5" grpId="0" animBg="1"/>
      <p:bldP spid="9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64687</TotalTime>
  <Words>5962</Words>
  <Application>Microsoft Office PowerPoint</Application>
  <PresentationFormat>寬螢幕</PresentationFormat>
  <Paragraphs>946</Paragraphs>
  <Slides>73</Slides>
  <Notes>73</Notes>
  <HiddenSlides>2</HiddenSlides>
  <MMClips>0</MMClips>
  <ScaleCrop>false</ScaleCrop>
  <HeadingPairs>
    <vt:vector size="6" baseType="variant">
      <vt:variant>
        <vt:lpstr>使用字型</vt:lpstr>
      </vt:variant>
      <vt:variant>
        <vt:i4>17</vt:i4>
      </vt:variant>
      <vt:variant>
        <vt:lpstr>佈景主題</vt:lpstr>
      </vt:variant>
      <vt:variant>
        <vt:i4>1</vt:i4>
      </vt:variant>
      <vt:variant>
        <vt:lpstr>投影片標題</vt:lpstr>
      </vt:variant>
      <vt:variant>
        <vt:i4>73</vt:i4>
      </vt:variant>
    </vt:vector>
  </HeadingPairs>
  <TitlesOfParts>
    <vt:vector size="91" baseType="lpstr">
      <vt:lpstr>-apple-system</vt:lpstr>
      <vt:lpstr>Microsoft YaHei</vt:lpstr>
      <vt:lpstr>Söhne</vt:lpstr>
      <vt:lpstr>source-serif-pro</vt:lpstr>
      <vt:lpstr>Microsoft JhengHei</vt:lpstr>
      <vt:lpstr>Arial</vt:lpstr>
      <vt:lpstr>Arial</vt:lpstr>
      <vt:lpstr>Calibri</vt:lpstr>
      <vt:lpstr>Calibri Light</vt:lpstr>
      <vt:lpstr>Cambria Math</vt:lpstr>
      <vt:lpstr>Lato</vt:lpstr>
      <vt:lpstr>Poppins</vt:lpstr>
      <vt:lpstr>Roboto</vt:lpstr>
      <vt:lpstr>Symbol</vt:lpstr>
      <vt:lpstr>Times New Roman</vt:lpstr>
      <vt:lpstr>Trebuchet MS</vt:lpstr>
      <vt:lpstr>Wingdings</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subject/>
  <dc:creator>品銓 陳</dc:creator>
  <dc:description/>
  <cp:lastModifiedBy>陳品銓</cp:lastModifiedBy>
  <cp:revision>619</cp:revision>
  <dcterms:created xsi:type="dcterms:W3CDTF">2023-04-26T06:16:11Z</dcterms:created>
  <dcterms:modified xsi:type="dcterms:W3CDTF">2024-07-16T13:15:03Z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29</vt:i4>
  </property>
  <property fmtid="{D5CDD505-2E9C-101B-9397-08002B2CF9AE}" pid="8" name="PresentationFormat">
    <vt:lpwstr>寬螢幕</vt:lpwstr>
  </property>
  <property fmtid="{D5CDD505-2E9C-101B-9397-08002B2CF9AE}" pid="9" name="ScaleCrop">
    <vt:bool>false</vt:bool>
  </property>
  <property fmtid="{D5CDD505-2E9C-101B-9397-08002B2CF9AE}" pid="10" name="ShareDoc">
    <vt:bool>false</vt:bool>
  </property>
  <property fmtid="{D5CDD505-2E9C-101B-9397-08002B2CF9AE}" pid="11" name="Slides">
    <vt:i4>29</vt:i4>
  </property>
</Properties>
</file>